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wav" ContentType="audio/x-wav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5"/>
  </p:notesMasterIdLst>
  <p:sldIdLst>
    <p:sldId id="256" r:id="rId2"/>
    <p:sldId id="373" r:id="rId3"/>
    <p:sldId id="377" r:id="rId4"/>
    <p:sldId id="352" r:id="rId5"/>
    <p:sldId id="375" r:id="rId6"/>
    <p:sldId id="370" r:id="rId7"/>
    <p:sldId id="379" r:id="rId8"/>
    <p:sldId id="380" r:id="rId9"/>
    <p:sldId id="381" r:id="rId10"/>
    <p:sldId id="382" r:id="rId11"/>
    <p:sldId id="378" r:id="rId12"/>
    <p:sldId id="353" r:id="rId13"/>
    <p:sldId id="368" r:id="rId14"/>
    <p:sldId id="383" r:id="rId15"/>
    <p:sldId id="384" r:id="rId16"/>
    <p:sldId id="385" r:id="rId17"/>
    <p:sldId id="408" r:id="rId18"/>
    <p:sldId id="386" r:id="rId19"/>
    <p:sldId id="387" r:id="rId20"/>
    <p:sldId id="358" r:id="rId21"/>
    <p:sldId id="388" r:id="rId22"/>
    <p:sldId id="390" r:id="rId23"/>
    <p:sldId id="407" r:id="rId24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F1FD"/>
    <a:srgbClr val="FFFFCC"/>
    <a:srgbClr val="FFE7EC"/>
    <a:srgbClr val="FEB8C7"/>
    <a:srgbClr val="CEF1FE"/>
    <a:srgbClr val="C8FD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10" autoAdjust="0"/>
    <p:restoredTop sz="90936" autoAdjust="0"/>
  </p:normalViewPr>
  <p:slideViewPr>
    <p:cSldViewPr>
      <p:cViewPr varScale="1">
        <p:scale>
          <a:sx n="48" d="100"/>
          <a:sy n="48" d="100"/>
        </p:scale>
        <p:origin x="1317" y="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6" d="100"/>
        <a:sy n="46" d="100"/>
      </p:scale>
      <p:origin x="0" y="-10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BE27156E-2262-4195-BB86-6A2E133D6550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DFFAB117-F1DD-471B-810B-3AC88332F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2, PVA WORKBOOKS.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2 IS “INTRODUCTION TO THE PURCHASE</a:t>
            </a:r>
            <a:r>
              <a:rPr lang="en-US" baseline="0" dirty="0"/>
              <a:t> VERSE ALLOWANCE</a:t>
            </a:r>
            <a:r>
              <a:rPr lang="en-US" dirty="0"/>
              <a:t> INVENTORY SYSTEMS WORKBOOK. LESSON 1 PROVIDES KNOWLEDGE AND A FOUNDATIONAL UNDERSTANDING OF THE PVA WORKBOOK.  The goal of this lesson is to ensure every FSO attending this course has foundational knowledge critical to success in later, more complex lessons.   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B5E3E1-C7D1-41EE-854D-63D1AE9DE52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0861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completing this lesson, you should be able to…. (read objectives on slide)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BEFORE YOU BEGIN THIS LESSON, PLEASE HAVE IN FRONT OF YOU THE PAPER-BASED “FSO-PVA FORMS PACKET” THAT YOU RECEIVED AS PART OF YOUR COURSE MATERIALS.</a:t>
            </a:r>
          </a:p>
          <a:p>
            <a:endParaRPr lang="en-US" dirty="0"/>
          </a:p>
          <a:p>
            <a:r>
              <a:rPr lang="en-US" dirty="0"/>
              <a:t>THIS PAPER-BASED FSO-PVA FORMS PACKET CONTAINS THE PVAISW FORMS LISTED ON THIS SLIDE, IN ADDITION TO OTHER WORKBOOK FORMS WE WILL COVER IN LATER LESSONS IN UNIT 2. </a:t>
            </a:r>
          </a:p>
          <a:p>
            <a:endParaRPr lang="en-US" dirty="0"/>
          </a:p>
          <a:p>
            <a:r>
              <a:rPr lang="en-US" dirty="0"/>
              <a:t>WE RECOMMEND THAT YOU USE THE PAPER COPIES OF THE PVAISW SO YOU CAN TAKE NOTES DIRECTLY ON THESE FORMS AS WE DISCUSS THEM IN THIS LESSON AS</a:t>
            </a:r>
            <a:r>
              <a:rPr lang="en-US" baseline="0" dirty="0"/>
              <a:t> WELL AS FOR USE</a:t>
            </a:r>
            <a:r>
              <a:rPr lang="en-US" dirty="0"/>
              <a:t> IN FUTURE LESSONS. </a:t>
            </a:r>
          </a:p>
          <a:p>
            <a:endParaRPr lang="en-US" dirty="0"/>
          </a:p>
          <a:p>
            <a:r>
              <a:rPr lang="en-US" dirty="0"/>
              <a:t>THE FORMS WE</a:t>
            </a:r>
            <a:r>
              <a:rPr lang="en-US" baseline="0" dirty="0"/>
              <a:t> WILL BE COVERING ARE THE: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600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SLIDE AND PREPARE TO INTRODUCE BDFS on NEXT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8789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65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BDFA is the amount of money allocated to fund one ration.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ration equals three meals a day (breakfast, lunch, dinner) for one person. 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TABLE ON THIS SLIDE SHOWS HOW EACH MEAL REPRESENTS A PORTION PERCENTAGE OF THE BDFA COST.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PORTION OF COST WILL ALWAYS BE: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Breakfast = .2 (20%)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Lunch = .4 (40%)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Dinner = .4 (40%)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NEXT, THE TABLE OFFERS AN EXAMPLE OF HOW THIS BDFA PERCENTAGE IS APPLIED.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THIS EXAMPLE, BDFA IS $12.21.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does this mean?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Following our “portion of cost” ratio, it means that: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Breakfast = .2, so its cost is $2.44, or 20% of $12.21. 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Lunch = .4, so its cost is $4.89, or 40% of $12.21.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Dinner = .4, so its cost is also $4.89 of $12.21.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FSO uses the BDFA rate to calculate the maximum amount of money they can spend daily on food items.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385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 sets BDFA? The USCG Financial Center (FINCEN) sets the BDFA rate cost of each meal is based on a percentage of the BDFA The BDFA rate is set by the USCG Finance Center (FINCEN.) FINCEN distributes a BDFA memorandum once a year with the BDFA rates for ashore and afloat (see sample below)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449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04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BEFORE WE CONTINUE, ANOTHER PREREQUISITE SKILL IS YOUR ABILITY TO NAVIGATE A PVAISW FORM. </a:t>
            </a:r>
          </a:p>
          <a:p>
            <a:r>
              <a:rPr lang="en-US" dirty="0"/>
              <a:t>You can skip this portion of the video if you already know how to navigate a PVAISW form. </a:t>
            </a:r>
          </a:p>
          <a:p>
            <a:endParaRPr lang="en-US" dirty="0"/>
          </a:p>
          <a:p>
            <a:r>
              <a:rPr lang="en-US" dirty="0"/>
              <a:t>How do we navigate PVAISW forms? </a:t>
            </a:r>
          </a:p>
          <a:p>
            <a:r>
              <a:rPr lang="en-US" dirty="0"/>
              <a:t>PVAISW FORMS ARE PRESENTED IN EXCEL SPREADSHEETS. </a:t>
            </a:r>
          </a:p>
          <a:p>
            <a:r>
              <a:rPr lang="en-US" dirty="0"/>
              <a:t>EXCEL PRESENTS DATA IN COLUMNS, ROWS, AND LINES. </a:t>
            </a:r>
          </a:p>
          <a:p>
            <a:endParaRPr lang="en-US" dirty="0"/>
          </a:p>
          <a:p>
            <a:r>
              <a:rPr lang="en-US" dirty="0"/>
              <a:t>IN THIS SLIDE, YOU CAN SEE THAT AT THE FAR LEFT THE ROWS ARE REPRESENTED BY NUMBERS </a:t>
            </a:r>
          </a:p>
          <a:p>
            <a:r>
              <a:rPr lang="en-US" dirty="0"/>
              <a:t>AND ACROSS THE TOP YOU CAN SEE THE COLUMNS ARE REPRESENTED BY LETTERS </a:t>
            </a:r>
          </a:p>
          <a:p>
            <a:r>
              <a:rPr lang="en-US" dirty="0"/>
              <a:t>THEN WITHIN THE BODY OF THE FORM ITSELF, WE HAVE LINE NUMBERS. </a:t>
            </a:r>
          </a:p>
          <a:p>
            <a:endParaRPr lang="en-US" dirty="0"/>
          </a:p>
          <a:p>
            <a:r>
              <a:rPr lang="en-US" dirty="0"/>
              <a:t>I HAVE A QUICK QUIZ FOR YOU.  </a:t>
            </a:r>
          </a:p>
          <a:p>
            <a:r>
              <a:rPr lang="en-US" b="1" dirty="0"/>
              <a:t>CLICK –HOW WOULD YOU DESCRIBE THE LOCATION OF THE NUMBER 8?</a:t>
            </a:r>
          </a:p>
          <a:p>
            <a:r>
              <a:rPr lang="en-US" b="1" dirty="0"/>
              <a:t>CLICK – YOU WOULD SAY THAT THE NUMBER 8 IS LOCATED IN COLUMN B, LINE 2, ROW 13….or you could just say B2 or B13.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HERE’S ANOTHER QUIZ.  </a:t>
            </a:r>
          </a:p>
          <a:p>
            <a:r>
              <a:rPr lang="en-US" b="1" dirty="0"/>
              <a:t>CLICK –HOW WOULD YOU DESCRIBE THE LOCATION OF THE NUMBER 10?</a:t>
            </a:r>
          </a:p>
          <a:p>
            <a:r>
              <a:rPr lang="en-US" b="1" dirty="0"/>
              <a:t>CLICK – YOU WOULD SAY THE NUMBER 10 IS LOCATED IN COLUMN F, LINE 3, ROW 14…..or you could just say F3 or F14.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602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3" r:id="rId2"/>
    <p:sldLayoutId id="2147483972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73" r:id="rId9"/>
    <p:sldLayoutId id="2147483969" r:id="rId10"/>
    <p:sldLayoutId id="21474839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0.xml"/><Relationship Id="rId5" Type="http://schemas.openxmlformats.org/officeDocument/2006/relationships/slide" Target="slide12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slide" Target="slide10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8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Layout" Target="../slideLayouts/slideLayout2.xml"/><Relationship Id="rId7" Type="http://schemas.openxmlformats.org/officeDocument/2006/relationships/slide" Target="slide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0.xml"/><Relationship Id="rId9" Type="http://schemas.openxmlformats.org/officeDocument/2006/relationships/slide" Target="slide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USCGShie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3255126"/>
            <a:ext cx="1657350" cy="156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39090"/>
            <a:ext cx="9144000" cy="838200"/>
          </a:xfrm>
        </p:spPr>
        <p:txBody>
          <a:bodyPr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lumMod val="90000"/>
                  </a:schemeClr>
                </a:solidFill>
                <a:cs typeface="Arial" panose="020B0604020202020204" pitchFamily="34" charset="0"/>
              </a:rPr>
              <a:t>Unit 2. PVA Workbooks</a:t>
            </a:r>
            <a:br>
              <a:rPr lang="en-US" dirty="0">
                <a:solidFill>
                  <a:schemeClr val="tx1"/>
                </a:solidFill>
                <a:cs typeface="Arial" panose="020B0604020202020204" pitchFamily="34" charset="0"/>
              </a:rPr>
            </a:br>
            <a:br>
              <a:rPr lang="en-US" sz="2200" b="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  <a:cs typeface="Arial" panose="020B0604020202020204" pitchFamily="34" charset="0"/>
              </a:rPr>
              <a:t>Lesson 1. ~ Part 1.</a:t>
            </a:r>
            <a:br>
              <a:rPr lang="en-US" sz="440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en-US" sz="4400" dirty="0">
                <a:solidFill>
                  <a:schemeClr val="tx1"/>
                </a:solidFill>
                <a:cs typeface="Arial" panose="020B0604020202020204" pitchFamily="34" charset="0"/>
              </a:rPr>
              <a:t> Intro to Purchase vs. Allowance Inventory Systems Workbook (PVAISW)</a:t>
            </a:r>
          </a:p>
        </p:txBody>
      </p:sp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48C566E-656A-43F9-9BCE-57F1F4223560}"/>
              </a:ext>
            </a:extLst>
          </p:cNvPr>
          <p:cNvSpPr/>
          <p:nvPr/>
        </p:nvSpPr>
        <p:spPr>
          <a:xfrm>
            <a:off x="8219713" y="5985510"/>
            <a:ext cx="616857" cy="533400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6D56E8-2278-46FD-9EF6-AEC78DE22A5F}"/>
              </a:ext>
            </a:extLst>
          </p:cNvPr>
          <p:cNvSpPr txBox="1"/>
          <p:nvPr/>
        </p:nvSpPr>
        <p:spPr>
          <a:xfrm>
            <a:off x="838200" y="4901505"/>
            <a:ext cx="7696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solidFill>
                  <a:srgbClr val="FFFF00"/>
                </a:solidFill>
              </a:rPr>
              <a:t>Note:  Audio should start automatically within 15 seconds. </a:t>
            </a:r>
          </a:p>
          <a:p>
            <a:pPr algn="ctr"/>
            <a:r>
              <a:rPr lang="en-US" b="1" i="1" dirty="0">
                <a:solidFill>
                  <a:srgbClr val="FFFF00"/>
                </a:solidFill>
              </a:rPr>
              <a:t>If volume is too low, close session, increase volume setting on your computer or Bluetooth stereo, and reopen session to start again.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F5FFC4-BADF-470C-ADBB-737613EED511}"/>
              </a:ext>
            </a:extLst>
          </p:cNvPr>
          <p:cNvSpPr txBox="1"/>
          <p:nvPr/>
        </p:nvSpPr>
        <p:spPr>
          <a:xfrm>
            <a:off x="7993379" y="6518910"/>
            <a:ext cx="10695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Go to next slide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8600" y="3429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900"/>
    </mc:Choice>
    <mc:Fallback xmlns="">
      <p:transition spd="slow" advClick="0" advTm="37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965754C-4FF1-4B00-91D8-7FE967C32340}"/>
              </a:ext>
            </a:extLst>
          </p:cNvPr>
          <p:cNvSpPr/>
          <p:nvPr/>
        </p:nvSpPr>
        <p:spPr>
          <a:xfrm>
            <a:off x="2438400" y="2425197"/>
            <a:ext cx="5086350" cy="487181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043917-4EB2-42F4-A9EC-3F25EC30DD9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00" y="1588522"/>
            <a:ext cx="6437086" cy="57054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Lesson 1. Part 1.</a:t>
            </a:r>
            <a:br>
              <a:rPr lang="en-US" b="1" dirty="0"/>
            </a:br>
            <a:r>
              <a:rPr lang="en-US" b="1" dirty="0"/>
              <a:t>Topics</a:t>
            </a:r>
          </a:p>
        </p:txBody>
      </p:sp>
      <p:sp>
        <p:nvSpPr>
          <p:cNvPr id="40" name="Rectangle 39">
            <a:hlinkClick r:id="rId3" action="ppaction://hlinksldjump"/>
            <a:extLst>
              <a:ext uri="{FF2B5EF4-FFF2-40B4-BE49-F238E27FC236}">
                <a16:creationId xmlns:a16="http://schemas.microsoft.com/office/drawing/2014/main" id="{FB71A906-2D43-4887-BD9C-43C2DF14B840}"/>
              </a:ext>
            </a:extLst>
          </p:cNvPr>
          <p:cNvSpPr/>
          <p:nvPr/>
        </p:nvSpPr>
        <p:spPr>
          <a:xfrm>
            <a:off x="2438400" y="3096428"/>
            <a:ext cx="5086350" cy="4572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Getting Started</a:t>
            </a:r>
          </a:p>
        </p:txBody>
      </p:sp>
      <p:sp>
        <p:nvSpPr>
          <p:cNvPr id="42" name="Rectangle 41">
            <a:hlinkClick r:id="rId4" action="ppaction://hlinksldjump"/>
            <a:extLst>
              <a:ext uri="{FF2B5EF4-FFF2-40B4-BE49-F238E27FC236}">
                <a16:creationId xmlns:a16="http://schemas.microsoft.com/office/drawing/2014/main" id="{3FD41C42-EF5D-4E71-9CA6-79092F1732D7}"/>
              </a:ext>
            </a:extLst>
          </p:cNvPr>
          <p:cNvSpPr/>
          <p:nvPr/>
        </p:nvSpPr>
        <p:spPr>
          <a:xfrm>
            <a:off x="2438400" y="3641981"/>
            <a:ext cx="5086350" cy="4572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What is the PVAISW?</a:t>
            </a:r>
          </a:p>
        </p:txBody>
      </p:sp>
      <p:sp>
        <p:nvSpPr>
          <p:cNvPr id="43" name="Rectangle 42">
            <a:hlinkClick r:id="rId5" action="ppaction://hlinksldjump"/>
            <a:extLst>
              <a:ext uri="{FF2B5EF4-FFF2-40B4-BE49-F238E27FC236}">
                <a16:creationId xmlns:a16="http://schemas.microsoft.com/office/drawing/2014/main" id="{F4AF52FC-11B4-40AA-A33A-D580872EDECA}"/>
              </a:ext>
            </a:extLst>
          </p:cNvPr>
          <p:cNvSpPr/>
          <p:nvPr/>
        </p:nvSpPr>
        <p:spPr>
          <a:xfrm>
            <a:off x="2438400" y="4206614"/>
            <a:ext cx="5086350" cy="4572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What is BDFA?</a:t>
            </a:r>
          </a:p>
        </p:txBody>
      </p:sp>
      <p:sp>
        <p:nvSpPr>
          <p:cNvPr id="44" name="Rectangle 43">
            <a:hlinkClick r:id="rId6" action="ppaction://hlinksldjump"/>
            <a:extLst>
              <a:ext uri="{FF2B5EF4-FFF2-40B4-BE49-F238E27FC236}">
                <a16:creationId xmlns:a16="http://schemas.microsoft.com/office/drawing/2014/main" id="{57AB7AF2-AAD9-40BD-BB44-97FEC52A0E85}"/>
              </a:ext>
            </a:extLst>
          </p:cNvPr>
          <p:cNvSpPr/>
          <p:nvPr/>
        </p:nvSpPr>
        <p:spPr>
          <a:xfrm>
            <a:off x="2438400" y="4757532"/>
            <a:ext cx="5086350" cy="4572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How to Navigate a Form PVAISW?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51D1AA-F028-428C-B463-E0D0B97EFB3E}"/>
              </a:ext>
            </a:extLst>
          </p:cNvPr>
          <p:cNvSpPr txBox="1"/>
          <p:nvPr/>
        </p:nvSpPr>
        <p:spPr>
          <a:xfrm>
            <a:off x="2438401" y="2427691"/>
            <a:ext cx="5086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Click on a bar (below) to begin topic.</a:t>
            </a:r>
          </a:p>
        </p:txBody>
      </p:sp>
    </p:spTree>
    <p:extLst>
      <p:ext uri="{BB962C8B-B14F-4D97-AF65-F5344CB8AC3E}">
        <p14:creationId xmlns:p14="http://schemas.microsoft.com/office/powerpoint/2010/main" val="4148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52537" y="1393383"/>
            <a:ext cx="8425544" cy="4237037"/>
          </a:xfrm>
        </p:spPr>
        <p:txBody>
          <a:bodyPr anchor="t"/>
          <a:lstStyle/>
          <a:p>
            <a:pPr marL="0" indent="0">
              <a:buNone/>
            </a:pPr>
            <a:r>
              <a:rPr lang="en-US" sz="2800" b="1" u="sng" dirty="0">
                <a:cs typeface="Arial" panose="020B0604020202020204" pitchFamily="34" charset="0"/>
              </a:rPr>
              <a:t>Objective(s): </a:t>
            </a:r>
          </a:p>
          <a:p>
            <a:pPr marL="0" indent="0">
              <a:buNone/>
            </a:pPr>
            <a:endParaRPr lang="en-US" sz="2800" b="1" u="sng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cs typeface="Arial" panose="020B0604020202020204" pitchFamily="34" charset="0"/>
              </a:rPr>
              <a:t>After completing Lesson 1, you should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cs typeface="Arial" panose="020B0604020202020204" pitchFamily="34" charset="0"/>
              </a:rPr>
              <a:t>Describe the purpose of the PVAISW.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cs typeface="Arial" panose="020B0604020202020204" pitchFamily="34" charset="0"/>
              </a:rPr>
              <a:t>Identify the Basic Daily Food Allowance value per your unit class (Ashore/Afloat).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>
                <a:cs typeface="Arial" panose="020B0604020202020204" pitchFamily="34" charset="0"/>
              </a:rPr>
              <a:t>Identify the PVAISW’s forms.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>
                <a:cs typeface="Arial" panose="020B0604020202020204" pitchFamily="34" charset="0"/>
              </a:rPr>
              <a:t>Recognize the purpose of each PVAISW form.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DE8258D-A89E-4006-873F-DFECFDA87C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" y="384115"/>
            <a:ext cx="487363" cy="4873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524A09-176B-4A1B-8E70-458E5E32B9C5}"/>
              </a:ext>
            </a:extLst>
          </p:cNvPr>
          <p:cNvSpPr txBox="1"/>
          <p:nvPr/>
        </p:nvSpPr>
        <p:spPr>
          <a:xfrm>
            <a:off x="449943" y="536986"/>
            <a:ext cx="77567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+mj-lt"/>
                <a:cs typeface="Arial" panose="020B0604020202020204" pitchFamily="34" charset="0"/>
              </a:rPr>
              <a:t>Getting Started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1F5A733-8572-4D24-9E49-50A65CD09FCA}"/>
              </a:ext>
            </a:extLst>
          </p:cNvPr>
          <p:cNvGrpSpPr/>
          <p:nvPr/>
        </p:nvGrpSpPr>
        <p:grpSpPr>
          <a:xfrm>
            <a:off x="365919" y="5464617"/>
            <a:ext cx="6941457" cy="856397"/>
            <a:chOff x="838200" y="5181600"/>
            <a:chExt cx="6400800" cy="14773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3491FB5-6616-4D8C-AE9F-0B5478C4F24C}"/>
                </a:ext>
              </a:extLst>
            </p:cNvPr>
            <p:cNvSpPr/>
            <p:nvPr/>
          </p:nvSpPr>
          <p:spPr>
            <a:xfrm>
              <a:off x="838200" y="5181600"/>
              <a:ext cx="6400800" cy="147732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00695FB-9EB1-45C2-AAB7-4FBC6563B2BD}"/>
                </a:ext>
              </a:extLst>
            </p:cNvPr>
            <p:cNvSpPr txBox="1"/>
            <p:nvPr/>
          </p:nvSpPr>
          <p:spPr>
            <a:xfrm>
              <a:off x="838200" y="5281135"/>
              <a:ext cx="6287407" cy="1221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+mn-lt"/>
                  <a:cs typeface="Arial" panose="020B0604020202020204" pitchFamily="34" charset="0"/>
                </a:rPr>
                <a:t>The prerequisite knowledge you will learn in this Lesson 1 will prepare you for more complex lessons in this course.</a:t>
              </a:r>
              <a:endParaRPr lang="en-US" sz="2000" dirty="0">
                <a:latin typeface="+mn-lt"/>
              </a:endParaRPr>
            </a:p>
          </p:txBody>
        </p:sp>
      </p:grpSp>
      <p:sp>
        <p:nvSpPr>
          <p:cNvPr id="10" name="Action Button: Go Forward or Next 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03ECAF6-5AF2-489F-B6D1-2D9B046F8E72}"/>
              </a:ext>
            </a:extLst>
          </p:cNvPr>
          <p:cNvSpPr/>
          <p:nvPr/>
        </p:nvSpPr>
        <p:spPr>
          <a:xfrm>
            <a:off x="8077200" y="6019800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800"/>
    </mc:Choice>
    <mc:Fallback xmlns="">
      <p:transition advClick="0" advTm="27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0CED227-D529-42E8-BF04-5855E22617C0}"/>
              </a:ext>
            </a:extLst>
          </p:cNvPr>
          <p:cNvSpPr/>
          <p:nvPr/>
        </p:nvSpPr>
        <p:spPr>
          <a:xfrm>
            <a:off x="2019300" y="4863066"/>
            <a:ext cx="5753100" cy="172354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49943" y="694960"/>
            <a:ext cx="84963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+mj-lt"/>
                <a:cs typeface="Arial" panose="020B0604020202020204" pitchFamily="34" charset="0"/>
              </a:rPr>
              <a:t>Getting Started, Continued</a:t>
            </a:r>
          </a:p>
          <a:p>
            <a:endParaRPr lang="en-US" sz="3600" dirty="0">
              <a:latin typeface="+mj-lt"/>
              <a:cs typeface="Arial" panose="020B0604020202020204" pitchFamily="34" charset="0"/>
            </a:endParaRPr>
          </a:p>
          <a:p>
            <a:r>
              <a:rPr lang="en-US" sz="3600" dirty="0">
                <a:latin typeface="+mj-lt"/>
                <a:cs typeface="Arial" panose="020B0604020202020204" pitchFamily="34" charset="0"/>
              </a:rPr>
              <a:t>You will need:</a:t>
            </a:r>
          </a:p>
        </p:txBody>
      </p:sp>
      <p:sp>
        <p:nvSpPr>
          <p:cNvPr id="4" name="TextBox 3"/>
          <p:cNvSpPr txBox="1"/>
          <p:nvPr/>
        </p:nvSpPr>
        <p:spPr>
          <a:xfrm flipH="1">
            <a:off x="342899" y="2438400"/>
            <a:ext cx="835115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en-US" sz="2200" dirty="0">
              <a:latin typeface="+mn-lt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>
                <a:latin typeface="+mn-lt"/>
                <a:cs typeface="Arial" panose="020B0604020202020204" pitchFamily="34" charset="0"/>
              </a:rPr>
              <a:t>Paper-based “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FSO-PVA Forms Packet</a:t>
            </a:r>
            <a:r>
              <a:rPr lang="en-US" sz="2800" dirty="0">
                <a:latin typeface="+mn-lt"/>
                <a:cs typeface="Arial" panose="020B0604020202020204" pitchFamily="34" charset="0"/>
              </a:rPr>
              <a:t>” included in your course materials.</a:t>
            </a:r>
          </a:p>
          <a:p>
            <a:pPr marL="1428750" lvl="2" indent="-51435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  <a:cs typeface="Arial" panose="020B0604020202020204" pitchFamily="34" charset="0"/>
              </a:rPr>
              <a:t>Your “FSO-PVA Forms Packet” has the PVAISW.  </a:t>
            </a: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00600" y="1680311"/>
            <a:ext cx="609600" cy="609600"/>
          </a:xfrm>
          <a:prstGeom prst="rect">
            <a:avLst/>
          </a:prstGeom>
        </p:spPr>
      </p:pic>
      <p:sp>
        <p:nvSpPr>
          <p:cNvPr id="6" name="Action Button: Go Forward or Next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56095F0-38C3-4251-ABCE-83418C03A207}"/>
              </a:ext>
            </a:extLst>
          </p:cNvPr>
          <p:cNvSpPr/>
          <p:nvPr/>
        </p:nvSpPr>
        <p:spPr>
          <a:xfrm>
            <a:off x="8077200" y="6019800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34A5C5-44D4-4966-A7A3-E5AE69179EBF}"/>
              </a:ext>
            </a:extLst>
          </p:cNvPr>
          <p:cNvSpPr/>
          <p:nvPr/>
        </p:nvSpPr>
        <p:spPr>
          <a:xfrm>
            <a:off x="1981200" y="4267199"/>
            <a:ext cx="5791200" cy="559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/>
              <a:t>Your paper PVAISW should have these forms: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31A054-A5B5-44E6-947B-9BA8A66CA7EF}"/>
              </a:ext>
            </a:extLst>
          </p:cNvPr>
          <p:cNvSpPr/>
          <p:nvPr/>
        </p:nvSpPr>
        <p:spPr>
          <a:xfrm>
            <a:off x="1992086" y="4868466"/>
            <a:ext cx="57803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COAST GUARD DINING FACILITY OPERATING STATEMENT  (CG-2576)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RATION MEMORANDUM (CG-3123)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DAILY RATION COST RECORD (CG-3471)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ISSUE/SALES SLIP - SALE OF STORES (CG-2581)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ISSUE/SALES SLIP - TRANSFER OF STORES (CG-2581)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CASH LOG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MEAL SIGN-IN SHEET (CG-4901)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>
                <a:latin typeface="+mn-lt"/>
              </a:rPr>
              <a:t>MEAL SIGN-IN DATA ENTRY SHEET</a:t>
            </a:r>
          </a:p>
        </p:txBody>
      </p:sp>
    </p:spTree>
    <p:extLst>
      <p:ext uri="{BB962C8B-B14F-4D97-AF65-F5344CB8AC3E}">
        <p14:creationId xmlns:p14="http://schemas.microsoft.com/office/powerpoint/2010/main" val="266007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203000"/>
    </mc:Choice>
    <mc:Fallback xmlns="">
      <p:transition spd="slow" advClick="0" advTm="520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5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7EDE-6C4F-4CC4-9B4E-75D1CE55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838200"/>
            <a:ext cx="6651853" cy="1362456"/>
          </a:xfrm>
        </p:spPr>
        <p:txBody>
          <a:bodyPr/>
          <a:lstStyle/>
          <a:p>
            <a:r>
              <a:rPr lang="en-US" dirty="0"/>
              <a:t>Congratulations!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E5E8A-FC30-48B5-969E-4866E9CCA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2277350"/>
            <a:ext cx="6934200" cy="1509712"/>
          </a:xfrm>
        </p:spPr>
        <p:txBody>
          <a:bodyPr/>
          <a:lstStyle/>
          <a:p>
            <a:r>
              <a:rPr lang="en-US" sz="3200" dirty="0"/>
              <a:t>You have finished “Getting Started”. </a:t>
            </a:r>
          </a:p>
          <a:p>
            <a:r>
              <a:rPr lang="en-US" sz="3200" b="1" dirty="0"/>
              <a:t>Accomplished: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/>
              <a:t>You have secured your paper PVAISW containing all valid forms,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/>
              <a:t>You know the foundational skills (objectives) this course will develop. </a:t>
            </a:r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822B5F-97B7-47E4-BA63-63C4E42CB98C}"/>
              </a:ext>
            </a:extLst>
          </p:cNvPr>
          <p:cNvSpPr/>
          <p:nvPr/>
        </p:nvSpPr>
        <p:spPr>
          <a:xfrm>
            <a:off x="8071407" y="5451846"/>
            <a:ext cx="706485" cy="537474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774BDD-4365-4C8B-9CD1-1ADF442BC1E3}"/>
              </a:ext>
            </a:extLst>
          </p:cNvPr>
          <p:cNvSpPr txBox="1"/>
          <p:nvPr/>
        </p:nvSpPr>
        <p:spPr>
          <a:xfrm>
            <a:off x="7705300" y="6019800"/>
            <a:ext cx="1438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Continue to next topic, “What is PVAISW?” </a:t>
            </a:r>
          </a:p>
        </p:txBody>
      </p:sp>
      <p:sp>
        <p:nvSpPr>
          <p:cNvPr id="6" name="Action Button: Go Home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34352BCE-DBEF-4A2A-9FAF-76188903E945}"/>
              </a:ext>
            </a:extLst>
          </p:cNvPr>
          <p:cNvSpPr/>
          <p:nvPr/>
        </p:nvSpPr>
        <p:spPr>
          <a:xfrm>
            <a:off x="7837714" y="526256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126EEE-6702-4060-8AF4-D6C5FDB7F1E2}"/>
              </a:ext>
            </a:extLst>
          </p:cNvPr>
          <p:cNvSpPr txBox="1"/>
          <p:nvPr/>
        </p:nvSpPr>
        <p:spPr>
          <a:xfrm>
            <a:off x="7286624" y="1281108"/>
            <a:ext cx="1933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Home Page</a:t>
            </a:r>
          </a:p>
        </p:txBody>
      </p:sp>
    </p:spTree>
    <p:extLst>
      <p:ext uri="{BB962C8B-B14F-4D97-AF65-F5344CB8AC3E}">
        <p14:creationId xmlns:p14="http://schemas.microsoft.com/office/powerpoint/2010/main" val="421855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chimes.wav"/>
          </p:stSnd>
        </p:sndAc>
      </p:transition>
    </mc:Choice>
    <mc:Fallback xmlns="">
      <p:transition spd="slow" advClick="0">
        <p:sndAc>
          <p:stSnd>
            <p:snd r:embed="rId4" name="chimes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35601"/>
            <a:ext cx="9067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>
                <a:latin typeface="+mj-lt"/>
                <a:cs typeface="Arial" panose="020B0604020202020204" pitchFamily="34" charset="0"/>
              </a:rPr>
              <a:t>What is the PVAISW?  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563563" y="1682894"/>
            <a:ext cx="7391400" cy="4618037"/>
          </a:xfrm>
          <a:prstGeom prst="rect">
            <a:avLst/>
          </a:prstGeom>
        </p:spPr>
        <p:txBody>
          <a:bodyPr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panose="020B0604020202020204" pitchFamily="34" charset="0"/>
              </a:rPr>
              <a:t>“PVAISW” </a:t>
            </a:r>
            <a:r>
              <a:rPr lang="en-US" sz="2800" dirty="0">
                <a:cs typeface="Arial" panose="020B0604020202020204" pitchFamily="34" charset="0"/>
              </a:rPr>
              <a:t>stands for </a:t>
            </a:r>
            <a:r>
              <a:rPr lang="en-US" sz="2800" u="sng" dirty="0">
                <a:cs typeface="Arial" panose="020B0604020202020204" pitchFamily="34" charset="0"/>
              </a:rPr>
              <a:t>Purchase vs. Allowance </a:t>
            </a:r>
            <a:r>
              <a:rPr lang="en-US" sz="2800" i="1" u="sng" dirty="0">
                <a:cs typeface="Arial" panose="020B0604020202020204" pitchFamily="34" charset="0"/>
              </a:rPr>
              <a:t>Inventory Systems Workbook</a:t>
            </a:r>
            <a:r>
              <a:rPr lang="en-US" sz="2800" dirty="0">
                <a:cs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>
                <a:cs typeface="Arial" panose="020B0604020202020204" pitchFamily="34" charset="0"/>
              </a:rPr>
              <a:t>PVAISW Purpose:</a:t>
            </a:r>
            <a:r>
              <a:rPr lang="en-US" sz="2800" dirty="0">
                <a:cs typeface="Arial" panose="020B0604020202020204" pitchFamily="34" charset="0"/>
              </a:rPr>
              <a:t> To provide an FSO with forms that manage and track Coast Guard Dining Facility Operations (</a:t>
            </a:r>
            <a:r>
              <a:rPr lang="en-US" sz="2800" b="1" dirty="0">
                <a:cs typeface="Arial" panose="020B0604020202020204" pitchFamily="34" charset="0"/>
              </a:rPr>
              <a:t>CGDFO</a:t>
            </a:r>
            <a:r>
              <a:rPr lang="en-US" sz="2800" dirty="0">
                <a:cs typeface="Arial" panose="020B0604020202020204" pitchFamily="34" charset="0"/>
              </a:rPr>
              <a:t>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u="sng" dirty="0">
                <a:cs typeface="Arial" panose="020B0604020202020204" pitchFamily="34" charset="0"/>
              </a:rPr>
              <a:t>Use</a:t>
            </a:r>
            <a:r>
              <a:rPr lang="en-US" sz="2800" dirty="0">
                <a:cs typeface="Arial" panose="020B0604020202020204" pitchFamily="34" charset="0"/>
              </a:rPr>
              <a:t>: An FSO sets up a new PVAISW at the beginning of each month.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600" dirty="0"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5154C6D-E65D-49E1-BA57-B2D17D46DD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" y="128534"/>
            <a:ext cx="487363" cy="487363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DA71B172-6545-44A6-8DFF-74CAEF507043}"/>
              </a:ext>
            </a:extLst>
          </p:cNvPr>
          <p:cNvSpPr/>
          <p:nvPr/>
        </p:nvSpPr>
        <p:spPr>
          <a:xfrm>
            <a:off x="8268663" y="6106886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Go Home 5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DE3487EE-FF2B-41B0-BFC0-417E5329C435}"/>
              </a:ext>
            </a:extLst>
          </p:cNvPr>
          <p:cNvSpPr/>
          <p:nvPr/>
        </p:nvSpPr>
        <p:spPr>
          <a:xfrm>
            <a:off x="7837714" y="526256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96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550"/>
    </mc:Choice>
    <mc:Fallback xmlns="">
      <p:transition spd="slow" advClick="0" advTm="3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6AE27-7718-4177-85F2-2C851F9C2141}"/>
              </a:ext>
            </a:extLst>
          </p:cNvPr>
          <p:cNvSpPr txBox="1"/>
          <p:nvPr/>
        </p:nvSpPr>
        <p:spPr>
          <a:xfrm>
            <a:off x="228600" y="1143000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>
                <a:latin typeface="+mj-lt"/>
                <a:cs typeface="Arial" panose="020B0604020202020204" pitchFamily="34" charset="0"/>
              </a:rPr>
              <a:t>Knowledge Check: What is the PVAISW?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B52B59-1383-4658-B84B-CF996CED2131}"/>
              </a:ext>
            </a:extLst>
          </p:cNvPr>
          <p:cNvSpPr txBox="1"/>
          <p:nvPr/>
        </p:nvSpPr>
        <p:spPr>
          <a:xfrm>
            <a:off x="206829" y="1845024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Instructions: Click on the answer you believe is correct.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D26073E-0FFD-48B5-957D-52CC7AE1F982}"/>
              </a:ext>
            </a:extLst>
          </p:cNvPr>
          <p:cNvGrpSpPr/>
          <p:nvPr/>
        </p:nvGrpSpPr>
        <p:grpSpPr>
          <a:xfrm>
            <a:off x="228600" y="2552910"/>
            <a:ext cx="7095860" cy="1561026"/>
            <a:chOff x="228600" y="2552910"/>
            <a:chExt cx="7095860" cy="1561026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537D639-4504-4DC2-8359-D37109DE4AD1}"/>
                </a:ext>
              </a:extLst>
            </p:cNvPr>
            <p:cNvSpPr txBox="1"/>
            <p:nvPr/>
          </p:nvSpPr>
          <p:spPr>
            <a:xfrm>
              <a:off x="228600" y="2552910"/>
              <a:ext cx="31016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+mn-lt"/>
                </a:rPr>
                <a:t>1. PVAISW stands for: </a:t>
              </a:r>
            </a:p>
          </p:txBody>
        </p:sp>
        <p:sp>
          <p:nvSpPr>
            <p:cNvPr id="4" name="TextBox 3">
              <a:hlinkClick r:id="rId3" action="ppaction://hlinksldjump"/>
              <a:extLst>
                <a:ext uri="{FF2B5EF4-FFF2-40B4-BE49-F238E27FC236}">
                  <a16:creationId xmlns:a16="http://schemas.microsoft.com/office/drawing/2014/main" id="{8B4DD9FE-06A4-4E1F-90EF-C9E82D209562}"/>
                </a:ext>
              </a:extLst>
            </p:cNvPr>
            <p:cNvSpPr txBox="1"/>
            <p:nvPr/>
          </p:nvSpPr>
          <p:spPr>
            <a:xfrm>
              <a:off x="1205891" y="3744604"/>
              <a:ext cx="58476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+mn-lt"/>
                </a:rPr>
                <a:t>C.  Purchase vs. Allowance Inventory Strategic Workbook</a:t>
              </a:r>
            </a:p>
          </p:txBody>
        </p:sp>
        <p:sp>
          <p:nvSpPr>
            <p:cNvPr id="7" name="TextBox 6">
              <a:hlinkClick r:id="rId3" action="ppaction://hlinksldjump"/>
              <a:extLst>
                <a:ext uri="{FF2B5EF4-FFF2-40B4-BE49-F238E27FC236}">
                  <a16:creationId xmlns:a16="http://schemas.microsoft.com/office/drawing/2014/main" id="{22F11604-7818-42CB-8D02-307639CE5882}"/>
                </a:ext>
              </a:extLst>
            </p:cNvPr>
            <p:cNvSpPr txBox="1"/>
            <p:nvPr/>
          </p:nvSpPr>
          <p:spPr>
            <a:xfrm>
              <a:off x="1232023" y="2974284"/>
              <a:ext cx="60924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+mn-lt"/>
                </a:rPr>
                <a:t>A.  Purchase vs. Allowance Inventory Solutions Workbook</a:t>
              </a:r>
            </a:p>
          </p:txBody>
        </p:sp>
        <p:sp>
          <p:nvSpPr>
            <p:cNvPr id="6" name="TextBox 5">
              <a:hlinkClick r:id="rId4" action="ppaction://hlinksldjump"/>
              <a:extLst>
                <a:ext uri="{FF2B5EF4-FFF2-40B4-BE49-F238E27FC236}">
                  <a16:creationId xmlns:a16="http://schemas.microsoft.com/office/drawing/2014/main" id="{D2F8DDC1-8D93-40C1-93BF-4CB60B8134C2}"/>
                </a:ext>
              </a:extLst>
            </p:cNvPr>
            <p:cNvSpPr txBox="1"/>
            <p:nvPr/>
          </p:nvSpPr>
          <p:spPr>
            <a:xfrm>
              <a:off x="1232023" y="3335101"/>
              <a:ext cx="57548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+mn-lt"/>
                </a:rPr>
                <a:t>B.  Purchase vs. Allowance Inventory Systems Workbook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8FD580F-DBFF-49CD-9C51-31289FDA8AAE}"/>
              </a:ext>
            </a:extLst>
          </p:cNvPr>
          <p:cNvGrpSpPr/>
          <p:nvPr/>
        </p:nvGrpSpPr>
        <p:grpSpPr>
          <a:xfrm>
            <a:off x="206829" y="4380653"/>
            <a:ext cx="8314552" cy="1642967"/>
            <a:chOff x="245118" y="4064104"/>
            <a:chExt cx="8314552" cy="164296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E7EE29E-CC4C-4225-81E7-297CFF348644}"/>
                </a:ext>
              </a:extLst>
            </p:cNvPr>
            <p:cNvSpPr txBox="1"/>
            <p:nvPr/>
          </p:nvSpPr>
          <p:spPr>
            <a:xfrm>
              <a:off x="245118" y="4064104"/>
              <a:ext cx="49610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+mn-lt"/>
                </a:rPr>
                <a:t>2. The purpose of the PVAISW is to: </a:t>
              </a:r>
            </a:p>
          </p:txBody>
        </p:sp>
        <p:sp>
          <p:nvSpPr>
            <p:cNvPr id="11" name="TextBox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AB61F75F-8A1D-49FD-864A-DABDAC4E1E84}"/>
                </a:ext>
              </a:extLst>
            </p:cNvPr>
            <p:cNvSpPr txBox="1"/>
            <p:nvPr/>
          </p:nvSpPr>
          <p:spPr>
            <a:xfrm>
              <a:off x="1219199" y="4911608"/>
              <a:ext cx="52159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+mn-lt"/>
                </a:rPr>
                <a:t>B.  Provide multiple forms to generate Stock Cards.</a:t>
              </a:r>
            </a:p>
          </p:txBody>
        </p:sp>
        <p:sp>
          <p:nvSpPr>
            <p:cNvPr id="12" name="TextBox 11">
              <a:hlinkClick r:id="rId3" action="ppaction://hlinksldjump"/>
              <a:extLst>
                <a:ext uri="{FF2B5EF4-FFF2-40B4-BE49-F238E27FC236}">
                  <a16:creationId xmlns:a16="http://schemas.microsoft.com/office/drawing/2014/main" id="{CCCF8647-89BF-4E3D-884C-0F6E44613509}"/>
                </a:ext>
              </a:extLst>
            </p:cNvPr>
            <p:cNvSpPr txBox="1"/>
            <p:nvPr/>
          </p:nvSpPr>
          <p:spPr>
            <a:xfrm>
              <a:off x="1248541" y="4485478"/>
              <a:ext cx="61734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+mn-lt"/>
                </a:rPr>
                <a:t>A.  Provide FSO subordinates with forms to track inventory.</a:t>
              </a:r>
            </a:p>
          </p:txBody>
        </p:sp>
        <p:sp>
          <p:nvSpPr>
            <p:cNvPr id="10" name="TextBox 9">
              <a:hlinkClick r:id="rId5" action="ppaction://hlinksldjump"/>
              <a:extLst>
                <a:ext uri="{FF2B5EF4-FFF2-40B4-BE49-F238E27FC236}">
                  <a16:creationId xmlns:a16="http://schemas.microsoft.com/office/drawing/2014/main" id="{6594E2A3-00C5-4669-8070-62D314F31FF1}"/>
                </a:ext>
              </a:extLst>
            </p:cNvPr>
            <p:cNvSpPr txBox="1"/>
            <p:nvPr/>
          </p:nvSpPr>
          <p:spPr>
            <a:xfrm>
              <a:off x="1219199" y="5337739"/>
              <a:ext cx="73404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+mn-lt"/>
                </a:rPr>
                <a:t>C.  Provide FSOs with forms to track/manage dining facility operations.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07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6A8224-230B-41A2-B1C1-FE9A30555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02" y="1105568"/>
            <a:ext cx="3493856" cy="27806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3657601" y="1505106"/>
            <a:ext cx="51928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latin typeface="+mn-lt"/>
              </a:rPr>
              <a:t>That is not correct.</a:t>
            </a:r>
          </a:p>
          <a:p>
            <a:r>
              <a:rPr lang="en-US" sz="4800" dirty="0">
                <a:latin typeface="+mn-lt"/>
              </a:rPr>
              <a:t>Please try again.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2122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Try again…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924800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88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4E3C53-5819-431C-B75B-043E16F65DE8}"/>
              </a:ext>
            </a:extLst>
          </p:cNvPr>
          <p:cNvSpPr txBox="1"/>
          <p:nvPr/>
        </p:nvSpPr>
        <p:spPr>
          <a:xfrm>
            <a:off x="3584525" y="2425214"/>
            <a:ext cx="42066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chemeClr val="accent1"/>
                </a:solidFill>
                <a:latin typeface="+mn-lt"/>
              </a:rPr>
              <a:t>That’s right!</a:t>
            </a:r>
          </a:p>
          <a:p>
            <a:r>
              <a:rPr lang="en-US" sz="4000" dirty="0">
                <a:solidFill>
                  <a:schemeClr val="accent1"/>
                </a:solidFill>
              </a:rPr>
              <a:t>Congratulations! </a:t>
            </a:r>
            <a:r>
              <a:rPr lang="en-US" sz="4000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5" name="Action Button: Go Home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8B503255-90E4-4EB8-B74A-214D2DCFA00A}"/>
              </a:ext>
            </a:extLst>
          </p:cNvPr>
          <p:cNvSpPr/>
          <p:nvPr/>
        </p:nvSpPr>
        <p:spPr>
          <a:xfrm>
            <a:off x="8153400" y="838200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2C5ADA9-0D3D-463B-91DF-C3B643EB7657}"/>
              </a:ext>
            </a:extLst>
          </p:cNvPr>
          <p:cNvSpPr/>
          <p:nvPr/>
        </p:nvSpPr>
        <p:spPr>
          <a:xfrm>
            <a:off x="7124053" y="5608044"/>
            <a:ext cx="1334147" cy="542069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F55C-F6F6-4516-A5AB-FFA38BA2F170}"/>
              </a:ext>
            </a:extLst>
          </p:cNvPr>
          <p:cNvSpPr txBox="1"/>
          <p:nvPr/>
        </p:nvSpPr>
        <p:spPr>
          <a:xfrm>
            <a:off x="6288411" y="6150114"/>
            <a:ext cx="2855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complete the Knowledge Check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76FF33F-3F54-4A8A-BBAC-5EE1BC7F8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2643"/>
            <a:ext cx="36576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5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2895600" y="838200"/>
            <a:ext cx="6096000" cy="50108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0BD7AA-0108-475D-A4FB-4430E1D33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838200"/>
            <a:ext cx="2133600" cy="21188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2895600" y="1447800"/>
            <a:ext cx="6096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+mn-lt"/>
              </a:rPr>
              <a:t>Yes, that’s right!</a:t>
            </a:r>
          </a:p>
          <a:p>
            <a:endParaRPr lang="en-US" sz="4000" dirty="0">
              <a:latin typeface="+mn-lt"/>
            </a:endParaRPr>
          </a:p>
          <a:p>
            <a:r>
              <a:rPr lang="en-US" sz="4000" dirty="0">
                <a:latin typeface="+mn-lt"/>
              </a:rPr>
              <a:t>An FSO uses PVAISW forms to manage and track Coast Guard Dining Facility Operations.</a:t>
            </a:r>
          </a:p>
        </p:txBody>
      </p:sp>
      <p:sp>
        <p:nvSpPr>
          <p:cNvPr id="8" name="Action Button: Go Forward or Next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1AB2DE4-5C59-4DC5-913B-53341F029E57}"/>
              </a:ext>
            </a:extLst>
          </p:cNvPr>
          <p:cNvSpPr/>
          <p:nvPr/>
        </p:nvSpPr>
        <p:spPr>
          <a:xfrm>
            <a:off x="8229600" y="6019800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97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7EDE-6C4F-4CC4-9B4E-75D1CE55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838200"/>
            <a:ext cx="6248400" cy="1362456"/>
          </a:xfrm>
        </p:spPr>
        <p:txBody>
          <a:bodyPr/>
          <a:lstStyle/>
          <a:p>
            <a:r>
              <a:rPr lang="en-US" dirty="0"/>
              <a:t>Congratulations!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E5E8A-FC30-48B5-969E-4866E9CCA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3914" y="2277350"/>
            <a:ext cx="7543800" cy="1509712"/>
          </a:xfrm>
        </p:spPr>
        <p:txBody>
          <a:bodyPr/>
          <a:lstStyle/>
          <a:p>
            <a:r>
              <a:rPr lang="en-US" sz="3200" dirty="0"/>
              <a:t>You have finished “What is the PVAISW”. </a:t>
            </a:r>
          </a:p>
          <a:p>
            <a:endParaRPr lang="en-US" sz="3200" b="1" dirty="0"/>
          </a:p>
          <a:p>
            <a:r>
              <a:rPr lang="en-US" sz="3200" b="1" dirty="0"/>
              <a:t>Accomplishments: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/>
              <a:t>You identified the purpose of a PVAISW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774BDD-4365-4C8B-9CD1-1ADF442BC1E3}"/>
              </a:ext>
            </a:extLst>
          </p:cNvPr>
          <p:cNvSpPr txBox="1"/>
          <p:nvPr/>
        </p:nvSpPr>
        <p:spPr>
          <a:xfrm>
            <a:off x="6343651" y="6019800"/>
            <a:ext cx="262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Continue to next topic, “What is BDFA?”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126EEE-6702-4060-8AF4-D6C5FDB7F1E2}"/>
              </a:ext>
            </a:extLst>
          </p:cNvPr>
          <p:cNvSpPr txBox="1"/>
          <p:nvPr/>
        </p:nvSpPr>
        <p:spPr>
          <a:xfrm>
            <a:off x="7286625" y="1281108"/>
            <a:ext cx="173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Home Page</a:t>
            </a:r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822B5F-97B7-47E4-BA63-63C4E42CB98C}"/>
              </a:ext>
            </a:extLst>
          </p:cNvPr>
          <p:cNvSpPr/>
          <p:nvPr/>
        </p:nvSpPr>
        <p:spPr>
          <a:xfrm>
            <a:off x="7239000" y="5373469"/>
            <a:ext cx="838200" cy="646331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Go Home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34352BCE-DBEF-4A2A-9FAF-76188903E945}"/>
              </a:ext>
            </a:extLst>
          </p:cNvPr>
          <p:cNvSpPr/>
          <p:nvPr/>
        </p:nvSpPr>
        <p:spPr>
          <a:xfrm>
            <a:off x="7837714" y="526256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344593"/>
      </p:ext>
    </p:extLst>
  </p:cSld>
  <p:clrMapOvr>
    <a:masterClrMapping/>
  </p:clrMapOvr>
  <p:transition spd="slow" advClick="0">
    <p:sndAc>
      <p:stSnd>
        <p:snd r:embed="rId2" name="chimes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838200"/>
            <a:ext cx="861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j-lt"/>
                <a:cs typeface="Arial" panose="020B0604020202020204" pitchFamily="34" charset="0"/>
              </a:rPr>
              <a:t>BDFA</a:t>
            </a:r>
            <a:r>
              <a:rPr lang="en-US" sz="3600" u="sng" dirty="0">
                <a:latin typeface="+mn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4800" y="1676400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Basic Daily Food Allowance (BDFA) pays for 1 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1 ration = 3 meals/day for 1 person (breakfast, lunch, dinner.)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FSO uses BDFA to calculate daily food budget.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057712"/>
              </p:ext>
            </p:extLst>
          </p:nvPr>
        </p:nvGraphicFramePr>
        <p:xfrm>
          <a:off x="810524" y="3068598"/>
          <a:ext cx="7467600" cy="25994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56565">
                  <a:extLst>
                    <a:ext uri="{9D8B030D-6E8A-4147-A177-3AD203B41FA5}">
                      <a16:colId xmlns:a16="http://schemas.microsoft.com/office/drawing/2014/main" val="393838773"/>
                    </a:ext>
                  </a:extLst>
                </a:gridCol>
                <a:gridCol w="2301449">
                  <a:extLst>
                    <a:ext uri="{9D8B030D-6E8A-4147-A177-3AD203B41FA5}">
                      <a16:colId xmlns:a16="http://schemas.microsoft.com/office/drawing/2014/main" val="1142856651"/>
                    </a:ext>
                  </a:extLst>
                </a:gridCol>
                <a:gridCol w="3009586">
                  <a:extLst>
                    <a:ext uri="{9D8B030D-6E8A-4147-A177-3AD203B41FA5}">
                      <a16:colId xmlns:a16="http://schemas.microsoft.com/office/drawing/2014/main" val="623276503"/>
                    </a:ext>
                  </a:extLst>
                </a:gridCol>
              </a:tblGrid>
              <a:tr h="106158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Meal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Portion of Cost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Example: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If BDFA = $12.27/person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(ration)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1793"/>
                  </a:ext>
                </a:extLst>
              </a:tr>
              <a:tr h="512625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Breakfast 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 (20%)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$2.45 (20% of $12.27) 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761589"/>
                  </a:ext>
                </a:extLst>
              </a:tr>
              <a:tr h="512625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+mn-lt"/>
                          <a:cs typeface="Arial" panose="020B0604020202020204" pitchFamily="34" charset="0"/>
                        </a:rPr>
                        <a:t>Lunch</a:t>
                      </a:r>
                      <a:endParaRPr lang="en-US" sz="20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4 (40%)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$4.91 (40% of $12.27)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319211"/>
                  </a:ext>
                </a:extLst>
              </a:tr>
              <a:tr h="512625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  <a:latin typeface="+mn-lt"/>
                          <a:cs typeface="Arial" panose="020B0604020202020204" pitchFamily="34" charset="0"/>
                        </a:rPr>
                        <a:t>Dinner</a:t>
                      </a:r>
                      <a:endParaRPr lang="en-US" sz="20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4 (40%)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$4.91 (40% of $12.27)</a:t>
                      </a:r>
                      <a:endParaRPr lang="en-US" sz="20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653242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5725908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If cutter </a:t>
            </a:r>
            <a:r>
              <a:rPr lang="en-US">
                <a:latin typeface="+mn-lt"/>
              </a:rPr>
              <a:t>has 10 </a:t>
            </a:r>
            <a:r>
              <a:rPr lang="en-US" dirty="0">
                <a:latin typeface="+mn-lt"/>
              </a:rPr>
              <a:t>people, $12.27 </a:t>
            </a:r>
            <a:r>
              <a:rPr lang="en-US">
                <a:latin typeface="+mn-lt"/>
              </a:rPr>
              <a:t>x 10 </a:t>
            </a:r>
            <a:r>
              <a:rPr lang="en-US" dirty="0">
                <a:latin typeface="+mn-lt"/>
              </a:rPr>
              <a:t>= </a:t>
            </a:r>
            <a:r>
              <a:rPr lang="en-US">
                <a:latin typeface="+mn-lt"/>
              </a:rPr>
              <a:t>$122.70 </a:t>
            </a:r>
            <a:r>
              <a:rPr lang="en-US" dirty="0">
                <a:latin typeface="+mn-lt"/>
              </a:rPr>
              <a:t>(FSO’s max daily food budget)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AF18D0A-B96B-4390-8D8D-7018600A03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00200" y="350837"/>
            <a:ext cx="487363" cy="487363"/>
          </a:xfrm>
          <a:prstGeom prst="rect">
            <a:avLst/>
          </a:prstGeom>
        </p:spPr>
      </p:pic>
      <p:sp>
        <p:nvSpPr>
          <p:cNvPr id="8" name="Action Button: Go Home 7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28ADD8B-F8DE-4CEF-955B-1AFBF4FB9018}"/>
              </a:ext>
            </a:extLst>
          </p:cNvPr>
          <p:cNvSpPr/>
          <p:nvPr/>
        </p:nvSpPr>
        <p:spPr>
          <a:xfrm>
            <a:off x="8281753" y="622932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Go Forward or Next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16CB093-CDFE-481A-891D-6A2C43406E8E}"/>
              </a:ext>
            </a:extLst>
          </p:cNvPr>
          <p:cNvSpPr/>
          <p:nvPr/>
        </p:nvSpPr>
        <p:spPr>
          <a:xfrm>
            <a:off x="8350695" y="6263186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67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6000"/>
    </mc:Choice>
    <mc:Fallback xmlns="">
      <p:transition spd="slow" advClick="0" advTm="9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7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93C856C-EA8F-4ED6-BFEF-AD49C66047C4}"/>
              </a:ext>
            </a:extLst>
          </p:cNvPr>
          <p:cNvSpPr/>
          <p:nvPr/>
        </p:nvSpPr>
        <p:spPr>
          <a:xfrm>
            <a:off x="1752866" y="3312514"/>
            <a:ext cx="3962400" cy="34052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28600" y="838200"/>
            <a:ext cx="868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j-lt"/>
                <a:cs typeface="Arial" panose="020B0604020202020204" pitchFamily="34" charset="0"/>
              </a:rPr>
              <a:t>Who Sets BDFA?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304800" y="1453814"/>
            <a:ext cx="8839200" cy="533400"/>
          </a:xfrm>
          <a:prstGeom prst="rect">
            <a:avLst/>
          </a:prstGeom>
        </p:spPr>
        <p:txBody>
          <a:bodyPr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cs typeface="Arial" panose="020B0604020202020204" pitchFamily="34" charset="0"/>
              </a:rPr>
              <a:t>Department of Defense (DoD) sets the BDFA rate cost of each meal.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cs typeface="Arial" panose="020B0604020202020204" pitchFamily="34" charset="0"/>
              </a:rPr>
              <a:t>Every Month, CG-1111 distributes a BDFA Message that issues the BDFA rates for Ashore and Afloat (see below)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AB75CC-AB46-4961-8172-7B20ABD7002E}"/>
              </a:ext>
            </a:extLst>
          </p:cNvPr>
          <p:cNvSpPr txBox="1"/>
          <p:nvPr/>
        </p:nvSpPr>
        <p:spPr>
          <a:xfrm>
            <a:off x="6425576" y="4699821"/>
            <a:ext cx="1143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</a:rPr>
              <a:t>BDFA MESSAGE</a:t>
            </a:r>
          </a:p>
          <a:p>
            <a:pPr algn="ctr"/>
            <a:r>
              <a:rPr lang="en-US" sz="1400" dirty="0">
                <a:latin typeface="+mn-lt"/>
              </a:rPr>
              <a:t>(Example)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429000"/>
            <a:ext cx="3810532" cy="317226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D4201D4-76B5-4BD5-8EF9-B3352DD12592}"/>
              </a:ext>
            </a:extLst>
          </p:cNvPr>
          <p:cNvCxnSpPr/>
          <p:nvPr/>
        </p:nvCxnSpPr>
        <p:spPr>
          <a:xfrm flipH="1" flipV="1">
            <a:off x="5715266" y="4831320"/>
            <a:ext cx="914400" cy="1838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8DFEEF-656B-4099-A63C-8F20B36051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5503" y="243203"/>
            <a:ext cx="487363" cy="487363"/>
          </a:xfrm>
          <a:prstGeom prst="rect">
            <a:avLst/>
          </a:prstGeom>
        </p:spPr>
      </p:pic>
      <p:sp>
        <p:nvSpPr>
          <p:cNvPr id="10" name="Action Button: Go Forward or Next 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FDA4D223-57EC-45BD-B2FC-F749FBD2B407}"/>
              </a:ext>
            </a:extLst>
          </p:cNvPr>
          <p:cNvSpPr/>
          <p:nvPr/>
        </p:nvSpPr>
        <p:spPr>
          <a:xfrm>
            <a:off x="8281753" y="5968368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ction Button: Go Home 10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6D542813-04B1-493C-9F4B-097D3DC1274C}"/>
              </a:ext>
            </a:extLst>
          </p:cNvPr>
          <p:cNvSpPr/>
          <p:nvPr/>
        </p:nvSpPr>
        <p:spPr>
          <a:xfrm>
            <a:off x="8281753" y="622932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5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380"/>
    </mc:Choice>
    <mc:Fallback xmlns="">
      <p:transition spd="slow" advClick="0" advTm="29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5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6AE27-7718-4177-85F2-2C851F9C2141}"/>
              </a:ext>
            </a:extLst>
          </p:cNvPr>
          <p:cNvSpPr txBox="1"/>
          <p:nvPr/>
        </p:nvSpPr>
        <p:spPr>
          <a:xfrm>
            <a:off x="116494" y="828450"/>
            <a:ext cx="868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latin typeface="+mj-lt"/>
                <a:cs typeface="Arial" panose="020B0604020202020204" pitchFamily="34" charset="0"/>
              </a:rPr>
              <a:t>Knowledge Check: What is BDFA?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B52B59-1383-4658-B84B-CF996CED2131}"/>
              </a:ext>
            </a:extLst>
          </p:cNvPr>
          <p:cNvSpPr txBox="1"/>
          <p:nvPr/>
        </p:nvSpPr>
        <p:spPr>
          <a:xfrm>
            <a:off x="146974" y="1499293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Instructions: Click on the answer you believe is correct.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EE29E-CC4C-4225-81E7-297CFF348644}"/>
              </a:ext>
            </a:extLst>
          </p:cNvPr>
          <p:cNvSpPr txBox="1"/>
          <p:nvPr/>
        </p:nvSpPr>
        <p:spPr>
          <a:xfrm>
            <a:off x="109237" y="2001606"/>
            <a:ext cx="7541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b="1" dirty="0">
                <a:latin typeface="+mn-lt"/>
              </a:rPr>
              <a:t>BDFA is the amount of money allocated to fund 1 ration. </a:t>
            </a:r>
          </a:p>
          <a:p>
            <a:r>
              <a:rPr lang="en-US" sz="2000" b="1" dirty="0">
                <a:latin typeface="+mn-lt"/>
              </a:rPr>
              <a:t>      What does 1 ration consist of? 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AB61F75F-8A1D-49FD-864A-DABDAC4E1E84}"/>
              </a:ext>
            </a:extLst>
          </p:cNvPr>
          <p:cNvSpPr txBox="1"/>
          <p:nvPr/>
        </p:nvSpPr>
        <p:spPr>
          <a:xfrm>
            <a:off x="1139842" y="2959691"/>
            <a:ext cx="43683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B.  1 ration = one meal for one week per person. </a:t>
            </a:r>
          </a:p>
        </p:txBody>
      </p:sp>
      <p:sp>
        <p:nvSpPr>
          <p:cNvPr id="12" name="TextBox 11">
            <a:hlinkClick r:id="rId4" action="ppaction://hlinksldjump"/>
            <a:extLst>
              <a:ext uri="{FF2B5EF4-FFF2-40B4-BE49-F238E27FC236}">
                <a16:creationId xmlns:a16="http://schemas.microsoft.com/office/drawing/2014/main" id="{CCCF8647-89BF-4E3D-884C-0F6E44613509}"/>
              </a:ext>
            </a:extLst>
          </p:cNvPr>
          <p:cNvSpPr txBox="1"/>
          <p:nvPr/>
        </p:nvSpPr>
        <p:spPr>
          <a:xfrm>
            <a:off x="1145348" y="2647153"/>
            <a:ext cx="74449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A.  1 ration = 3 meals/day (breakfast, lunch, dinner) for one person. 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6594E2A3-00C5-4669-8070-62D314F31FF1}"/>
              </a:ext>
            </a:extLst>
          </p:cNvPr>
          <p:cNvSpPr txBox="1"/>
          <p:nvPr/>
        </p:nvSpPr>
        <p:spPr>
          <a:xfrm>
            <a:off x="1139842" y="3272229"/>
            <a:ext cx="59200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C.  1 ration = All meals allocated per person for one full month.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C6A88D-3917-4FC1-8CF3-905E45B5E8E5}"/>
              </a:ext>
            </a:extLst>
          </p:cNvPr>
          <p:cNvSpPr txBox="1"/>
          <p:nvPr/>
        </p:nvSpPr>
        <p:spPr>
          <a:xfrm>
            <a:off x="146974" y="3733095"/>
            <a:ext cx="72671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2. BDFA rations represent what percentage of each meal? </a:t>
            </a:r>
          </a:p>
        </p:txBody>
      </p:sp>
      <p:sp>
        <p:nvSpPr>
          <p:cNvPr id="19" name="TextBox 18">
            <a:hlinkClick r:id="rId3" action="ppaction://hlinksldjump"/>
            <a:extLst>
              <a:ext uri="{FF2B5EF4-FFF2-40B4-BE49-F238E27FC236}">
                <a16:creationId xmlns:a16="http://schemas.microsoft.com/office/drawing/2014/main" id="{7E75CEAC-243C-4E16-8387-FF55E8532859}"/>
              </a:ext>
            </a:extLst>
          </p:cNvPr>
          <p:cNvSpPr txBox="1"/>
          <p:nvPr/>
        </p:nvSpPr>
        <p:spPr>
          <a:xfrm>
            <a:off x="1139842" y="4542084"/>
            <a:ext cx="5307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B. Breakfast = 30%, Lunch = 30%, Dinner = 45%</a:t>
            </a:r>
          </a:p>
        </p:txBody>
      </p:sp>
      <p:sp>
        <p:nvSpPr>
          <p:cNvPr id="20" name="TextBox 19">
            <a:hlinkClick r:id="rId3" action="ppaction://hlinksldjump"/>
            <a:extLst>
              <a:ext uri="{FF2B5EF4-FFF2-40B4-BE49-F238E27FC236}">
                <a16:creationId xmlns:a16="http://schemas.microsoft.com/office/drawing/2014/main" id="{BF91A74F-B632-47FC-9D02-A0A9242603D5}"/>
              </a:ext>
            </a:extLst>
          </p:cNvPr>
          <p:cNvSpPr txBox="1"/>
          <p:nvPr/>
        </p:nvSpPr>
        <p:spPr>
          <a:xfrm>
            <a:off x="1140590" y="4166125"/>
            <a:ext cx="5519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A. Breakfast = 40%, Lunch = 30%, Dinner = 30%</a:t>
            </a:r>
          </a:p>
        </p:txBody>
      </p:sp>
      <p:sp>
        <p:nvSpPr>
          <p:cNvPr id="21" name="TextBox 20">
            <a:hlinkClick r:id="rId5" action="ppaction://hlinksldjump"/>
            <a:extLst>
              <a:ext uri="{FF2B5EF4-FFF2-40B4-BE49-F238E27FC236}">
                <a16:creationId xmlns:a16="http://schemas.microsoft.com/office/drawing/2014/main" id="{BBDD9470-EFB8-47E2-B2FC-EC16371CBCEF}"/>
              </a:ext>
            </a:extLst>
          </p:cNvPr>
          <p:cNvSpPr txBox="1"/>
          <p:nvPr/>
        </p:nvSpPr>
        <p:spPr>
          <a:xfrm>
            <a:off x="1139842" y="4957944"/>
            <a:ext cx="5192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C. Breakfast = 20%, Lunch = 40%, Dinner = 40%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D142EE7-573D-4D75-BEF8-CD07283BD621}"/>
              </a:ext>
            </a:extLst>
          </p:cNvPr>
          <p:cNvSpPr txBox="1"/>
          <p:nvPr/>
        </p:nvSpPr>
        <p:spPr>
          <a:xfrm>
            <a:off x="146974" y="5495114"/>
            <a:ext cx="67110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+mn-lt"/>
              </a:rPr>
              <a:t>3. You are an FSO on a cutter with 12 people and a BDFA</a:t>
            </a:r>
          </a:p>
          <a:p>
            <a:r>
              <a:rPr lang="en-US" sz="2000" b="1" dirty="0">
                <a:latin typeface="+mn-lt"/>
              </a:rPr>
              <a:t>     of $12.25. What is your maximum daily food budget?  </a:t>
            </a:r>
          </a:p>
        </p:txBody>
      </p:sp>
      <p:sp>
        <p:nvSpPr>
          <p:cNvPr id="24" name="TextBox 23">
            <a:hlinkClick r:id="rId3" action="ppaction://hlinksldjump"/>
            <a:extLst>
              <a:ext uri="{FF2B5EF4-FFF2-40B4-BE49-F238E27FC236}">
                <a16:creationId xmlns:a16="http://schemas.microsoft.com/office/drawing/2014/main" id="{A09C845B-641D-41F3-9E73-272EEF4CA94B}"/>
              </a:ext>
            </a:extLst>
          </p:cNvPr>
          <p:cNvSpPr txBox="1"/>
          <p:nvPr/>
        </p:nvSpPr>
        <p:spPr>
          <a:xfrm>
            <a:off x="3332296" y="6296056"/>
            <a:ext cx="1163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A. $122.50</a:t>
            </a:r>
          </a:p>
        </p:txBody>
      </p:sp>
      <p:sp>
        <p:nvSpPr>
          <p:cNvPr id="25" name="TextBox 24">
            <a:hlinkClick r:id="rId6" action="ppaction://hlinksldjump"/>
            <a:extLst>
              <a:ext uri="{FF2B5EF4-FFF2-40B4-BE49-F238E27FC236}">
                <a16:creationId xmlns:a16="http://schemas.microsoft.com/office/drawing/2014/main" id="{59218856-EB95-4B98-8954-32AD4F23001C}"/>
              </a:ext>
            </a:extLst>
          </p:cNvPr>
          <p:cNvSpPr txBox="1"/>
          <p:nvPr/>
        </p:nvSpPr>
        <p:spPr>
          <a:xfrm>
            <a:off x="4883053" y="6296056"/>
            <a:ext cx="908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B. $147</a:t>
            </a:r>
          </a:p>
        </p:txBody>
      </p:sp>
      <p:sp>
        <p:nvSpPr>
          <p:cNvPr id="26" name="TextBox 25">
            <a:hlinkClick r:id="rId3" action="ppaction://hlinksldjump"/>
            <a:extLst>
              <a:ext uri="{FF2B5EF4-FFF2-40B4-BE49-F238E27FC236}">
                <a16:creationId xmlns:a16="http://schemas.microsoft.com/office/drawing/2014/main" id="{CAFB2714-8F42-4360-A27F-1929A0F0F397}"/>
              </a:ext>
            </a:extLst>
          </p:cNvPr>
          <p:cNvSpPr txBox="1"/>
          <p:nvPr/>
        </p:nvSpPr>
        <p:spPr>
          <a:xfrm>
            <a:off x="6178506" y="6296056"/>
            <a:ext cx="125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C. $1,470</a:t>
            </a:r>
          </a:p>
        </p:txBody>
      </p:sp>
    </p:spTree>
    <p:extLst>
      <p:ext uri="{BB962C8B-B14F-4D97-AF65-F5344CB8AC3E}">
        <p14:creationId xmlns:p14="http://schemas.microsoft.com/office/powerpoint/2010/main" val="172581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6E8B93B-4DBC-493A-943E-7B2256B912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79" y="1196952"/>
            <a:ext cx="2912822" cy="24610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3120391" y="1323640"/>
            <a:ext cx="52902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latin typeface="+mn-lt"/>
              </a:rPr>
              <a:t>That is not correct.</a:t>
            </a:r>
          </a:p>
          <a:p>
            <a:r>
              <a:rPr lang="en-US" sz="4800" dirty="0">
                <a:latin typeface="+mn-lt"/>
              </a:rPr>
              <a:t>Please try again</a:t>
            </a:r>
            <a:r>
              <a:rPr lang="en-US" sz="4800" dirty="0"/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2122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Try again…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561807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86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0BCBAD2-0358-4C93-83CF-82E8431474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03718"/>
            <a:ext cx="3505200" cy="22872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4E3C53-5819-431C-B75B-043E16F65DE8}"/>
              </a:ext>
            </a:extLst>
          </p:cNvPr>
          <p:cNvSpPr txBox="1"/>
          <p:nvPr/>
        </p:nvSpPr>
        <p:spPr>
          <a:xfrm>
            <a:off x="838200" y="1130587"/>
            <a:ext cx="33811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That’s right!</a:t>
            </a:r>
          </a:p>
        </p:txBody>
      </p:sp>
      <p:sp>
        <p:nvSpPr>
          <p:cNvPr id="5" name="Action Button: Go Home 4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8B503255-90E4-4EB8-B74A-214D2DCFA00A}"/>
              </a:ext>
            </a:extLst>
          </p:cNvPr>
          <p:cNvSpPr/>
          <p:nvPr/>
        </p:nvSpPr>
        <p:spPr>
          <a:xfrm>
            <a:off x="8153400" y="838200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Return 6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92C5ADA9-0D3D-463B-91DF-C3B643EB7657}"/>
              </a:ext>
            </a:extLst>
          </p:cNvPr>
          <p:cNvSpPr/>
          <p:nvPr/>
        </p:nvSpPr>
        <p:spPr>
          <a:xfrm>
            <a:off x="7587343" y="5562600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F55C-F6F6-4516-A5AB-FFA38BA2F170}"/>
              </a:ext>
            </a:extLst>
          </p:cNvPr>
          <p:cNvSpPr txBox="1"/>
          <p:nvPr/>
        </p:nvSpPr>
        <p:spPr>
          <a:xfrm>
            <a:off x="6806585" y="6208930"/>
            <a:ext cx="2475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</a:rPr>
              <a:t>Return to complete the Knowledge Check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6C679A-0B81-4E44-B96F-6AE39A4C161E}"/>
              </a:ext>
            </a:extLst>
          </p:cNvPr>
          <p:cNvSpPr/>
          <p:nvPr/>
        </p:nvSpPr>
        <p:spPr>
          <a:xfrm>
            <a:off x="4710502" y="2046237"/>
            <a:ext cx="41395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  <a:latin typeface="+mn-lt"/>
              </a:rPr>
              <a:t>BDFA is the amount of money allocated to fund ONE RATION, and ONE RATION consists of 3 meals a day (breakfast, lunch, dinner) for one person. </a:t>
            </a:r>
            <a:endParaRPr lang="en-US" sz="2400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902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241C77A-E4DA-4073-9F58-A357A1A7260B}"/>
              </a:ext>
            </a:extLst>
          </p:cNvPr>
          <p:cNvSpPr/>
          <p:nvPr/>
        </p:nvSpPr>
        <p:spPr>
          <a:xfrm>
            <a:off x="533400" y="4191000"/>
            <a:ext cx="5029200" cy="2541150"/>
          </a:xfrm>
          <a:prstGeom prst="rect">
            <a:avLst/>
          </a:prstGeom>
          <a:solidFill>
            <a:srgbClr val="E3F1F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4E3C53-5819-431C-B75B-043E16F65DE8}"/>
              </a:ext>
            </a:extLst>
          </p:cNvPr>
          <p:cNvSpPr txBox="1"/>
          <p:nvPr/>
        </p:nvSpPr>
        <p:spPr>
          <a:xfrm>
            <a:off x="609600" y="683360"/>
            <a:ext cx="30927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  <a:latin typeface="+mn-lt"/>
              </a:rPr>
              <a:t>That’s right!</a:t>
            </a:r>
          </a:p>
        </p:txBody>
      </p:sp>
      <p:sp>
        <p:nvSpPr>
          <p:cNvPr id="5" name="Action Button: Go Home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8B503255-90E4-4EB8-B74A-214D2DCFA00A}"/>
              </a:ext>
            </a:extLst>
          </p:cNvPr>
          <p:cNvSpPr/>
          <p:nvPr/>
        </p:nvSpPr>
        <p:spPr>
          <a:xfrm>
            <a:off x="8153400" y="838200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2C5ADA9-0D3D-463B-91DF-C3B643EB7657}"/>
              </a:ext>
            </a:extLst>
          </p:cNvPr>
          <p:cNvSpPr/>
          <p:nvPr/>
        </p:nvSpPr>
        <p:spPr>
          <a:xfrm>
            <a:off x="7587343" y="5562600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F55C-F6F6-4516-A5AB-FFA38BA2F170}"/>
              </a:ext>
            </a:extLst>
          </p:cNvPr>
          <p:cNvSpPr txBox="1"/>
          <p:nvPr/>
        </p:nvSpPr>
        <p:spPr>
          <a:xfrm>
            <a:off x="6806585" y="6208930"/>
            <a:ext cx="2475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</a:rPr>
              <a:t>Return to complete the Knowledge Check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0235C0-0703-4CC7-AECD-DDCB799BC2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70" y="1391246"/>
            <a:ext cx="2855590" cy="251608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2DF468-D6F1-4D26-BECC-BAFDE83276E7}"/>
              </a:ext>
            </a:extLst>
          </p:cNvPr>
          <p:cNvSpPr/>
          <p:nvPr/>
        </p:nvSpPr>
        <p:spPr>
          <a:xfrm>
            <a:off x="3645764" y="1403180"/>
            <a:ext cx="42790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YES, BDFA </a:t>
            </a:r>
            <a:r>
              <a:rPr lang="en-US" sz="2400" b="1" dirty="0">
                <a:solidFill>
                  <a:srgbClr val="0070C0"/>
                </a:solidFill>
              </a:rPr>
              <a:t>rations represent a certain percentage of each meal, which is: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</a:rPr>
              <a:t>Breakfast = 20% (.2)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</a:rPr>
              <a:t>Lunch = 40% (.4)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</a:rPr>
              <a:t>Dinner = 40% (.4)</a:t>
            </a:r>
            <a:endParaRPr lang="en-US" sz="24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3D01F3-0FF9-424F-8D7A-AB371CC0279B}"/>
              </a:ext>
            </a:extLst>
          </p:cNvPr>
          <p:cNvSpPr txBox="1"/>
          <p:nvPr/>
        </p:nvSpPr>
        <p:spPr>
          <a:xfrm>
            <a:off x="732470" y="4281814"/>
            <a:ext cx="566833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latin typeface="+mn-lt"/>
              </a:rPr>
              <a:t>Formula Reminder: </a:t>
            </a:r>
          </a:p>
          <a:p>
            <a:r>
              <a:rPr lang="en-US" sz="2400" dirty="0">
                <a:latin typeface="+mn-lt"/>
              </a:rPr>
              <a:t>If your BDFA is $12, then….</a:t>
            </a:r>
          </a:p>
          <a:p>
            <a:endParaRPr lang="en-US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Breakfast = .2 x 12.00 = $2.40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Lunch = .4 x 12.00 = $4.80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Dinner = .4 x 12.00 = $4.80</a:t>
            </a:r>
          </a:p>
        </p:txBody>
      </p:sp>
    </p:spTree>
    <p:extLst>
      <p:ext uri="{BB962C8B-B14F-4D97-AF65-F5344CB8AC3E}">
        <p14:creationId xmlns:p14="http://schemas.microsoft.com/office/powerpoint/2010/main" val="319819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2442027" y="863600"/>
            <a:ext cx="5083629" cy="45799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457200" y="712754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+mj-lt"/>
              </a:rPr>
              <a:t>Yes, that’s right!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2DCC6F-C4AD-45E8-8D01-20546938A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15" y="1520686"/>
            <a:ext cx="2728685" cy="27286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3505200" y="1807474"/>
            <a:ext cx="42164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n-lt"/>
                <a:cs typeface="Arial" panose="020B0604020202020204" pitchFamily="34" charset="0"/>
              </a:rPr>
              <a:t>If you have 12 people on your cutter and your BDFA is $12.25, then your daily food budget is $147. </a:t>
            </a:r>
          </a:p>
          <a:p>
            <a:endParaRPr lang="en-US" sz="2800" dirty="0">
              <a:latin typeface="+mn-lt"/>
              <a:cs typeface="Arial" panose="020B0604020202020204" pitchFamily="34" charset="0"/>
            </a:endParaRPr>
          </a:p>
          <a:p>
            <a:r>
              <a:rPr lang="en-US" sz="2800" dirty="0">
                <a:latin typeface="+mn-lt"/>
                <a:cs typeface="Arial" panose="020B0604020202020204" pitchFamily="34" charset="0"/>
              </a:rPr>
              <a:t>Formula for Answer: </a:t>
            </a:r>
          </a:p>
          <a:p>
            <a:r>
              <a:rPr lang="en-US" sz="2800" dirty="0">
                <a:latin typeface="+mn-lt"/>
                <a:cs typeface="Arial" panose="020B0604020202020204" pitchFamily="34" charset="0"/>
              </a:rPr>
              <a:t>12 x 12.25 = $147 BDFA</a:t>
            </a:r>
            <a:r>
              <a:rPr lang="en-US" sz="2800" dirty="0">
                <a:latin typeface="+mn-lt"/>
              </a:rPr>
              <a:t>.</a:t>
            </a:r>
          </a:p>
          <a:p>
            <a:endParaRPr lang="en-US" dirty="0">
              <a:latin typeface="+mn-lt"/>
            </a:endParaRPr>
          </a:p>
        </p:txBody>
      </p:sp>
      <p:sp>
        <p:nvSpPr>
          <p:cNvPr id="8" name="Action Button: Go Forward or Next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1AB2DE4-5C59-4DC5-913B-53341F029E57}"/>
              </a:ext>
            </a:extLst>
          </p:cNvPr>
          <p:cNvSpPr/>
          <p:nvPr/>
        </p:nvSpPr>
        <p:spPr>
          <a:xfrm>
            <a:off x="8189684" y="6019800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ction Button: Go Home 9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70481FE-876D-42EA-B380-341635E22D79}"/>
              </a:ext>
            </a:extLst>
          </p:cNvPr>
          <p:cNvSpPr/>
          <p:nvPr/>
        </p:nvSpPr>
        <p:spPr>
          <a:xfrm>
            <a:off x="8149770" y="689208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48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7EDE-6C4F-4CC4-9B4E-75D1CE55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14" y="461610"/>
            <a:ext cx="6248400" cy="1362456"/>
          </a:xfrm>
        </p:spPr>
        <p:txBody>
          <a:bodyPr/>
          <a:lstStyle/>
          <a:p>
            <a:r>
              <a:rPr lang="en-US" dirty="0"/>
              <a:t>Congratulations!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E5E8A-FC30-48B5-969E-4866E9CCA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3914" y="1845837"/>
            <a:ext cx="6792686" cy="1509712"/>
          </a:xfrm>
        </p:spPr>
        <p:txBody>
          <a:bodyPr/>
          <a:lstStyle/>
          <a:p>
            <a:r>
              <a:rPr lang="en-US" sz="3200" dirty="0"/>
              <a:t>You have finished “What is the BDFA”. </a:t>
            </a:r>
          </a:p>
          <a:p>
            <a:endParaRPr lang="en-US" sz="3200" b="1" dirty="0"/>
          </a:p>
          <a:p>
            <a:r>
              <a:rPr lang="en-US" sz="3200" b="1" dirty="0"/>
              <a:t>Accomplishments: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>
                <a:cs typeface="Arial" panose="020B0604020202020204" pitchFamily="34" charset="0"/>
              </a:rPr>
              <a:t>You identified the purpose of BDFA and identified the calculation an FSO performs to determine their unit’s maximum daily food budget.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774BDD-4365-4C8B-9CD1-1ADF442BC1E3}"/>
              </a:ext>
            </a:extLst>
          </p:cNvPr>
          <p:cNvSpPr txBox="1"/>
          <p:nvPr/>
        </p:nvSpPr>
        <p:spPr>
          <a:xfrm>
            <a:off x="7286625" y="6019800"/>
            <a:ext cx="1685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Continue to next topic, “Navigating a PISW Form”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126EEE-6702-4060-8AF4-D6C5FDB7F1E2}"/>
              </a:ext>
            </a:extLst>
          </p:cNvPr>
          <p:cNvSpPr txBox="1"/>
          <p:nvPr/>
        </p:nvSpPr>
        <p:spPr>
          <a:xfrm>
            <a:off x="7286625" y="1281108"/>
            <a:ext cx="173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Home Page</a:t>
            </a:r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822B5F-97B7-47E4-BA63-63C4E42CB98C}"/>
              </a:ext>
            </a:extLst>
          </p:cNvPr>
          <p:cNvSpPr/>
          <p:nvPr/>
        </p:nvSpPr>
        <p:spPr>
          <a:xfrm>
            <a:off x="7696200" y="5373469"/>
            <a:ext cx="838200" cy="646331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Go Home 5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34352BCE-DBEF-4A2A-9FAF-76188903E945}"/>
              </a:ext>
            </a:extLst>
          </p:cNvPr>
          <p:cNvSpPr/>
          <p:nvPr/>
        </p:nvSpPr>
        <p:spPr>
          <a:xfrm>
            <a:off x="7837714" y="526256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979395"/>
      </p:ext>
    </p:extLst>
  </p:cSld>
  <p:clrMapOvr>
    <a:masterClrMapping/>
  </p:clrMapOvr>
  <p:transition spd="slow" advClick="0">
    <p:sndAc>
      <p:stSnd>
        <p:snd r:embed="rId2" name="chimes.wav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152400"/>
            <a:ext cx="8229600" cy="1143000"/>
          </a:xfrm>
        </p:spPr>
        <p:txBody>
          <a:bodyPr/>
          <a:lstStyle/>
          <a:p>
            <a:pPr algn="ctr"/>
            <a:r>
              <a:rPr lang="en-US" sz="3600" b="1" u="sng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Navigating a PVAISW Form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668349-FE13-4C7F-AF2B-EA01E22A2214}"/>
              </a:ext>
            </a:extLst>
          </p:cNvPr>
          <p:cNvSpPr/>
          <p:nvPr/>
        </p:nvSpPr>
        <p:spPr>
          <a:xfrm>
            <a:off x="1609707" y="4997167"/>
            <a:ext cx="6553200" cy="159290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2A2938-F141-482C-8634-CB1FF6B284D8}"/>
              </a:ext>
            </a:extLst>
          </p:cNvPr>
          <p:cNvSpPr txBox="1"/>
          <p:nvPr/>
        </p:nvSpPr>
        <p:spPr>
          <a:xfrm>
            <a:off x="1618778" y="5801230"/>
            <a:ext cx="624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  <a:cs typeface="Arial" panose="020B0604020202020204" pitchFamily="34" charset="0"/>
              </a:rPr>
              <a:t>1. How would you describe the location of MILK, WHOLE?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2964254-9009-4D14-9EEE-442DE3B1AD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23" y="1584959"/>
            <a:ext cx="7499744" cy="337488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5609C66-CA18-4389-9908-5CF3A6E6B2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8509" y="152400"/>
            <a:ext cx="487363" cy="487363"/>
          </a:xfrm>
          <a:prstGeom prst="rect">
            <a:avLst/>
          </a:prstGeom>
        </p:spPr>
      </p:pic>
      <p:sp>
        <p:nvSpPr>
          <p:cNvPr id="9" name="Action Button: Go Home 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EA225BF-0BFC-4F9A-9C69-C1FB29DFCB16}"/>
              </a:ext>
            </a:extLst>
          </p:cNvPr>
          <p:cNvSpPr/>
          <p:nvPr/>
        </p:nvSpPr>
        <p:spPr>
          <a:xfrm>
            <a:off x="8281753" y="622932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581DC7-ED86-46EB-9733-04182BC794A9}"/>
              </a:ext>
            </a:extLst>
          </p:cNvPr>
          <p:cNvSpPr txBox="1"/>
          <p:nvPr/>
        </p:nvSpPr>
        <p:spPr>
          <a:xfrm>
            <a:off x="1624221" y="5066524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+mn-lt"/>
              </a:rPr>
              <a:t>Knowledge Check: BDFA</a:t>
            </a:r>
          </a:p>
        </p:txBody>
      </p:sp>
      <p:sp>
        <p:nvSpPr>
          <p:cNvPr id="11" name="TextBox 10">
            <a:hlinkClick r:id="rId8" action="ppaction://hlinksldjump"/>
            <a:extLst>
              <a:ext uri="{FF2B5EF4-FFF2-40B4-BE49-F238E27FC236}">
                <a16:creationId xmlns:a16="http://schemas.microsoft.com/office/drawing/2014/main" id="{0048B1C9-F9F3-4236-B18C-1EC29398186E}"/>
              </a:ext>
            </a:extLst>
          </p:cNvPr>
          <p:cNvSpPr txBox="1"/>
          <p:nvPr/>
        </p:nvSpPr>
        <p:spPr>
          <a:xfrm>
            <a:off x="2199031" y="6163083"/>
            <a:ext cx="119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A. 15-BG</a:t>
            </a:r>
          </a:p>
        </p:txBody>
      </p:sp>
      <p:sp>
        <p:nvSpPr>
          <p:cNvPr id="12" name="TextBox 11">
            <a:hlinkClick r:id="rId9" action="ppaction://hlinksldjump"/>
            <a:extLst>
              <a:ext uri="{FF2B5EF4-FFF2-40B4-BE49-F238E27FC236}">
                <a16:creationId xmlns:a16="http://schemas.microsoft.com/office/drawing/2014/main" id="{86DD71E2-29AA-4F0F-B118-9E85F6A80B53}"/>
              </a:ext>
            </a:extLst>
          </p:cNvPr>
          <p:cNvSpPr txBox="1"/>
          <p:nvPr/>
        </p:nvSpPr>
        <p:spPr>
          <a:xfrm>
            <a:off x="3870698" y="6163083"/>
            <a:ext cx="984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B. B13</a:t>
            </a:r>
          </a:p>
        </p:txBody>
      </p:sp>
      <p:sp>
        <p:nvSpPr>
          <p:cNvPr id="13" name="TextBox 12">
            <a:hlinkClick r:id="rId8" action="ppaction://hlinksldjump"/>
            <a:extLst>
              <a:ext uri="{FF2B5EF4-FFF2-40B4-BE49-F238E27FC236}">
                <a16:creationId xmlns:a16="http://schemas.microsoft.com/office/drawing/2014/main" id="{5D70A7B0-0A21-4DBC-B1F3-5A57AB0D2A0D}"/>
              </a:ext>
            </a:extLst>
          </p:cNvPr>
          <p:cNvSpPr txBox="1"/>
          <p:nvPr/>
        </p:nvSpPr>
        <p:spPr>
          <a:xfrm>
            <a:off x="5753100" y="6163083"/>
            <a:ext cx="984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C. H14</a:t>
            </a:r>
          </a:p>
        </p:txBody>
      </p:sp>
      <p:sp>
        <p:nvSpPr>
          <p:cNvPr id="14" name="TextBox 13">
            <a:hlinkClick r:id="rId8" action="ppaction://hlinksldjump"/>
            <a:extLst>
              <a:ext uri="{FF2B5EF4-FFF2-40B4-BE49-F238E27FC236}">
                <a16:creationId xmlns:a16="http://schemas.microsoft.com/office/drawing/2014/main" id="{A0F53AD2-CC24-40C4-B7E1-B3A2940B602C}"/>
              </a:ext>
            </a:extLst>
          </p:cNvPr>
          <p:cNvSpPr txBox="1"/>
          <p:nvPr/>
        </p:nvSpPr>
        <p:spPr>
          <a:xfrm>
            <a:off x="7162800" y="6163083"/>
            <a:ext cx="984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D. D9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D1F43-FB6B-4769-A583-B6E8D988FE6E}"/>
              </a:ext>
            </a:extLst>
          </p:cNvPr>
          <p:cNvSpPr txBox="1"/>
          <p:nvPr/>
        </p:nvSpPr>
        <p:spPr>
          <a:xfrm>
            <a:off x="1624221" y="5320547"/>
            <a:ext cx="4019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  <a:latin typeface="+mn-lt"/>
              </a:rPr>
              <a:t>Instructions: Click on the right answer</a:t>
            </a:r>
          </a:p>
        </p:txBody>
      </p:sp>
    </p:spTree>
    <p:extLst>
      <p:ext uri="{BB962C8B-B14F-4D97-AF65-F5344CB8AC3E}">
        <p14:creationId xmlns:p14="http://schemas.microsoft.com/office/powerpoint/2010/main" val="17376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0"/>
    </mc:Choice>
    <mc:Fallback xmlns="">
      <p:transition spd="slow" advClick="0" advTm="7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6E8B93B-4DBC-493A-943E-7B2256B912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35" y="2020692"/>
            <a:ext cx="2524565" cy="22003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211378" y="1189695"/>
            <a:ext cx="20008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Oops.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1998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+mn-lt"/>
              </a:rPr>
              <a:t>Try again…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561807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8D0271-2CE2-4C42-B10E-F76D02F5466D}"/>
              </a:ext>
            </a:extLst>
          </p:cNvPr>
          <p:cNvSpPr txBox="1"/>
          <p:nvPr/>
        </p:nvSpPr>
        <p:spPr>
          <a:xfrm>
            <a:off x="3012770" y="1976673"/>
            <a:ext cx="54454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n-lt"/>
              </a:rPr>
              <a:t>That answer does not line up “MILK, WHOLE” with the Columns and Lines on the sample PISW excel sheet. </a:t>
            </a:r>
          </a:p>
        </p:txBody>
      </p:sp>
    </p:spTree>
    <p:extLst>
      <p:ext uri="{BB962C8B-B14F-4D97-AF65-F5344CB8AC3E}">
        <p14:creationId xmlns:p14="http://schemas.microsoft.com/office/powerpoint/2010/main" val="39202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1676400" y="1780227"/>
            <a:ext cx="5754914" cy="48491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2514600" y="417749"/>
            <a:ext cx="381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u="sng" dirty="0">
                <a:solidFill>
                  <a:srgbClr val="00B050"/>
                </a:solidFill>
                <a:latin typeface="+mn-lt"/>
              </a:rPr>
              <a:t>That’s Right!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1712686" y="5077772"/>
            <a:ext cx="57186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  <a:cs typeface="Arial" panose="020B0604020202020204" pitchFamily="34" charset="0"/>
              </a:rPr>
              <a:t>The intersection of Column B and Line 13 on the sample PISW excel form (above) brings you to “MILK, WHOLE.” </a:t>
            </a:r>
          </a:p>
          <a:p>
            <a:endParaRPr lang="en-US" sz="1600" dirty="0">
              <a:latin typeface="+mn-lt"/>
              <a:cs typeface="Arial" panose="020B0604020202020204" pitchFamily="34" charset="0"/>
            </a:endParaRPr>
          </a:p>
          <a:p>
            <a:r>
              <a:rPr lang="en-US" sz="1600" dirty="0">
                <a:latin typeface="+mn-lt"/>
                <a:cs typeface="Arial" panose="020B0604020202020204" pitchFamily="34" charset="0"/>
              </a:rPr>
              <a:t>Note: We typically state the Column (B) first followed by the Line (13), such that we’d say “B13” rather than 13B. </a:t>
            </a:r>
            <a:endParaRPr lang="en-US" sz="1600" dirty="0">
              <a:latin typeface="+mn-lt"/>
            </a:endParaRPr>
          </a:p>
        </p:txBody>
      </p:sp>
      <p:sp>
        <p:nvSpPr>
          <p:cNvPr id="8" name="Action Button: Go Forward or Next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1AB2DE4-5C59-4DC5-913B-53341F029E57}"/>
              </a:ext>
            </a:extLst>
          </p:cNvPr>
          <p:cNvSpPr/>
          <p:nvPr/>
        </p:nvSpPr>
        <p:spPr>
          <a:xfrm>
            <a:off x="8189684" y="6019800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ction Button: Go Home 9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970481FE-876D-42EA-B380-341635E22D79}"/>
              </a:ext>
            </a:extLst>
          </p:cNvPr>
          <p:cNvSpPr/>
          <p:nvPr/>
        </p:nvSpPr>
        <p:spPr>
          <a:xfrm>
            <a:off x="8149770" y="689208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03079E-55FA-4DDE-B699-730CE3C77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90" y="1618077"/>
            <a:ext cx="6511471" cy="3192869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63C038C-D87A-4B40-BB68-A38A097D5460}"/>
              </a:ext>
            </a:extLst>
          </p:cNvPr>
          <p:cNvGrpSpPr/>
          <p:nvPr/>
        </p:nvGrpSpPr>
        <p:grpSpPr>
          <a:xfrm>
            <a:off x="2499210" y="2009357"/>
            <a:ext cx="900246" cy="1132086"/>
            <a:chOff x="2744185" y="2161401"/>
            <a:chExt cx="1079363" cy="1132086"/>
          </a:xfrm>
        </p:grpSpPr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8558DE4F-8E22-4233-9569-4B69433CF62F}"/>
                </a:ext>
              </a:extLst>
            </p:cNvPr>
            <p:cNvCxnSpPr>
              <a:cxnSpLocks/>
            </p:cNvCxnSpPr>
            <p:nvPr/>
          </p:nvCxnSpPr>
          <p:spPr>
            <a:xfrm>
              <a:off x="3200400" y="2438400"/>
              <a:ext cx="0" cy="85508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5B752C-4B15-411E-8258-44D49ECA561E}"/>
                </a:ext>
              </a:extLst>
            </p:cNvPr>
            <p:cNvSpPr txBox="1"/>
            <p:nvPr/>
          </p:nvSpPr>
          <p:spPr>
            <a:xfrm>
              <a:off x="2744185" y="2161401"/>
              <a:ext cx="1079363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solidFill>
                    <a:srgbClr val="00B050"/>
                  </a:solidFill>
                  <a:latin typeface="+mn-lt"/>
                </a:rPr>
                <a:t>Column B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4194F9C-FA9D-4734-97EC-AA71DA29F01E}"/>
              </a:ext>
            </a:extLst>
          </p:cNvPr>
          <p:cNvGrpSpPr/>
          <p:nvPr/>
        </p:nvGrpSpPr>
        <p:grpSpPr>
          <a:xfrm>
            <a:off x="3622595" y="3429000"/>
            <a:ext cx="2238028" cy="276999"/>
            <a:chOff x="3464378" y="3413533"/>
            <a:chExt cx="2238028" cy="276999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DC819EA2-9753-49AC-8296-17E23DD92CC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64378" y="3581400"/>
              <a:ext cx="1524000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20E57A3-E9FC-467D-87D4-1254E9D936F4}"/>
                </a:ext>
              </a:extLst>
            </p:cNvPr>
            <p:cNvSpPr txBox="1"/>
            <p:nvPr/>
          </p:nvSpPr>
          <p:spPr>
            <a:xfrm>
              <a:off x="5038763" y="3413533"/>
              <a:ext cx="663643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latin typeface="+mn-lt"/>
                </a:rPr>
                <a:t>Line 13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754FD3F-FF99-4832-A593-654DF1B92EF0}"/>
              </a:ext>
            </a:extLst>
          </p:cNvPr>
          <p:cNvSpPr/>
          <p:nvPr/>
        </p:nvSpPr>
        <p:spPr>
          <a:xfrm>
            <a:off x="1747668" y="3429000"/>
            <a:ext cx="30843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AB8AF45-F866-4D15-B315-8BE8442DCA55}"/>
              </a:ext>
            </a:extLst>
          </p:cNvPr>
          <p:cNvSpPr/>
          <p:nvPr/>
        </p:nvSpPr>
        <p:spPr>
          <a:xfrm>
            <a:off x="2716711" y="1718553"/>
            <a:ext cx="308430" cy="3048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3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3374-664A-4500-A413-82757A07F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5791200"/>
            <a:ext cx="7735824" cy="838200"/>
          </a:xfrm>
        </p:spPr>
        <p:txBody>
          <a:bodyPr>
            <a:noAutofit/>
          </a:bodyPr>
          <a:lstStyle/>
          <a:p>
            <a:pPr algn="l"/>
            <a:r>
              <a:rPr lang="en-US" sz="5400" dirty="0">
                <a:solidFill>
                  <a:schemeClr val="tx1"/>
                </a:solidFill>
              </a:rPr>
              <a:t>Congratulations! </a:t>
            </a:r>
            <a:br>
              <a:rPr lang="en-US" sz="4400" dirty="0">
                <a:solidFill>
                  <a:schemeClr val="tx1"/>
                </a:solidFill>
              </a:rPr>
            </a:b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>You have completed PART 1 </a:t>
            </a:r>
            <a:br>
              <a:rPr lang="en-US" sz="4000" dirty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>of Lesson 1. “Intro to PVAISW”</a:t>
            </a:r>
            <a:br>
              <a:rPr lang="en-US" sz="4000" dirty="0">
                <a:solidFill>
                  <a:schemeClr val="tx1"/>
                </a:solidFill>
              </a:rPr>
            </a:br>
            <a:br>
              <a:rPr lang="en-US" sz="4000" dirty="0">
                <a:solidFill>
                  <a:schemeClr val="tx1"/>
                </a:solidFill>
              </a:rPr>
            </a:br>
            <a:r>
              <a:rPr lang="en-US" sz="4000" u="sng" dirty="0">
                <a:solidFill>
                  <a:schemeClr val="tx1"/>
                </a:solidFill>
              </a:rPr>
              <a:t>Instructions: </a:t>
            </a:r>
            <a:br>
              <a:rPr lang="en-US" sz="4000" dirty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>Return to the </a:t>
            </a:r>
            <a:r>
              <a:rPr lang="en-US" sz="4000" dirty="0" err="1">
                <a:solidFill>
                  <a:schemeClr val="tx1"/>
                </a:solidFill>
              </a:rPr>
              <a:t>milSuite</a:t>
            </a:r>
            <a:r>
              <a:rPr lang="en-US" sz="4000" dirty="0">
                <a:solidFill>
                  <a:schemeClr val="tx1"/>
                </a:solidFill>
              </a:rPr>
              <a:t> folder for Unit 2. Lesson 1 to complete PART 2.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369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3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F00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9F319FC519F743B35F171EFD8BF19D" ma:contentTypeVersion="0" ma:contentTypeDescription="Create a new document." ma:contentTypeScope="" ma:versionID="c287d13f2e22a2841ad47f747d932a95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DC3HDHFYPPD6-1910326497-13</_dlc_DocId>
    <_dlc_DocIdUrl xmlns="b9d87d8e-2e07-46b2-92a5-8b8b5755d768">
      <Url>https://cg.portal.uscg.mil/communities/erats/CS/FSO-PVA FOT/_layouts/DocIdRedir.aspx?ID=DC3HDHFYPPD6-1910326497-13</Url>
      <Description>DC3HDHFYPPD6-1910326497-13</Description>
    </_dlc_DocIdUrl>
  </documentManagement>
</p:properties>
</file>

<file path=customXml/itemProps1.xml><?xml version="1.0" encoding="utf-8"?>
<ds:datastoreItem xmlns:ds="http://schemas.openxmlformats.org/officeDocument/2006/customXml" ds:itemID="{7CBBEA52-447A-4DE3-8F4E-151607EC5C0D}"/>
</file>

<file path=customXml/itemProps2.xml><?xml version="1.0" encoding="utf-8"?>
<ds:datastoreItem xmlns:ds="http://schemas.openxmlformats.org/officeDocument/2006/customXml" ds:itemID="{0E4D7534-C760-4849-B260-00953B397B6F}"/>
</file>

<file path=customXml/itemProps3.xml><?xml version="1.0" encoding="utf-8"?>
<ds:datastoreItem xmlns:ds="http://schemas.openxmlformats.org/officeDocument/2006/customXml" ds:itemID="{2F184DB3-B911-49CC-AA61-43C25AE4F526}"/>
</file>

<file path=customXml/itemProps4.xml><?xml version="1.0" encoding="utf-8"?>
<ds:datastoreItem xmlns:ds="http://schemas.openxmlformats.org/officeDocument/2006/customXml" ds:itemID="{6CB9E2EC-89B8-4F51-B0D9-217C0ED7D3A9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6745</TotalTime>
  <Words>1996</Words>
  <Application>Microsoft Office PowerPoint</Application>
  <PresentationFormat>On-screen Show (4:3)</PresentationFormat>
  <Paragraphs>228</Paragraphs>
  <Slides>23</Slides>
  <Notes>10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Constantia</vt:lpstr>
      <vt:lpstr>Wingdings</vt:lpstr>
      <vt:lpstr>Wingdings 2</vt:lpstr>
      <vt:lpstr>Flow</vt:lpstr>
      <vt:lpstr>Unit 2. PVA Workbooks  Lesson 1. ~ Part 1.  Intro to Purchase vs. Allowance Inventory Systems Workbook (PVAISW)</vt:lpstr>
      <vt:lpstr>Lesson 1. Part 1. Topics</vt:lpstr>
      <vt:lpstr>PowerPoint Presentation</vt:lpstr>
      <vt:lpstr>PowerPoint Presentation</vt:lpstr>
      <vt:lpstr>Congratulations!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Congratulations!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Congratulations! </vt:lpstr>
      <vt:lpstr>Navigating a PVAISW Form</vt:lpstr>
      <vt:lpstr>PowerPoint Presentation</vt:lpstr>
      <vt:lpstr>PowerPoint Presentation</vt:lpstr>
      <vt:lpstr>Congratulations!   You have completed PART 1  of Lesson 1. “Intro to PVAISW”  Instructions:  Return to the milSuite folder for Unit 2. Lesson 1 to complete PART 2.</vt:lpstr>
    </vt:vector>
  </TitlesOfParts>
  <Company>Department of Homeland Security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Ketchum, Joshua T CSC</dc:creator>
  <cp:lastModifiedBy>LJ pfeifer</cp:lastModifiedBy>
  <cp:revision>885</cp:revision>
  <cp:lastPrinted>2019-11-17T21:42:44Z</cp:lastPrinted>
  <dcterms:created xsi:type="dcterms:W3CDTF">2015-10-14T14:23:03Z</dcterms:created>
  <dcterms:modified xsi:type="dcterms:W3CDTF">2020-04-29T22:25:36Z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0x010100989F319FC519F743B35F171EFD8BF19D</vt:lpwstr>
  </property>
  <property fmtid="{D5CDD505-2E9C-101B-9397-08002B2CF9AE}" pid="3" name="_dlc_DocIdItemGuid">
    <vt:lpwstr>d2e065aa-7856-431c-bfd7-d9f606831977</vt:lpwstr>
  </property>
</Properties>
</file>