
<file path=[Content_Types].xml><?xml version="1.0" encoding="utf-8"?>
<Types xmlns="http://schemas.openxmlformats.org/package/2006/content-types">
  <Default Extension="png" ContentType="image/png"/>
  <Default Extension="jpeg" ContentType="image/jpeg"/>
  <Default Extension="m4a" ContentType="audio/mp4"/>
  <Default Extension="rels" ContentType="application/vnd.openxmlformats-package.relationships+xml"/>
  <Default Extension="wav" ContentType="audio/x-wav"/>
  <Default Extension="xml" ContentType="application/xml"/>
  <Default Extension="gif" ContentType="image/gif"/>
  <Default Extension="jpg" ContentType="image/jpeg"/>
  <Override PartName="/ppt/presentation.xml" ContentType="application/vnd.openxmlformats-officedocument.presentationml.slideshow.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notesSlides/notesSlide16.xml" ContentType="application/vnd.openxmlformats-officedocument.presentationml.notesSlid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17.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3.xml" ContentType="application/vnd.openxmlformats-officedocument.customXml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4.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64" r:id="rId1"/>
  </p:sldMasterIdLst>
  <p:notesMasterIdLst>
    <p:notesMasterId r:id="rId27"/>
  </p:notesMasterIdLst>
  <p:sldIdLst>
    <p:sldId id="412" r:id="rId2"/>
    <p:sldId id="373" r:id="rId3"/>
    <p:sldId id="359" r:id="rId4"/>
    <p:sldId id="342" r:id="rId5"/>
    <p:sldId id="371" r:id="rId6"/>
    <p:sldId id="403" r:id="rId7"/>
    <p:sldId id="404" r:id="rId8"/>
    <p:sldId id="405" r:id="rId9"/>
    <p:sldId id="413" r:id="rId10"/>
    <p:sldId id="406" r:id="rId11"/>
    <p:sldId id="360" r:id="rId12"/>
    <p:sldId id="345" r:id="rId13"/>
    <p:sldId id="363" r:id="rId14"/>
    <p:sldId id="341" r:id="rId15"/>
    <p:sldId id="365" r:id="rId16"/>
    <p:sldId id="346" r:id="rId17"/>
    <p:sldId id="367" r:id="rId18"/>
    <p:sldId id="348" r:id="rId19"/>
    <p:sldId id="349" r:id="rId20"/>
    <p:sldId id="372" r:id="rId21"/>
    <p:sldId id="409" r:id="rId22"/>
    <p:sldId id="410" r:id="rId23"/>
    <p:sldId id="411" r:id="rId24"/>
    <p:sldId id="325" r:id="rId25"/>
    <p:sldId id="407" r:id="rId26"/>
  </p:sldIdLst>
  <p:sldSz cx="9144000" cy="6858000" type="screen4x3"/>
  <p:notesSz cx="7010400" cy="9296400"/>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CC"/>
    <a:srgbClr val="FFE7EC"/>
    <a:srgbClr val="FEB8C7"/>
    <a:srgbClr val="E3F1FD"/>
    <a:srgbClr val="CEF1FE"/>
    <a:srgbClr val="C8FDA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719" autoAdjust="0"/>
    <p:restoredTop sz="92105" autoAdjust="0"/>
  </p:normalViewPr>
  <p:slideViewPr>
    <p:cSldViewPr>
      <p:cViewPr varScale="1">
        <p:scale>
          <a:sx n="53" d="100"/>
          <a:sy n="53" d="100"/>
        </p:scale>
        <p:origin x="1155" y="17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50" d="100"/>
        <a:sy n="5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customXml" Target="../customXml/item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customXml" Target="../customXml/item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customXml" Target="../customXml/item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 Id="rId35" Type="http://schemas.openxmlformats.org/officeDocument/2006/relationships/customXml" Target="../customXml/item4.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pPr>
              <a:defRPr/>
            </a:pPr>
            <a:endParaRPr lang="en-US"/>
          </a:p>
        </p:txBody>
      </p:sp>
      <p:sp>
        <p:nvSpPr>
          <p:cNvPr id="3" name="Date Placeholder 2"/>
          <p:cNvSpPr>
            <a:spLocks noGrp="1"/>
          </p:cNvSpPr>
          <p:nvPr>
            <p:ph type="dt" idx="1"/>
          </p:nvPr>
        </p:nvSpPr>
        <p:spPr>
          <a:xfrm>
            <a:off x="3970938" y="0"/>
            <a:ext cx="3037840" cy="464820"/>
          </a:xfrm>
          <a:prstGeom prst="rect">
            <a:avLst/>
          </a:prstGeom>
        </p:spPr>
        <p:txBody>
          <a:bodyPr vert="horz" lIns="93177" tIns="46589" rIns="93177" bIns="46589" rtlCol="0"/>
          <a:lstStyle>
            <a:lvl1pPr algn="r">
              <a:defRPr sz="1200"/>
            </a:lvl1pPr>
          </a:lstStyle>
          <a:p>
            <a:pPr>
              <a:defRPr/>
            </a:pPr>
            <a:fld id="{BE27156E-2262-4195-BB86-6A2E133D6550}" type="datetimeFigureOut">
              <a:rPr lang="en-US"/>
              <a:pPr>
                <a:defRPr/>
              </a:pPr>
              <a:t>4/26/2020</a:t>
            </a:fld>
            <a:endParaRPr lang="en-US"/>
          </a:p>
        </p:txBody>
      </p:sp>
      <p:sp>
        <p:nvSpPr>
          <p:cNvPr id="4" name="Slide Image Placeholder 3"/>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3177" tIns="46589" rIns="93177" bIns="46589" rtlCol="0" anchor="ctr"/>
          <a:lstStyle/>
          <a:p>
            <a:pPr lvl="0"/>
            <a:endParaRPr lang="en-US" noProof="0"/>
          </a:p>
        </p:txBody>
      </p:sp>
      <p:sp>
        <p:nvSpPr>
          <p:cNvPr id="5" name="Notes Placeholder 4"/>
          <p:cNvSpPr>
            <a:spLocks noGrp="1"/>
          </p:cNvSpPr>
          <p:nvPr>
            <p:ph type="body" sz="quarter" idx="3"/>
          </p:nvPr>
        </p:nvSpPr>
        <p:spPr>
          <a:xfrm>
            <a:off x="701040" y="4415790"/>
            <a:ext cx="5608320" cy="4183380"/>
          </a:xfrm>
          <a:prstGeom prst="rect">
            <a:avLst/>
          </a:prstGeom>
        </p:spPr>
        <p:txBody>
          <a:bodyPr vert="horz" lIns="93177" tIns="46589" rIns="93177" bIns="46589"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829967"/>
            <a:ext cx="3037840" cy="464820"/>
          </a:xfrm>
          <a:prstGeom prst="rect">
            <a:avLst/>
          </a:prstGeom>
        </p:spPr>
        <p:txBody>
          <a:bodyPr vert="horz" lIns="93177" tIns="46589" rIns="93177" bIns="46589" rtlCol="0" anchor="b"/>
          <a:lstStyle>
            <a:lvl1pPr algn="l">
              <a:defRPr sz="1200"/>
            </a:lvl1pPr>
          </a:lstStyle>
          <a:p>
            <a:pPr>
              <a:defRPr/>
            </a:pPr>
            <a:endParaRPr lang="en-US"/>
          </a:p>
        </p:txBody>
      </p:sp>
      <p:sp>
        <p:nvSpPr>
          <p:cNvPr id="7" name="Slide Number Placeholder 6"/>
          <p:cNvSpPr>
            <a:spLocks noGrp="1"/>
          </p:cNvSpPr>
          <p:nvPr>
            <p:ph type="sldNum" sz="quarter" idx="5"/>
          </p:nvPr>
        </p:nvSpPr>
        <p:spPr>
          <a:xfrm>
            <a:off x="3970938" y="8829967"/>
            <a:ext cx="3037840" cy="464820"/>
          </a:xfrm>
          <a:prstGeom prst="rect">
            <a:avLst/>
          </a:prstGeom>
        </p:spPr>
        <p:txBody>
          <a:bodyPr vert="horz" lIns="93177" tIns="46589" rIns="93177" bIns="46589" rtlCol="0" anchor="b"/>
          <a:lstStyle>
            <a:lvl1pPr algn="r">
              <a:defRPr sz="1200"/>
            </a:lvl1pPr>
          </a:lstStyle>
          <a:p>
            <a:pPr>
              <a:defRPr/>
            </a:pPr>
            <a:fld id="{DFFAB117-F1DD-471B-810B-3AC88332F2FC}"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Image Placeholder 1"/>
          <p:cNvSpPr>
            <a:spLocks noGrp="1" noRot="1" noChangeAspect="1" noTextEdit="1"/>
          </p:cNvSpPr>
          <p:nvPr>
            <p:ph type="sldImg"/>
          </p:nvPr>
        </p:nvSpPr>
        <p:spPr bwMode="auto">
          <a:noFill/>
          <a:ln>
            <a:solidFill>
              <a:srgbClr val="000000"/>
            </a:solidFill>
            <a:miter lim="800000"/>
            <a:headEnd/>
            <a:tailEnd/>
          </a:ln>
        </p:spPr>
      </p:sp>
      <p:sp>
        <p:nvSpPr>
          <p:cNvPr id="16387" name="Notes Placeholder 2"/>
          <p:cNvSpPr>
            <a:spLocks noGrp="1"/>
          </p:cNvSpPr>
          <p:nvPr>
            <p:ph type="body" idx="1"/>
          </p:nvPr>
        </p:nvSpPr>
        <p:spPr bwMode="auto">
          <a:noFill/>
        </p:spPr>
        <p:txBody>
          <a:bodyPr wrap="square"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lang="en-US" dirty="0"/>
              <a:t>HELLO AND WELCOME TO UNIT 2, PVA WORKBOOKS. </a:t>
            </a:r>
          </a:p>
          <a:p>
            <a:pPr marL="0" marR="0" lvl="0" indent="0" algn="l" defTabSz="914400" rtl="0" eaLnBrk="1" fontAlgn="base" latinLnBrk="0" hangingPunct="1">
              <a:lnSpc>
                <a:spcPct val="100000"/>
              </a:lnSpc>
              <a:spcBef>
                <a:spcPct val="0"/>
              </a:spcBef>
              <a:spcAft>
                <a:spcPct val="0"/>
              </a:spcAft>
              <a:buClrTx/>
              <a:buSzTx/>
              <a:buFontTx/>
              <a:buNone/>
              <a:tabLst/>
              <a:defRPr/>
            </a:pPr>
            <a:r>
              <a:rPr lang="en-US" sz="1200" kern="1200" dirty="0">
                <a:solidFill>
                  <a:schemeClr val="tx1"/>
                </a:solidFill>
                <a:effectLst/>
                <a:latin typeface="+mn-lt"/>
                <a:ea typeface="+mn-ea"/>
                <a:cs typeface="+mn-cs"/>
              </a:rPr>
              <a:t>My name is Senior Chief Anthony Ciurlino with</a:t>
            </a:r>
            <a:r>
              <a:rPr lang="en-US" sz="1200" kern="1200" baseline="0" dirty="0">
                <a:solidFill>
                  <a:schemeClr val="tx1"/>
                </a:solidFill>
                <a:effectLst/>
                <a:latin typeface="+mn-lt"/>
                <a:ea typeface="+mn-ea"/>
                <a:cs typeface="+mn-cs"/>
              </a:rPr>
              <a:t> the Food Service Assistance and Training Team </a:t>
            </a:r>
            <a:r>
              <a:rPr lang="en-US" sz="1200" kern="1200" dirty="0">
                <a:solidFill>
                  <a:schemeClr val="tx1"/>
                </a:solidFill>
                <a:effectLst/>
                <a:latin typeface="+mn-lt"/>
                <a:ea typeface="+mn-ea"/>
                <a:cs typeface="+mn-cs"/>
              </a:rPr>
              <a:t>here at Training Center Petaluma.  I WILL BE YOUR INSTRUCTOR FOR THIS LESSON.  </a:t>
            </a:r>
          </a:p>
          <a:p>
            <a:pPr marL="0" marR="0" lvl="0" indent="0" algn="l" defTabSz="914400" rtl="0" eaLnBrk="1" fontAlgn="base" latinLnBrk="0" hangingPunct="1">
              <a:lnSpc>
                <a:spcPct val="100000"/>
              </a:lnSpc>
              <a:spcBef>
                <a:spcPct val="0"/>
              </a:spcBef>
              <a:spcAft>
                <a:spcPct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r>
              <a:rPr lang="en-US" dirty="0"/>
              <a:t>THIS FIRST LESSON IN UNIT 2 IS “INTRODUCTION TO THE PURCHASE</a:t>
            </a:r>
            <a:r>
              <a:rPr lang="en-US" baseline="0" dirty="0"/>
              <a:t> VERSE ALLOWANCE</a:t>
            </a:r>
            <a:r>
              <a:rPr lang="en-US" dirty="0"/>
              <a:t> INVENTORY SYSTEMS WORKBOOK. LESSON 1 PROVIDES KNOWLEDGE AND A FOUNDATIONAL UNDERSTANDING OF THE PVA WORKBOOK.  The goal of this lesson is to ensure every FSO attending this course has foundational knowledge critical to success in later, more complex lessons.   </a:t>
            </a:r>
          </a:p>
          <a:p>
            <a:pPr eaLnBrk="1" hangingPunct="1">
              <a:spcBef>
                <a:spcPct val="0"/>
              </a:spcBef>
            </a:pPr>
            <a:endParaRPr lang="en-US" dirty="0"/>
          </a:p>
        </p:txBody>
      </p:sp>
      <p:sp>
        <p:nvSpPr>
          <p:cNvPr id="16388"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86B5E3E1-C7D1-41EE-854D-63D1AE9DE525}" type="slidenum">
              <a:rPr lang="en-US" smtClean="0"/>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DFFAB117-F1DD-471B-810B-3AC88332F2FC}" type="slidenum">
              <a:rPr lang="en-US" smtClean="0"/>
              <a:pPr>
                <a:defRPr/>
              </a:pPr>
              <a:t>2</a:t>
            </a:fld>
            <a:endParaRPr lang="en-US"/>
          </a:p>
        </p:txBody>
      </p:sp>
    </p:spTree>
    <p:extLst>
      <p:ext uri="{BB962C8B-B14F-4D97-AF65-F5344CB8AC3E}">
        <p14:creationId xmlns:p14="http://schemas.microsoft.com/office/powerpoint/2010/main" val="116708619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Refer to your PVAISW Packet for form CG-3123</a:t>
            </a:r>
          </a:p>
        </p:txBody>
      </p:sp>
      <p:sp>
        <p:nvSpPr>
          <p:cNvPr id="4" name="Slide Number Placeholder 3"/>
          <p:cNvSpPr>
            <a:spLocks noGrp="1"/>
          </p:cNvSpPr>
          <p:nvPr>
            <p:ph type="sldNum" sz="quarter" idx="5"/>
          </p:nvPr>
        </p:nvSpPr>
        <p:spPr/>
        <p:txBody>
          <a:bodyPr/>
          <a:lstStyle/>
          <a:p>
            <a:pPr>
              <a:defRPr/>
            </a:pPr>
            <a:fld id="{DFFAB117-F1DD-471B-810B-3AC88332F2FC}" type="slidenum">
              <a:rPr lang="en-US" smtClean="0"/>
              <a:pPr>
                <a:defRPr/>
              </a:pPr>
              <a:t>3</a:t>
            </a:fld>
            <a:endParaRPr lang="en-US"/>
          </a:p>
        </p:txBody>
      </p:sp>
    </p:spTree>
    <p:extLst>
      <p:ext uri="{BB962C8B-B14F-4D97-AF65-F5344CB8AC3E}">
        <p14:creationId xmlns:p14="http://schemas.microsoft.com/office/powerpoint/2010/main" val="32039376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An FSO uses the CG-3123 daily to document the category and meal rate of people who ate at your dining facility that day (e.g., civilians, contractors, reserves, etc.) and the compensation the CGDF received.</a:t>
            </a:r>
          </a:p>
          <a:p>
            <a:r>
              <a:rPr lang="en-US" sz="1200" kern="1200" dirty="0">
                <a:solidFill>
                  <a:schemeClr val="tx1"/>
                </a:solidFill>
                <a:effectLst/>
                <a:latin typeface="+mn-lt"/>
                <a:ea typeface="+mn-ea"/>
                <a:cs typeface="+mn-cs"/>
              </a:rPr>
              <a:t>The CG-3123 calculates monthly allowances that justify or support issues from inventory. </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In summary, the CG-3123: </a:t>
            </a:r>
          </a:p>
          <a:p>
            <a:pPr lvl="0"/>
            <a:r>
              <a:rPr lang="en-US" sz="1200" kern="1200" dirty="0">
                <a:solidFill>
                  <a:schemeClr val="tx1"/>
                </a:solidFill>
                <a:effectLst/>
                <a:latin typeface="+mn-lt"/>
                <a:ea typeface="+mn-ea"/>
                <a:cs typeface="+mn-cs"/>
              </a:rPr>
              <a:t>Tracks information about people who eat at your dining facility each day. </a:t>
            </a:r>
          </a:p>
          <a:p>
            <a:pPr lvl="0"/>
            <a:r>
              <a:rPr lang="en-US" sz="1200" kern="1200" dirty="0">
                <a:solidFill>
                  <a:schemeClr val="tx1"/>
                </a:solidFill>
                <a:effectLst/>
                <a:latin typeface="+mn-lt"/>
                <a:ea typeface="+mn-ea"/>
                <a:cs typeface="+mn-cs"/>
              </a:rPr>
              <a:t>Summarizes this information at the end of the month for reporting purposes.</a:t>
            </a:r>
          </a:p>
          <a:p>
            <a:r>
              <a:rPr lang="en-US" sz="1200" kern="1200" dirty="0">
                <a:solidFill>
                  <a:schemeClr val="tx1"/>
                </a:solidFill>
                <a:effectLst/>
                <a:latin typeface="+mn-lt"/>
                <a:ea typeface="+mn-ea"/>
                <a:cs typeface="+mn-cs"/>
              </a:rPr>
              <a:t>When you purchase food for your CGDF inventory, the food is not charged against your monthly allowance until the food is issued for patrons’ meals. The Executive Officer (XO) signs the CG-3123. </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Reminder: BDFA is the monetary allowance that provides one person breakfast, lunch, and dinner in one day.  </a:t>
            </a:r>
          </a:p>
          <a:p>
            <a:r>
              <a:rPr lang="en-US" sz="1200" kern="1200" dirty="0">
                <a:solidFill>
                  <a:schemeClr val="tx1"/>
                </a:solidFill>
                <a:effectLst/>
                <a:latin typeface="+mn-lt"/>
                <a:ea typeface="+mn-ea"/>
                <a:cs typeface="+mn-cs"/>
              </a:rPr>
              <a:t>Form CG-3123 uses BDFA to calculate daily and monthly allowances. </a:t>
            </a:r>
          </a:p>
          <a:p>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pPr>
              <a:defRPr/>
            </a:pPr>
            <a:fld id="{DFFAB117-F1DD-471B-810B-3AC88332F2FC}" type="slidenum">
              <a:rPr lang="en-US" smtClean="0"/>
              <a:pPr>
                <a:defRPr/>
              </a:pPr>
              <a:t>4</a:t>
            </a:fld>
            <a:endParaRPr lang="en-US"/>
          </a:p>
        </p:txBody>
      </p:sp>
    </p:spTree>
    <p:extLst>
      <p:ext uri="{BB962C8B-B14F-4D97-AF65-F5344CB8AC3E}">
        <p14:creationId xmlns:p14="http://schemas.microsoft.com/office/powerpoint/2010/main" val="42233647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Before we move on to the next form, here’s a brief quiz. </a:t>
            </a:r>
          </a:p>
          <a:p>
            <a:r>
              <a:rPr lang="en-US" dirty="0"/>
              <a:t>Instructor --- read #1, then click to reveal the answer. Next, read #2, then click to reveal the answer. Finally, read #3 and then click to reveal the answer. </a:t>
            </a:r>
          </a:p>
        </p:txBody>
      </p:sp>
      <p:sp>
        <p:nvSpPr>
          <p:cNvPr id="4" name="Slide Number Placeholder 3"/>
          <p:cNvSpPr>
            <a:spLocks noGrp="1"/>
          </p:cNvSpPr>
          <p:nvPr>
            <p:ph type="sldNum" sz="quarter" idx="5"/>
          </p:nvPr>
        </p:nvSpPr>
        <p:spPr/>
        <p:txBody>
          <a:bodyPr/>
          <a:lstStyle/>
          <a:p>
            <a:pPr>
              <a:defRPr/>
            </a:pPr>
            <a:fld id="{DFFAB117-F1DD-471B-810B-3AC88332F2FC}" type="slidenum">
              <a:rPr lang="en-US" smtClean="0"/>
              <a:pPr>
                <a:defRPr/>
              </a:pPr>
              <a:t>5</a:t>
            </a:fld>
            <a:endParaRPr lang="en-US"/>
          </a:p>
        </p:txBody>
      </p:sp>
    </p:spTree>
    <p:extLst>
      <p:ext uri="{BB962C8B-B14F-4D97-AF65-F5344CB8AC3E}">
        <p14:creationId xmlns:p14="http://schemas.microsoft.com/office/powerpoint/2010/main" val="30331452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An FSO uses the CG-3123 daily to document the category and meal rate of people who ate at your dining facility that day (e.g., civilians, contractors, reserves, etc.) and the compensation the CGDF received.</a:t>
            </a:r>
          </a:p>
          <a:p>
            <a:r>
              <a:rPr lang="en-US" sz="1200" kern="1200" dirty="0">
                <a:solidFill>
                  <a:schemeClr val="tx1"/>
                </a:solidFill>
                <a:effectLst/>
                <a:latin typeface="+mn-lt"/>
                <a:ea typeface="+mn-ea"/>
                <a:cs typeface="+mn-cs"/>
              </a:rPr>
              <a:t>The CG-3123 calculates monthly allowances that justify or support issues from inventory. </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In summary, the CG-3123: </a:t>
            </a:r>
          </a:p>
          <a:p>
            <a:pPr lvl="0"/>
            <a:r>
              <a:rPr lang="en-US" sz="1200" kern="1200" dirty="0">
                <a:solidFill>
                  <a:schemeClr val="tx1"/>
                </a:solidFill>
                <a:effectLst/>
                <a:latin typeface="+mn-lt"/>
                <a:ea typeface="+mn-ea"/>
                <a:cs typeface="+mn-cs"/>
              </a:rPr>
              <a:t>Tracks information about people who eat at your dining facility each day. </a:t>
            </a:r>
          </a:p>
          <a:p>
            <a:pPr lvl="0"/>
            <a:r>
              <a:rPr lang="en-US" sz="1200" kern="1200" dirty="0">
                <a:solidFill>
                  <a:schemeClr val="tx1"/>
                </a:solidFill>
                <a:effectLst/>
                <a:latin typeface="+mn-lt"/>
                <a:ea typeface="+mn-ea"/>
                <a:cs typeface="+mn-cs"/>
              </a:rPr>
              <a:t>Summarizes this information at the end of the month for reporting purposes.</a:t>
            </a:r>
          </a:p>
          <a:p>
            <a:r>
              <a:rPr lang="en-US" sz="1200" kern="1200" dirty="0">
                <a:solidFill>
                  <a:schemeClr val="tx1"/>
                </a:solidFill>
                <a:effectLst/>
                <a:latin typeface="+mn-lt"/>
                <a:ea typeface="+mn-ea"/>
                <a:cs typeface="+mn-cs"/>
              </a:rPr>
              <a:t>When you purchase food for your CGDF inventory, the food is not charged against your monthly allowance until the food is issued for patrons’ meals. The Executive Officer (XO) signs the CG-3123. </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Reminder: BDFA is the monetary allowance that provides one person breakfast, lunch, and dinner in one day.  </a:t>
            </a:r>
          </a:p>
          <a:p>
            <a:r>
              <a:rPr lang="en-US" sz="1200" kern="1200" dirty="0">
                <a:solidFill>
                  <a:schemeClr val="tx1"/>
                </a:solidFill>
                <a:effectLst/>
                <a:latin typeface="+mn-lt"/>
                <a:ea typeface="+mn-ea"/>
                <a:cs typeface="+mn-cs"/>
              </a:rPr>
              <a:t>Form CG-3123 uses BDFA to calculate daily and monthly allowances. </a:t>
            </a:r>
          </a:p>
          <a:p>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pPr>
              <a:defRPr/>
            </a:pPr>
            <a:fld id="{DFFAB117-F1DD-471B-810B-3AC88332F2FC}" type="slidenum">
              <a:rPr lang="en-US" smtClean="0"/>
              <a:pPr>
                <a:defRPr/>
              </a:pPr>
              <a:t>7</a:t>
            </a:fld>
            <a:endParaRPr lang="en-US"/>
          </a:p>
        </p:txBody>
      </p:sp>
    </p:spTree>
    <p:extLst>
      <p:ext uri="{BB962C8B-B14F-4D97-AF65-F5344CB8AC3E}">
        <p14:creationId xmlns:p14="http://schemas.microsoft.com/office/powerpoint/2010/main" val="309051587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DFFAB117-F1DD-471B-810B-3AC88332F2FC}" type="slidenum">
              <a:rPr lang="en-US" smtClean="0"/>
              <a:pPr>
                <a:defRPr/>
              </a:pPr>
              <a:t>8</a:t>
            </a:fld>
            <a:endParaRPr lang="en-US"/>
          </a:p>
        </p:txBody>
      </p:sp>
    </p:spTree>
    <p:extLst>
      <p:ext uri="{BB962C8B-B14F-4D97-AF65-F5344CB8AC3E}">
        <p14:creationId xmlns:p14="http://schemas.microsoft.com/office/powerpoint/2010/main" val="35275894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DFFAB117-F1DD-471B-810B-3AC88332F2FC}" type="slidenum">
              <a:rPr lang="en-US" smtClean="0"/>
              <a:pPr>
                <a:defRPr/>
              </a:pPr>
              <a:t>9</a:t>
            </a:fld>
            <a:endParaRPr lang="en-US"/>
          </a:p>
        </p:txBody>
      </p:sp>
    </p:spTree>
    <p:extLst>
      <p:ext uri="{BB962C8B-B14F-4D97-AF65-F5344CB8AC3E}">
        <p14:creationId xmlns:p14="http://schemas.microsoft.com/office/powerpoint/2010/main" val="198753639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DFFAB117-F1DD-471B-810B-3AC88332F2FC}" type="slidenum">
              <a:rPr lang="en-US" smtClean="0"/>
              <a:pPr>
                <a:defRPr/>
              </a:pPr>
              <a:t>10</a:t>
            </a:fld>
            <a:endParaRPr lang="en-US"/>
          </a:p>
        </p:txBody>
      </p:sp>
    </p:spTree>
    <p:extLst>
      <p:ext uri="{BB962C8B-B14F-4D97-AF65-F5344CB8AC3E}">
        <p14:creationId xmlns:p14="http://schemas.microsoft.com/office/powerpoint/2010/main" val="411199996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Refer to your PVAISW Packet for Form CG-3471</a:t>
            </a:r>
          </a:p>
        </p:txBody>
      </p:sp>
      <p:sp>
        <p:nvSpPr>
          <p:cNvPr id="4" name="Slide Number Placeholder 3"/>
          <p:cNvSpPr>
            <a:spLocks noGrp="1"/>
          </p:cNvSpPr>
          <p:nvPr>
            <p:ph type="sldNum" sz="quarter" idx="5"/>
          </p:nvPr>
        </p:nvSpPr>
        <p:spPr/>
        <p:txBody>
          <a:bodyPr/>
          <a:lstStyle/>
          <a:p>
            <a:pPr>
              <a:defRPr/>
            </a:pPr>
            <a:fld id="{DFFAB117-F1DD-471B-810B-3AC88332F2FC}" type="slidenum">
              <a:rPr lang="en-US" smtClean="0"/>
              <a:pPr>
                <a:defRPr/>
              </a:pPr>
              <a:t>11</a:t>
            </a:fld>
            <a:endParaRPr lang="en-US"/>
          </a:p>
        </p:txBody>
      </p:sp>
    </p:spTree>
    <p:extLst>
      <p:ext uri="{BB962C8B-B14F-4D97-AF65-F5344CB8AC3E}">
        <p14:creationId xmlns:p14="http://schemas.microsoft.com/office/powerpoint/2010/main" val="85766675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CG-3471 is the unit’s operating allowance balance ledger. </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The CG-3471 compares the rations claimed by the Dining Facility, which represent money taken it, to food Stores Purchased.  It can be viewed on any given day to see where the Dining Facilities finances stand.  The only thing the CG-3471 does not account for is end-of-the month inventory.  </a:t>
            </a:r>
          </a:p>
          <a:p>
            <a:endParaRPr lang="en-US" dirty="0"/>
          </a:p>
        </p:txBody>
      </p:sp>
      <p:sp>
        <p:nvSpPr>
          <p:cNvPr id="4" name="Slide Number Placeholder 3"/>
          <p:cNvSpPr>
            <a:spLocks noGrp="1"/>
          </p:cNvSpPr>
          <p:nvPr>
            <p:ph type="sldNum" sz="quarter" idx="5"/>
          </p:nvPr>
        </p:nvSpPr>
        <p:spPr/>
        <p:txBody>
          <a:bodyPr/>
          <a:lstStyle/>
          <a:p>
            <a:pPr>
              <a:defRPr/>
            </a:pPr>
            <a:fld id="{DFFAB117-F1DD-471B-810B-3AC88332F2FC}" type="slidenum">
              <a:rPr lang="en-US" smtClean="0"/>
              <a:pPr>
                <a:defRPr/>
              </a:pPr>
              <a:t>12</a:t>
            </a:fld>
            <a:endParaRPr lang="en-US"/>
          </a:p>
        </p:txBody>
      </p:sp>
    </p:spTree>
    <p:extLst>
      <p:ext uri="{BB962C8B-B14F-4D97-AF65-F5344CB8AC3E}">
        <p14:creationId xmlns:p14="http://schemas.microsoft.com/office/powerpoint/2010/main" val="388084312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Refer to your PVAISW Packet and you will notice you have two CG-2581 forms. </a:t>
            </a:r>
          </a:p>
          <a:p>
            <a:r>
              <a:rPr lang="en-US" dirty="0"/>
              <a:t>One CG-2581 is for SALE OF STORES.</a:t>
            </a:r>
          </a:p>
          <a:p>
            <a:r>
              <a:rPr lang="en-US" dirty="0"/>
              <a:t>The other CG-2581 is for TRANSFER OF STORES. </a:t>
            </a:r>
          </a:p>
        </p:txBody>
      </p:sp>
      <p:sp>
        <p:nvSpPr>
          <p:cNvPr id="4" name="Slide Number Placeholder 3"/>
          <p:cNvSpPr>
            <a:spLocks noGrp="1"/>
          </p:cNvSpPr>
          <p:nvPr>
            <p:ph type="sldNum" sz="quarter" idx="5"/>
          </p:nvPr>
        </p:nvSpPr>
        <p:spPr/>
        <p:txBody>
          <a:bodyPr/>
          <a:lstStyle/>
          <a:p>
            <a:pPr>
              <a:defRPr/>
            </a:pPr>
            <a:fld id="{DFFAB117-F1DD-471B-810B-3AC88332F2FC}" type="slidenum">
              <a:rPr lang="en-US" smtClean="0"/>
              <a:pPr>
                <a:defRPr/>
              </a:pPr>
              <a:t>13</a:t>
            </a:fld>
            <a:endParaRPr lang="en-US"/>
          </a:p>
        </p:txBody>
      </p:sp>
    </p:spTree>
    <p:extLst>
      <p:ext uri="{BB962C8B-B14F-4D97-AF65-F5344CB8AC3E}">
        <p14:creationId xmlns:p14="http://schemas.microsoft.com/office/powerpoint/2010/main" val="349649802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The only difference in these 2 forms is the “TYPE OF DOCUMENTATION” selected within the form (See slide.) </a:t>
            </a:r>
          </a:p>
          <a:p>
            <a:endParaRPr lang="en-US" sz="1200" kern="1200" dirty="0">
              <a:solidFill>
                <a:schemeClr val="tx1"/>
              </a:solidFill>
              <a:effectLst/>
              <a:latin typeface="+mn-lt"/>
              <a:ea typeface="+mn-ea"/>
              <a:cs typeface="+mn-cs"/>
            </a:endParaRPr>
          </a:p>
          <a:p>
            <a:pPr lvl="0"/>
            <a:r>
              <a:rPr lang="en-US" sz="1200" u="sng" kern="1200" dirty="0">
                <a:solidFill>
                  <a:schemeClr val="tx1"/>
                </a:solidFill>
                <a:effectLst/>
                <a:latin typeface="+mn-lt"/>
                <a:ea typeface="+mn-ea"/>
                <a:cs typeface="+mn-cs"/>
              </a:rPr>
              <a:t>Sale of Stores</a:t>
            </a:r>
            <a:r>
              <a:rPr lang="en-US" sz="1200" kern="1200" dirty="0">
                <a:solidFill>
                  <a:schemeClr val="tx1"/>
                </a:solidFill>
                <a:effectLst/>
                <a:latin typeface="+mn-lt"/>
                <a:ea typeface="+mn-ea"/>
                <a:cs typeface="+mn-cs"/>
              </a:rPr>
              <a:t>: The “sale of Stores” box will be checked, designating this CG-2581 is for Sale of Stores. This CG-2581 documents food items sold from your unit’s inventory to another entity, e.g., a morale event or a change of watch. </a:t>
            </a:r>
          </a:p>
          <a:p>
            <a:pPr lvl="0"/>
            <a:endParaRPr lang="en-US" sz="1200" kern="1200" dirty="0">
              <a:solidFill>
                <a:schemeClr val="tx1"/>
              </a:solidFill>
              <a:effectLst/>
              <a:latin typeface="+mn-lt"/>
              <a:ea typeface="+mn-ea"/>
              <a:cs typeface="+mn-cs"/>
            </a:endParaRPr>
          </a:p>
          <a:p>
            <a:pPr lvl="0"/>
            <a:r>
              <a:rPr lang="en-US" sz="1200" u="sng" kern="1200" dirty="0">
                <a:solidFill>
                  <a:schemeClr val="tx1"/>
                </a:solidFill>
                <a:effectLst/>
                <a:latin typeface="+mn-lt"/>
                <a:ea typeface="+mn-ea"/>
                <a:cs typeface="+mn-cs"/>
              </a:rPr>
              <a:t>Transfer of Stores:</a:t>
            </a:r>
            <a:r>
              <a:rPr lang="en-US" sz="1200" kern="1200" dirty="0">
                <a:solidFill>
                  <a:schemeClr val="tx1"/>
                </a:solidFill>
                <a:effectLst/>
                <a:latin typeface="+mn-lt"/>
                <a:ea typeface="+mn-ea"/>
                <a:cs typeface="+mn-cs"/>
              </a:rPr>
              <a:t> The “transfer of Stores” box will be checked, designating this CG-2581 is for TRANSFER of Stores. This CG-2581 documents food items transferred from inventory to another CG dining facility. </a:t>
            </a:r>
          </a:p>
          <a:p>
            <a:endParaRPr lang="en-US" dirty="0"/>
          </a:p>
        </p:txBody>
      </p:sp>
      <p:sp>
        <p:nvSpPr>
          <p:cNvPr id="4" name="Slide Number Placeholder 3"/>
          <p:cNvSpPr>
            <a:spLocks noGrp="1"/>
          </p:cNvSpPr>
          <p:nvPr>
            <p:ph type="sldNum" sz="quarter" idx="5"/>
          </p:nvPr>
        </p:nvSpPr>
        <p:spPr/>
        <p:txBody>
          <a:bodyPr/>
          <a:lstStyle/>
          <a:p>
            <a:pPr>
              <a:defRPr/>
            </a:pPr>
            <a:fld id="{DFFAB117-F1DD-471B-810B-3AC88332F2FC}" type="slidenum">
              <a:rPr lang="en-US" smtClean="0"/>
              <a:pPr>
                <a:defRPr/>
              </a:pPr>
              <a:t>14</a:t>
            </a:fld>
            <a:endParaRPr lang="en-US"/>
          </a:p>
        </p:txBody>
      </p:sp>
    </p:spTree>
    <p:extLst>
      <p:ext uri="{BB962C8B-B14F-4D97-AF65-F5344CB8AC3E}">
        <p14:creationId xmlns:p14="http://schemas.microsoft.com/office/powerpoint/2010/main" val="9891074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Refer to the form in your PVAISW titled CASH LOG</a:t>
            </a:r>
          </a:p>
        </p:txBody>
      </p:sp>
      <p:sp>
        <p:nvSpPr>
          <p:cNvPr id="4" name="Slide Number Placeholder 3"/>
          <p:cNvSpPr>
            <a:spLocks noGrp="1"/>
          </p:cNvSpPr>
          <p:nvPr>
            <p:ph type="sldNum" sz="quarter" idx="5"/>
          </p:nvPr>
        </p:nvSpPr>
        <p:spPr/>
        <p:txBody>
          <a:bodyPr/>
          <a:lstStyle/>
          <a:p>
            <a:pPr>
              <a:defRPr/>
            </a:pPr>
            <a:fld id="{DFFAB117-F1DD-471B-810B-3AC88332F2FC}" type="slidenum">
              <a:rPr lang="en-US" smtClean="0"/>
              <a:pPr>
                <a:defRPr/>
              </a:pPr>
              <a:t>15</a:t>
            </a:fld>
            <a:endParaRPr lang="en-US"/>
          </a:p>
        </p:txBody>
      </p:sp>
    </p:spTree>
    <p:extLst>
      <p:ext uri="{BB962C8B-B14F-4D97-AF65-F5344CB8AC3E}">
        <p14:creationId xmlns:p14="http://schemas.microsoft.com/office/powerpoint/2010/main" val="390814415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The FSO uses the Cash Log to track all cash transactions, including cash, checks, and money orders. </a:t>
            </a:r>
          </a:p>
          <a:p>
            <a:r>
              <a:rPr lang="en-US" sz="1200" kern="1200" dirty="0">
                <a:solidFill>
                  <a:schemeClr val="tx1"/>
                </a:solidFill>
                <a:effectLst/>
                <a:latin typeface="+mn-lt"/>
                <a:ea typeface="+mn-ea"/>
                <a:cs typeface="+mn-cs"/>
              </a:rPr>
              <a:t>Note: Pay.gov payments are tracked in the pay.gov log, </a:t>
            </a:r>
            <a:r>
              <a:rPr lang="en-US" sz="1200" u="sng" kern="1200" dirty="0">
                <a:solidFill>
                  <a:schemeClr val="tx1"/>
                </a:solidFill>
                <a:effectLst/>
                <a:latin typeface="+mn-lt"/>
                <a:ea typeface="+mn-ea"/>
                <a:cs typeface="+mn-cs"/>
              </a:rPr>
              <a:t>not</a:t>
            </a:r>
            <a:r>
              <a:rPr lang="en-US" sz="1200" kern="1200" dirty="0">
                <a:solidFill>
                  <a:schemeClr val="tx1"/>
                </a:solidFill>
                <a:effectLst/>
                <a:latin typeface="+mn-lt"/>
                <a:ea typeface="+mn-ea"/>
                <a:cs typeface="+mn-cs"/>
              </a:rPr>
              <a:t> the Cash Log.</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Each month’s Cash Log supports billing and collections performed for that specific month’s sale of meals.  </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Key points: </a:t>
            </a:r>
          </a:p>
          <a:p>
            <a:pPr marL="171450" indent="-171450">
              <a:buFont typeface="Arial" panose="020B0604020202020204" pitchFamily="34" charset="0"/>
              <a:buChar char="•"/>
            </a:pPr>
            <a:r>
              <a:rPr lang="en-US" sz="1200" b="1" kern="1200" dirty="0">
                <a:solidFill>
                  <a:schemeClr val="tx1"/>
                </a:solidFill>
                <a:effectLst/>
                <a:latin typeface="+mn-lt"/>
                <a:ea typeface="+mn-ea"/>
                <a:cs typeface="+mn-cs"/>
              </a:rPr>
              <a:t>Recording Cash Payments</a:t>
            </a:r>
            <a:r>
              <a:rPr lang="en-US" sz="1200" kern="1200" dirty="0">
                <a:solidFill>
                  <a:schemeClr val="tx1"/>
                </a:solidFill>
                <a:effectLst/>
                <a:latin typeface="+mn-lt"/>
                <a:ea typeface="+mn-ea"/>
                <a:cs typeface="+mn-cs"/>
              </a:rPr>
              <a:t>: If the FSO issues a bill for meals sold in January, and that bill is paid (money is collected) in March, then the cash collected in March for January’s bill is entered into </a:t>
            </a:r>
            <a:r>
              <a:rPr lang="en-US" sz="1200" u="sng" kern="1200" dirty="0">
                <a:solidFill>
                  <a:schemeClr val="tx1"/>
                </a:solidFill>
                <a:effectLst/>
                <a:latin typeface="+mn-lt"/>
                <a:ea typeface="+mn-ea"/>
                <a:cs typeface="+mn-cs"/>
              </a:rPr>
              <a:t>March’s Cash Log (not January’s Cash Log.)</a:t>
            </a: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n-US" sz="1200" b="1" kern="1200" dirty="0">
                <a:solidFill>
                  <a:schemeClr val="tx1"/>
                </a:solidFill>
                <a:effectLst/>
                <a:latin typeface="+mn-lt"/>
                <a:ea typeface="+mn-ea"/>
                <a:cs typeface="+mn-cs"/>
              </a:rPr>
              <a:t>Change fund</a:t>
            </a:r>
            <a:r>
              <a:rPr lang="en-US" sz="1200" kern="1200" dirty="0">
                <a:solidFill>
                  <a:schemeClr val="tx1"/>
                </a:solidFill>
                <a:effectLst/>
                <a:latin typeface="+mn-lt"/>
                <a:ea typeface="+mn-ea"/>
                <a:cs typeface="+mn-cs"/>
              </a:rPr>
              <a:t>: When beginning a Cash Log at the beginning of the month, it is important to document any authorized change fund. A change fund is money set aside (e.g., $50) to make change when selling meals with cash purchases.</a:t>
            </a:r>
          </a:p>
          <a:p>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pPr>
              <a:defRPr/>
            </a:pPr>
            <a:fld id="{DFFAB117-F1DD-471B-810B-3AC88332F2FC}" type="slidenum">
              <a:rPr lang="en-US" smtClean="0"/>
              <a:pPr>
                <a:defRPr/>
              </a:pPr>
              <a:t>16</a:t>
            </a:fld>
            <a:endParaRPr lang="en-US"/>
          </a:p>
        </p:txBody>
      </p:sp>
    </p:spTree>
    <p:extLst>
      <p:ext uri="{BB962C8B-B14F-4D97-AF65-F5344CB8AC3E}">
        <p14:creationId xmlns:p14="http://schemas.microsoft.com/office/powerpoint/2010/main" val="281952743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sz="1200" kern="1200" dirty="0">
                <a:solidFill>
                  <a:schemeClr val="tx1"/>
                </a:solidFill>
                <a:effectLst/>
                <a:latin typeface="+mn-lt"/>
                <a:ea typeface="+mn-ea"/>
                <a:cs typeface="+mn-cs"/>
              </a:rPr>
              <a:t>These forms are used to record meals sold by your Dining Facility.  </a:t>
            </a:r>
          </a:p>
          <a:p>
            <a:endParaRPr lang="en-US" dirty="0"/>
          </a:p>
        </p:txBody>
      </p:sp>
      <p:sp>
        <p:nvSpPr>
          <p:cNvPr id="4" name="Slide Number Placeholder 3"/>
          <p:cNvSpPr>
            <a:spLocks noGrp="1"/>
          </p:cNvSpPr>
          <p:nvPr>
            <p:ph type="sldNum" sz="quarter" idx="5"/>
          </p:nvPr>
        </p:nvSpPr>
        <p:spPr/>
        <p:txBody>
          <a:bodyPr/>
          <a:lstStyle/>
          <a:p>
            <a:pPr>
              <a:defRPr/>
            </a:pPr>
            <a:fld id="{DFFAB117-F1DD-471B-810B-3AC88332F2FC}" type="slidenum">
              <a:rPr lang="en-US" smtClean="0"/>
              <a:pPr>
                <a:defRPr/>
              </a:pPr>
              <a:t>17</a:t>
            </a:fld>
            <a:endParaRPr lang="en-US"/>
          </a:p>
        </p:txBody>
      </p:sp>
    </p:spTree>
    <p:extLst>
      <p:ext uri="{BB962C8B-B14F-4D97-AF65-F5344CB8AC3E}">
        <p14:creationId xmlns:p14="http://schemas.microsoft.com/office/powerpoint/2010/main" val="311654915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The FSO prints a paper copy of the CG-4901 and provides it to patrons to fill out prior to purchasing meals at the DF.</a:t>
            </a:r>
          </a:p>
          <a:p>
            <a:r>
              <a:rPr lang="en-US" sz="1200" kern="1200" dirty="0">
                <a:solidFill>
                  <a:schemeClr val="tx1"/>
                </a:solidFill>
                <a:effectLst/>
                <a:latin typeface="+mn-lt"/>
                <a:ea typeface="+mn-ea"/>
                <a:cs typeface="+mn-cs"/>
              </a:rPr>
              <a:t>The FSO and/or cashier guides patrons when they sign-in to ensure accurate CG-4901 completion. </a:t>
            </a:r>
          </a:p>
          <a:p>
            <a:r>
              <a:rPr lang="en-US"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At the bottom of the “Meal Sign-In  – Printable” is a legend identifying the different types of patrons (e.g., civilians, reserves, etc.) and their corresponding meal rate. There are two meals rates: Standard and Full.   </a:t>
            </a:r>
          </a:p>
          <a:p>
            <a:endParaRPr lang="en-US" dirty="0"/>
          </a:p>
        </p:txBody>
      </p:sp>
      <p:sp>
        <p:nvSpPr>
          <p:cNvPr id="4" name="Slide Number Placeholder 3"/>
          <p:cNvSpPr>
            <a:spLocks noGrp="1"/>
          </p:cNvSpPr>
          <p:nvPr>
            <p:ph type="sldNum" sz="quarter" idx="5"/>
          </p:nvPr>
        </p:nvSpPr>
        <p:spPr/>
        <p:txBody>
          <a:bodyPr/>
          <a:lstStyle/>
          <a:p>
            <a:pPr>
              <a:defRPr/>
            </a:pPr>
            <a:fld id="{DFFAB117-F1DD-471B-810B-3AC88332F2FC}" type="slidenum">
              <a:rPr lang="en-US" smtClean="0"/>
              <a:pPr>
                <a:defRPr/>
              </a:pPr>
              <a:t>18</a:t>
            </a:fld>
            <a:endParaRPr lang="en-US"/>
          </a:p>
        </p:txBody>
      </p:sp>
    </p:spTree>
    <p:extLst>
      <p:ext uri="{BB962C8B-B14F-4D97-AF65-F5344CB8AC3E}">
        <p14:creationId xmlns:p14="http://schemas.microsoft.com/office/powerpoint/2010/main" val="243524238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This Meal Sign In – Data Entry form should be considered the “electronic” extension of the CG-4901. </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After meals have been served for the day, the FSO refers to the paper copy CG-4901 (containing patron sign-in data and meal rates) and manually enters that data into the online Meal Sign In DATA ENTRY form. </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The totals entered into the Meal Sign In - Data Entry form will be reconciled on the CG- 3123 (the Ration Memorandum documenting all patron types and meal rates paid.) </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The data entered into the Meal Sign In – Data Entry form will be cross-referenced against the data you entered into the CG-3123. These forms should show the same number of meals issued or sold. In this way, you could view the Meal Sign In – Data Entry Form as part of the CG-3123.</a:t>
            </a:r>
          </a:p>
          <a:p>
            <a:endParaRPr lang="en-US" sz="1200" kern="1200" dirty="0">
              <a:solidFill>
                <a:schemeClr val="tx1"/>
              </a:solidFill>
              <a:effectLst/>
              <a:latin typeface="+mn-lt"/>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pPr>
              <a:defRPr/>
            </a:pPr>
            <a:fld id="{DFFAB117-F1DD-471B-810B-3AC88332F2FC}" type="slidenum">
              <a:rPr lang="en-US" smtClean="0"/>
              <a:pPr>
                <a:defRPr/>
              </a:pPr>
              <a:t>19</a:t>
            </a:fld>
            <a:endParaRPr lang="en-US"/>
          </a:p>
        </p:txBody>
      </p:sp>
    </p:spTree>
    <p:extLst>
      <p:ext uri="{BB962C8B-B14F-4D97-AF65-F5344CB8AC3E}">
        <p14:creationId xmlns:p14="http://schemas.microsoft.com/office/powerpoint/2010/main" val="257519853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Here is one last quiz to assess your knowledge of the forms in the PVAISW.</a:t>
            </a:r>
          </a:p>
        </p:txBody>
      </p:sp>
      <p:sp>
        <p:nvSpPr>
          <p:cNvPr id="4" name="Slide Number Placeholder 3"/>
          <p:cNvSpPr>
            <a:spLocks noGrp="1"/>
          </p:cNvSpPr>
          <p:nvPr>
            <p:ph type="sldNum" sz="quarter" idx="5"/>
          </p:nvPr>
        </p:nvSpPr>
        <p:spPr/>
        <p:txBody>
          <a:bodyPr/>
          <a:lstStyle/>
          <a:p>
            <a:pPr>
              <a:defRPr/>
            </a:pPr>
            <a:fld id="{DFFAB117-F1DD-471B-810B-3AC88332F2FC}" type="slidenum">
              <a:rPr lang="en-US" smtClean="0"/>
              <a:pPr>
                <a:defRPr/>
              </a:pPr>
              <a:t>20</a:t>
            </a:fld>
            <a:endParaRPr lang="en-US"/>
          </a:p>
        </p:txBody>
      </p:sp>
    </p:spTree>
    <p:extLst>
      <p:ext uri="{BB962C8B-B14F-4D97-AF65-F5344CB8AC3E}">
        <p14:creationId xmlns:p14="http://schemas.microsoft.com/office/powerpoint/2010/main" val="328386435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An FSO uses the CG-3123 daily to document the category and meal rate of people who ate at your dining facility that day (e.g., civilians, contractors, reserves, etc.) and the compensation the CGDF received.</a:t>
            </a:r>
          </a:p>
          <a:p>
            <a:r>
              <a:rPr lang="en-US" sz="1200" kern="1200" dirty="0">
                <a:solidFill>
                  <a:schemeClr val="tx1"/>
                </a:solidFill>
                <a:effectLst/>
                <a:latin typeface="+mn-lt"/>
                <a:ea typeface="+mn-ea"/>
                <a:cs typeface="+mn-cs"/>
              </a:rPr>
              <a:t>The CG-3123 calculates monthly allowances that justify or support issues from inventory. </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In summary, the CG-3123: </a:t>
            </a:r>
          </a:p>
          <a:p>
            <a:pPr lvl="0"/>
            <a:r>
              <a:rPr lang="en-US" sz="1200" kern="1200" dirty="0">
                <a:solidFill>
                  <a:schemeClr val="tx1"/>
                </a:solidFill>
                <a:effectLst/>
                <a:latin typeface="+mn-lt"/>
                <a:ea typeface="+mn-ea"/>
                <a:cs typeface="+mn-cs"/>
              </a:rPr>
              <a:t>Tracks information about people who eat at your dining facility each day. </a:t>
            </a:r>
          </a:p>
          <a:p>
            <a:pPr lvl="0"/>
            <a:r>
              <a:rPr lang="en-US" sz="1200" kern="1200" dirty="0">
                <a:solidFill>
                  <a:schemeClr val="tx1"/>
                </a:solidFill>
                <a:effectLst/>
                <a:latin typeface="+mn-lt"/>
                <a:ea typeface="+mn-ea"/>
                <a:cs typeface="+mn-cs"/>
              </a:rPr>
              <a:t>Summarizes this information at the end of the month for reporting purposes.</a:t>
            </a:r>
          </a:p>
          <a:p>
            <a:r>
              <a:rPr lang="en-US" sz="1200" kern="1200" dirty="0">
                <a:solidFill>
                  <a:schemeClr val="tx1"/>
                </a:solidFill>
                <a:effectLst/>
                <a:latin typeface="+mn-lt"/>
                <a:ea typeface="+mn-ea"/>
                <a:cs typeface="+mn-cs"/>
              </a:rPr>
              <a:t>When you purchase food for your CGDF inventory, the food is not charged against your monthly allowance until the food is issued for patrons’ meals. The Executive Officer (XO) signs the CG-3123. </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Reminder: BDFA is the monetary allowance that provides one person breakfast, lunch, and dinner in one day.  </a:t>
            </a:r>
          </a:p>
          <a:p>
            <a:r>
              <a:rPr lang="en-US" sz="1200" kern="1200" dirty="0">
                <a:solidFill>
                  <a:schemeClr val="tx1"/>
                </a:solidFill>
                <a:effectLst/>
                <a:latin typeface="+mn-lt"/>
                <a:ea typeface="+mn-ea"/>
                <a:cs typeface="+mn-cs"/>
              </a:rPr>
              <a:t>Form CG-3123 uses BDFA to calculate daily and monthly allowances. </a:t>
            </a:r>
          </a:p>
          <a:p>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pPr>
              <a:defRPr/>
            </a:pPr>
            <a:fld id="{DFFAB117-F1DD-471B-810B-3AC88332F2FC}" type="slidenum">
              <a:rPr lang="en-US" smtClean="0"/>
              <a:pPr>
                <a:defRPr/>
              </a:pPr>
              <a:t>22</a:t>
            </a:fld>
            <a:endParaRPr lang="en-US"/>
          </a:p>
        </p:txBody>
      </p:sp>
    </p:spTree>
    <p:extLst>
      <p:ext uri="{BB962C8B-B14F-4D97-AF65-F5344CB8AC3E}">
        <p14:creationId xmlns:p14="http://schemas.microsoft.com/office/powerpoint/2010/main" val="394777167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DFFAB117-F1DD-471B-810B-3AC88332F2FC}" type="slidenum">
              <a:rPr lang="en-US" smtClean="0"/>
              <a:pPr>
                <a:defRPr/>
              </a:pPr>
              <a:t>23</a:t>
            </a:fld>
            <a:endParaRPr lang="en-US"/>
          </a:p>
        </p:txBody>
      </p:sp>
    </p:spTree>
    <p:extLst>
      <p:ext uri="{BB962C8B-B14F-4D97-AF65-F5344CB8AC3E}">
        <p14:creationId xmlns:p14="http://schemas.microsoft.com/office/powerpoint/2010/main" val="6488803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concludes Lesson 1, Introduction to PVAISW. </a:t>
            </a:r>
          </a:p>
          <a:p>
            <a:r>
              <a:rPr lang="en-US" dirty="0"/>
              <a:t>Congratulations for completing this lesson. </a:t>
            </a:r>
          </a:p>
          <a:p>
            <a:r>
              <a:rPr lang="en-US" dirty="0"/>
              <a:t>You are now ready to complete Lesson 2. PVAISW Set Up, which will show you how to set up a PVAISW at the beginning of a new month. </a:t>
            </a:r>
          </a:p>
        </p:txBody>
      </p:sp>
      <p:sp>
        <p:nvSpPr>
          <p:cNvPr id="4" name="Slide Number Placeholder 3"/>
          <p:cNvSpPr>
            <a:spLocks noGrp="1"/>
          </p:cNvSpPr>
          <p:nvPr>
            <p:ph type="sldNum" sz="quarter" idx="5"/>
          </p:nvPr>
        </p:nvSpPr>
        <p:spPr/>
        <p:txBody>
          <a:bodyPr/>
          <a:lstStyle/>
          <a:p>
            <a:pPr>
              <a:defRPr/>
            </a:pPr>
            <a:fld id="{DFFAB117-F1DD-471B-810B-3AC88332F2FC}" type="slidenum">
              <a:rPr lang="en-US" smtClean="0"/>
              <a:pPr>
                <a:defRPr/>
              </a:pPr>
              <a:t>24</a:t>
            </a:fld>
            <a:endParaRPr lang="en-US"/>
          </a:p>
        </p:txBody>
      </p:sp>
    </p:spTree>
    <p:extLst>
      <p:ext uri="{BB962C8B-B14F-4D97-AF65-F5344CB8AC3E}">
        <p14:creationId xmlns:p14="http://schemas.microsoft.com/office/powerpoint/2010/main" val="382340826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tIns="0" rIns="18288">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lang="en-US"/>
              <a:t>Click to edit Master title style</a:t>
            </a:r>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a:t>Click to edit Master subtitle style</a:t>
            </a:r>
          </a:p>
        </p:txBody>
      </p:sp>
      <p:sp>
        <p:nvSpPr>
          <p:cNvPr id="4" name="Date Placeholder 29"/>
          <p:cNvSpPr>
            <a:spLocks noGrp="1"/>
          </p:cNvSpPr>
          <p:nvPr>
            <p:ph type="dt" sz="half" idx="10"/>
          </p:nvPr>
        </p:nvSpPr>
        <p:spPr/>
        <p:txBody>
          <a:bodyPr/>
          <a:lstStyle>
            <a:lvl1pPr>
              <a:defRPr/>
            </a:lvl1pPr>
          </a:lstStyle>
          <a:p>
            <a:pPr>
              <a:defRPr/>
            </a:pPr>
            <a:fld id="{AD4C03D5-01FE-4C10-B0F0-470CBE20E365}" type="datetimeFigureOut">
              <a:rPr lang="en-US"/>
              <a:pPr>
                <a:defRPr/>
              </a:pPr>
              <a:t>4/26/2020</a:t>
            </a:fld>
            <a:endParaRPr lang="en-US"/>
          </a:p>
        </p:txBody>
      </p:sp>
      <p:sp>
        <p:nvSpPr>
          <p:cNvPr id="5" name="Footer Placeholder 18"/>
          <p:cNvSpPr>
            <a:spLocks noGrp="1"/>
          </p:cNvSpPr>
          <p:nvPr>
            <p:ph type="ftr" sz="quarter" idx="11"/>
          </p:nvPr>
        </p:nvSpPr>
        <p:spPr/>
        <p:txBody>
          <a:bodyPr/>
          <a:lstStyle>
            <a:lvl1pPr>
              <a:defRPr/>
            </a:lvl1pPr>
          </a:lstStyle>
          <a:p>
            <a:pPr>
              <a:defRPr/>
            </a:pPr>
            <a:endParaRPr lang="en-US"/>
          </a:p>
        </p:txBody>
      </p:sp>
      <p:sp>
        <p:nvSpPr>
          <p:cNvPr id="6" name="Slide Number Placeholder 26"/>
          <p:cNvSpPr>
            <a:spLocks noGrp="1"/>
          </p:cNvSpPr>
          <p:nvPr>
            <p:ph type="sldNum" sz="quarter" idx="12"/>
          </p:nvPr>
        </p:nvSpPr>
        <p:spPr/>
        <p:txBody>
          <a:bodyPr/>
          <a:lstStyle>
            <a:lvl1pPr>
              <a:defRPr/>
            </a:lvl1pPr>
          </a:lstStyle>
          <a:p>
            <a:pPr>
              <a:defRPr/>
            </a:pPr>
            <a:fld id="{B1DC78C7-0D4F-433A-98A2-8CA82786CB6E}" type="slidenum">
              <a:rPr lang="en-US"/>
              <a:pPr>
                <a:defRPr/>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9"/>
          <p:cNvSpPr>
            <a:spLocks noGrp="1"/>
          </p:cNvSpPr>
          <p:nvPr>
            <p:ph type="dt" sz="half" idx="10"/>
          </p:nvPr>
        </p:nvSpPr>
        <p:spPr/>
        <p:txBody>
          <a:bodyPr/>
          <a:lstStyle>
            <a:lvl1pPr>
              <a:defRPr/>
            </a:lvl1pPr>
          </a:lstStyle>
          <a:p>
            <a:pPr>
              <a:defRPr/>
            </a:pPr>
            <a:fld id="{B2CE2E1A-B7B0-4BAA-84A3-BBC653742801}" type="datetimeFigureOut">
              <a:rPr lang="en-US"/>
              <a:pPr>
                <a:defRPr/>
              </a:pPr>
              <a:t>4/26/2020</a:t>
            </a:fld>
            <a:endParaRPr lang="en-US"/>
          </a:p>
        </p:txBody>
      </p:sp>
      <p:sp>
        <p:nvSpPr>
          <p:cNvPr id="5" name="Footer Placeholder 21"/>
          <p:cNvSpPr>
            <a:spLocks noGrp="1"/>
          </p:cNvSpPr>
          <p:nvPr>
            <p:ph type="ftr" sz="quarter" idx="11"/>
          </p:nvPr>
        </p:nvSpPr>
        <p:spPr/>
        <p:txBody>
          <a:bodyPr/>
          <a:lstStyle>
            <a:lvl1pPr>
              <a:defRPr/>
            </a:lvl1pPr>
          </a:lstStyle>
          <a:p>
            <a:pPr>
              <a:defRPr/>
            </a:pPr>
            <a:endParaRPr lang="en-US"/>
          </a:p>
        </p:txBody>
      </p:sp>
      <p:sp>
        <p:nvSpPr>
          <p:cNvPr id="6" name="Slide Number Placeholder 17"/>
          <p:cNvSpPr>
            <a:spLocks noGrp="1"/>
          </p:cNvSpPr>
          <p:nvPr>
            <p:ph type="sldNum" sz="quarter" idx="12"/>
          </p:nvPr>
        </p:nvSpPr>
        <p:spPr/>
        <p:txBody>
          <a:bodyPr/>
          <a:lstStyle>
            <a:lvl1pPr>
              <a:defRPr/>
            </a:lvl1pPr>
          </a:lstStyle>
          <a:p>
            <a:pPr>
              <a:defRPr/>
            </a:pPr>
            <a:fld id="{2FDCC296-493F-4B33-BEC7-B13E230C7358}"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tIns="0">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lang="en-US"/>
              <a:t>Click to edit Master title style</a:t>
            </a:r>
          </a:p>
        </p:txBody>
      </p:sp>
      <p:sp>
        <p:nvSpPr>
          <p:cNvPr id="3" name="Text Placeholder 2"/>
          <p:cNvSpPr>
            <a:spLocks noGrp="1"/>
          </p:cNvSpPr>
          <p:nvPr>
            <p:ph type="body" idx="1"/>
          </p:nvPr>
        </p:nvSpPr>
        <p:spPr>
          <a:xfrm>
            <a:off x="530352" y="2704664"/>
            <a:ext cx="7772400" cy="1509712"/>
          </a:xfrm>
        </p:spPr>
        <p:txBody>
          <a:bodyPr lIns="45720" rIns="45720"/>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A885BC4A-53BD-42EF-82AA-4FD11BACAE5F}" type="datetimeFigureOut">
              <a:rPr lang="en-US"/>
              <a:pPr>
                <a:defRPr/>
              </a:pPr>
              <a:t>4/26/2020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21BAB247-D44D-424D-8FE5-241E1DF97AEA}" type="slidenum">
              <a:rPr lang="en-US"/>
              <a:pPr>
                <a:defRPr/>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lang="en-US"/>
              <a:t>Click to edit Master title style</a:t>
            </a:r>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9"/>
          <p:cNvSpPr>
            <a:spLocks noGrp="1"/>
          </p:cNvSpPr>
          <p:nvPr>
            <p:ph type="dt" sz="half" idx="10"/>
          </p:nvPr>
        </p:nvSpPr>
        <p:spPr/>
        <p:txBody>
          <a:bodyPr/>
          <a:lstStyle>
            <a:lvl1pPr>
              <a:defRPr/>
            </a:lvl1pPr>
          </a:lstStyle>
          <a:p>
            <a:pPr>
              <a:defRPr/>
            </a:pPr>
            <a:fld id="{CAB08998-8E54-46B3-AF38-61DB482E5737}" type="datetimeFigureOut">
              <a:rPr lang="en-US"/>
              <a:pPr>
                <a:defRPr/>
              </a:pPr>
              <a:t>4/26/2020</a:t>
            </a:fld>
            <a:endParaRPr lang="en-US"/>
          </a:p>
        </p:txBody>
      </p:sp>
      <p:sp>
        <p:nvSpPr>
          <p:cNvPr id="6" name="Footer Placeholder 21"/>
          <p:cNvSpPr>
            <a:spLocks noGrp="1"/>
          </p:cNvSpPr>
          <p:nvPr>
            <p:ph type="ftr" sz="quarter" idx="11"/>
          </p:nvPr>
        </p:nvSpPr>
        <p:spPr/>
        <p:txBody>
          <a:bodyPr/>
          <a:lstStyle>
            <a:lvl1pPr>
              <a:defRPr/>
            </a:lvl1pPr>
          </a:lstStyle>
          <a:p>
            <a:pPr>
              <a:defRPr/>
            </a:pPr>
            <a:endParaRPr lang="en-US"/>
          </a:p>
        </p:txBody>
      </p:sp>
      <p:sp>
        <p:nvSpPr>
          <p:cNvPr id="7" name="Slide Number Placeholder 17"/>
          <p:cNvSpPr>
            <a:spLocks noGrp="1"/>
          </p:cNvSpPr>
          <p:nvPr>
            <p:ph type="sldNum" sz="quarter" idx="12"/>
          </p:nvPr>
        </p:nvSpPr>
        <p:spPr/>
        <p:txBody>
          <a:bodyPr/>
          <a:lstStyle>
            <a:lvl1pPr>
              <a:defRPr/>
            </a:lvl1pPr>
          </a:lstStyle>
          <a:p>
            <a:pPr>
              <a:defRPr/>
            </a:pPr>
            <a:fld id="{1D8C3A3D-0B7C-43A2-81DE-7A681BB4CB90}"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en-US"/>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en-US"/>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9"/>
          <p:cNvSpPr>
            <a:spLocks noGrp="1"/>
          </p:cNvSpPr>
          <p:nvPr>
            <p:ph type="dt" sz="half" idx="10"/>
          </p:nvPr>
        </p:nvSpPr>
        <p:spPr/>
        <p:txBody>
          <a:bodyPr/>
          <a:lstStyle>
            <a:lvl1pPr>
              <a:defRPr/>
            </a:lvl1pPr>
          </a:lstStyle>
          <a:p>
            <a:pPr>
              <a:defRPr/>
            </a:pPr>
            <a:fld id="{146B3196-B6AE-4261-AF97-1F042034C125}" type="datetimeFigureOut">
              <a:rPr lang="en-US"/>
              <a:pPr>
                <a:defRPr/>
              </a:pPr>
              <a:t>4/26/2020</a:t>
            </a:fld>
            <a:endParaRPr lang="en-US"/>
          </a:p>
        </p:txBody>
      </p:sp>
      <p:sp>
        <p:nvSpPr>
          <p:cNvPr id="8" name="Footer Placeholder 21"/>
          <p:cNvSpPr>
            <a:spLocks noGrp="1"/>
          </p:cNvSpPr>
          <p:nvPr>
            <p:ph type="ftr" sz="quarter" idx="11"/>
          </p:nvPr>
        </p:nvSpPr>
        <p:spPr/>
        <p:txBody>
          <a:bodyPr/>
          <a:lstStyle>
            <a:lvl1pPr>
              <a:defRPr/>
            </a:lvl1pPr>
          </a:lstStyle>
          <a:p>
            <a:pPr>
              <a:defRPr/>
            </a:pPr>
            <a:endParaRPr lang="en-US"/>
          </a:p>
        </p:txBody>
      </p:sp>
      <p:sp>
        <p:nvSpPr>
          <p:cNvPr id="9" name="Slide Number Placeholder 17"/>
          <p:cNvSpPr>
            <a:spLocks noGrp="1"/>
          </p:cNvSpPr>
          <p:nvPr>
            <p:ph type="sldNum" sz="quarter" idx="12"/>
          </p:nvPr>
        </p:nvSpPr>
        <p:spPr/>
        <p:txBody>
          <a:bodyPr/>
          <a:lstStyle>
            <a:lvl1pPr>
              <a:defRPr/>
            </a:lvl1pPr>
          </a:lstStyle>
          <a:p>
            <a:pPr>
              <a:defRPr/>
            </a:pPr>
            <a:fld id="{DB780D2D-697A-459C-BA9C-028545AAE134}"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3" name="Date Placeholder 9"/>
          <p:cNvSpPr>
            <a:spLocks noGrp="1"/>
          </p:cNvSpPr>
          <p:nvPr>
            <p:ph type="dt" sz="half" idx="10"/>
          </p:nvPr>
        </p:nvSpPr>
        <p:spPr/>
        <p:txBody>
          <a:bodyPr/>
          <a:lstStyle>
            <a:lvl1pPr>
              <a:defRPr/>
            </a:lvl1pPr>
          </a:lstStyle>
          <a:p>
            <a:pPr>
              <a:defRPr/>
            </a:pPr>
            <a:fld id="{8C588EB5-EA5B-46A8-A520-972886E3DF49}" type="datetimeFigureOut">
              <a:rPr lang="en-US"/>
              <a:pPr>
                <a:defRPr/>
              </a:pPr>
              <a:t>4/26/2020</a:t>
            </a:fld>
            <a:endParaRPr lang="en-US"/>
          </a:p>
        </p:txBody>
      </p:sp>
      <p:sp>
        <p:nvSpPr>
          <p:cNvPr id="4" name="Footer Placeholder 21"/>
          <p:cNvSpPr>
            <a:spLocks noGrp="1"/>
          </p:cNvSpPr>
          <p:nvPr>
            <p:ph type="ftr" sz="quarter" idx="11"/>
          </p:nvPr>
        </p:nvSpPr>
        <p:spPr/>
        <p:txBody>
          <a:bodyPr/>
          <a:lstStyle>
            <a:lvl1pPr>
              <a:defRPr/>
            </a:lvl1pPr>
          </a:lstStyle>
          <a:p>
            <a:pPr>
              <a:defRPr/>
            </a:pPr>
            <a:endParaRPr lang="en-US"/>
          </a:p>
        </p:txBody>
      </p:sp>
      <p:sp>
        <p:nvSpPr>
          <p:cNvPr id="5" name="Slide Number Placeholder 17"/>
          <p:cNvSpPr>
            <a:spLocks noGrp="1"/>
          </p:cNvSpPr>
          <p:nvPr>
            <p:ph type="sldNum" sz="quarter" idx="12"/>
          </p:nvPr>
        </p:nvSpPr>
        <p:spPr/>
        <p:txBody>
          <a:bodyPr/>
          <a:lstStyle>
            <a:lvl1pPr>
              <a:defRPr/>
            </a:lvl1pPr>
          </a:lstStyle>
          <a:p>
            <a:pPr>
              <a:defRPr/>
            </a:pPr>
            <a:fld id="{00264CC4-9421-4F1E-80E6-BF1ED7A45B26}"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9"/>
          <p:cNvSpPr>
            <a:spLocks noGrp="1"/>
          </p:cNvSpPr>
          <p:nvPr>
            <p:ph type="dt" sz="half" idx="10"/>
          </p:nvPr>
        </p:nvSpPr>
        <p:spPr/>
        <p:txBody>
          <a:bodyPr/>
          <a:lstStyle>
            <a:lvl1pPr>
              <a:defRPr/>
            </a:lvl1pPr>
          </a:lstStyle>
          <a:p>
            <a:pPr>
              <a:defRPr/>
            </a:pPr>
            <a:fld id="{187C1793-908C-4108-B485-955AC6DAD124}" type="datetimeFigureOut">
              <a:rPr lang="en-US"/>
              <a:pPr>
                <a:defRPr/>
              </a:pPr>
              <a:t>4/26/2020</a:t>
            </a:fld>
            <a:endParaRPr lang="en-US"/>
          </a:p>
        </p:txBody>
      </p:sp>
      <p:sp>
        <p:nvSpPr>
          <p:cNvPr id="3" name="Footer Placeholder 21"/>
          <p:cNvSpPr>
            <a:spLocks noGrp="1"/>
          </p:cNvSpPr>
          <p:nvPr>
            <p:ph type="ftr" sz="quarter" idx="11"/>
          </p:nvPr>
        </p:nvSpPr>
        <p:spPr/>
        <p:txBody>
          <a:bodyPr/>
          <a:lstStyle>
            <a:lvl1pPr>
              <a:defRPr/>
            </a:lvl1pPr>
          </a:lstStyle>
          <a:p>
            <a:pPr>
              <a:defRPr/>
            </a:pPr>
            <a:endParaRPr lang="en-US"/>
          </a:p>
        </p:txBody>
      </p:sp>
      <p:sp>
        <p:nvSpPr>
          <p:cNvPr id="4" name="Slide Number Placeholder 17"/>
          <p:cNvSpPr>
            <a:spLocks noGrp="1"/>
          </p:cNvSpPr>
          <p:nvPr>
            <p:ph type="sldNum" sz="quarter" idx="12"/>
          </p:nvPr>
        </p:nvSpPr>
        <p:spPr/>
        <p:txBody>
          <a:bodyPr/>
          <a:lstStyle>
            <a:lvl1pPr>
              <a:defRPr/>
            </a:lvl1pPr>
          </a:lstStyle>
          <a:p>
            <a:pPr>
              <a:defRPr/>
            </a:pPr>
            <a:fld id="{BB88FAA3-CF7C-4151-95DD-8C0AB149589D}"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a:noAutofit/>
          </a:bodyPr>
          <a:lstStyle>
            <a:lvl1pPr algn="l" rtl="0">
              <a:spcBef>
                <a:spcPct val="0"/>
              </a:spcBef>
              <a:buNone/>
              <a:defRPr sz="2600" b="0">
                <a:ln>
                  <a:noFill/>
                </a:ln>
                <a:solidFill>
                  <a:schemeClr val="tx2"/>
                </a:solidFill>
                <a:effectLst/>
                <a:latin typeface="+mj-lt"/>
                <a:ea typeface="+mj-ea"/>
                <a:cs typeface="+mj-cs"/>
              </a:defRPr>
            </a:lvl1pPr>
          </a:lstStyle>
          <a:p>
            <a:r>
              <a:rPr lang="en-US"/>
              <a:t>Click to edit Master title style</a:t>
            </a:r>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a:r>
              <a:rPr lang="en-US"/>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9"/>
          <p:cNvSpPr>
            <a:spLocks noGrp="1"/>
          </p:cNvSpPr>
          <p:nvPr>
            <p:ph type="dt" sz="half" idx="10"/>
          </p:nvPr>
        </p:nvSpPr>
        <p:spPr/>
        <p:txBody>
          <a:bodyPr/>
          <a:lstStyle>
            <a:lvl1pPr>
              <a:defRPr/>
            </a:lvl1pPr>
          </a:lstStyle>
          <a:p>
            <a:pPr>
              <a:defRPr/>
            </a:pPr>
            <a:fld id="{E9C0E60A-9D47-442F-A3DD-A2155C1EA646}" type="datetimeFigureOut">
              <a:rPr lang="en-US"/>
              <a:pPr>
                <a:defRPr/>
              </a:pPr>
              <a:t>4/26/2020</a:t>
            </a:fld>
            <a:endParaRPr lang="en-US"/>
          </a:p>
        </p:txBody>
      </p:sp>
      <p:sp>
        <p:nvSpPr>
          <p:cNvPr id="6" name="Footer Placeholder 21"/>
          <p:cNvSpPr>
            <a:spLocks noGrp="1"/>
          </p:cNvSpPr>
          <p:nvPr>
            <p:ph type="ftr" sz="quarter" idx="11"/>
          </p:nvPr>
        </p:nvSpPr>
        <p:spPr/>
        <p:txBody>
          <a:bodyPr/>
          <a:lstStyle>
            <a:lvl1pPr>
              <a:defRPr/>
            </a:lvl1pPr>
          </a:lstStyle>
          <a:p>
            <a:pPr>
              <a:defRPr/>
            </a:pPr>
            <a:endParaRPr lang="en-US"/>
          </a:p>
        </p:txBody>
      </p:sp>
      <p:sp>
        <p:nvSpPr>
          <p:cNvPr id="7" name="Slide Number Placeholder 17"/>
          <p:cNvSpPr>
            <a:spLocks noGrp="1"/>
          </p:cNvSpPr>
          <p:nvPr>
            <p:ph type="sldNum" sz="quarter" idx="12"/>
          </p:nvPr>
        </p:nvSpPr>
        <p:spPr/>
        <p:txBody>
          <a:bodyPr/>
          <a:lstStyle>
            <a:lvl1pPr>
              <a:defRPr/>
            </a:lvl1pPr>
          </a:lstStyle>
          <a:p>
            <a:pPr>
              <a:defRPr/>
            </a:pPr>
            <a:fld id="{383C0E75-2B8B-4536-8626-7988B710E214}"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Snip and Round Single Corner Rectangle 4"/>
          <p:cNvSpPr/>
          <p:nvPr/>
        </p:nvSpPr>
        <p:spPr>
          <a:xfrm rot="420000" flipV="1">
            <a:off x="3165475" y="1108075"/>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Right Triangle 5"/>
          <p:cNvSpPr/>
          <p:nvPr/>
        </p:nvSpPr>
        <p:spPr>
          <a:xfrm rot="420000" flipV="1">
            <a:off x="8004175" y="5359400"/>
            <a:ext cx="155575" cy="155575"/>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7" name="Freeform 6"/>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8" name="Freeform 7"/>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2" name="Title 1"/>
          <p:cNvSpPr>
            <a:spLocks noGrp="1"/>
          </p:cNvSpPr>
          <p:nvPr>
            <p:ph type="title"/>
          </p:nvPr>
        </p:nvSpPr>
        <p:spPr>
          <a:xfrm>
            <a:off x="609600" y="1176996"/>
            <a:ext cx="2212848" cy="1582621"/>
          </a:xfrm>
        </p:spPr>
        <p:txBody>
          <a:bodyPr lIns="45720" rIns="45720" bIns="45720"/>
          <a:lstStyle>
            <a:lvl1pPr algn="l">
              <a:buNone/>
              <a:defRPr sz="2000" b="1">
                <a:solidFill>
                  <a:schemeClr val="tx2"/>
                </a:solidFill>
              </a:defRPr>
            </a:lvl1pPr>
          </a:lstStyle>
          <a:p>
            <a:r>
              <a:rPr lang="en-US"/>
              <a:t>Click to edit Master title style</a:t>
            </a:r>
          </a:p>
        </p:txBody>
      </p:sp>
      <p:sp>
        <p:nvSpPr>
          <p:cNvPr id="4" name="Text Placeholder 3"/>
          <p:cNvSpPr>
            <a:spLocks noGrp="1"/>
          </p:cNvSpPr>
          <p:nvPr>
            <p:ph type="body" sz="half" idx="2"/>
          </p:nvPr>
        </p:nvSpPr>
        <p:spPr>
          <a:xfrm>
            <a:off x="609600" y="2828785"/>
            <a:ext cx="2209800" cy="2179320"/>
          </a:xfrm>
        </p:spPr>
        <p:txBody>
          <a:bodyPr lIns="64008" rIns="45720"/>
          <a:lstStyle>
            <a:lvl1pPr marL="0" indent="0" algn="l">
              <a:spcBef>
                <a:spcPts val="250"/>
              </a:spcBef>
              <a:buFontTx/>
              <a:buNone/>
              <a:defRPr sz="1300"/>
            </a:lvl1pPr>
            <a:lvl2pPr>
              <a:defRPr sz="1200"/>
            </a:lvl2pPr>
            <a:lvl3pPr>
              <a:defRPr sz="1000"/>
            </a:lvl3pPr>
            <a:lvl4pPr>
              <a:defRPr sz="900"/>
            </a:lvl4pPr>
            <a:lvl5pPr>
              <a:defRPr sz="900"/>
            </a:lvl5pPr>
          </a:lstStyle>
          <a:p>
            <a:pPr lvl="0"/>
            <a:r>
              <a:rPr lang="en-US"/>
              <a:t>Click to edit Master text styles</a:t>
            </a:r>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normAutofit/>
          </a:bodyPr>
          <a:lstStyle>
            <a:lvl1pPr marL="0" indent="0">
              <a:buNone/>
              <a:defRPr sz="3200"/>
            </a:lvl1pPr>
          </a:lstStyle>
          <a:p>
            <a:pPr lvl="0"/>
            <a:r>
              <a:rPr lang="en-US" noProof="0"/>
              <a:t>Click icon to add picture</a:t>
            </a:r>
            <a:endParaRPr lang="en-US" noProof="0" dirty="0"/>
          </a:p>
        </p:txBody>
      </p:sp>
      <p:sp>
        <p:nvSpPr>
          <p:cNvPr id="9" name="Date Placeholder 4"/>
          <p:cNvSpPr>
            <a:spLocks noGrp="1"/>
          </p:cNvSpPr>
          <p:nvPr>
            <p:ph type="dt" sz="half" idx="10"/>
          </p:nvPr>
        </p:nvSpPr>
        <p:spPr/>
        <p:txBody>
          <a:bodyPr/>
          <a:lstStyle>
            <a:lvl1pPr>
              <a:defRPr/>
            </a:lvl1pPr>
          </a:lstStyle>
          <a:p>
            <a:pPr>
              <a:defRPr/>
            </a:pPr>
            <a:fld id="{B7180392-50A3-4561-A8A3-267348B06DE6}" type="datetimeFigureOut">
              <a:rPr lang="en-US"/>
              <a:pPr>
                <a:defRPr/>
              </a:pPr>
              <a:t>4/26/2020</a:t>
            </a:fld>
            <a:endParaRPr lang="en-US"/>
          </a:p>
        </p:txBody>
      </p:sp>
      <p:sp>
        <p:nvSpPr>
          <p:cNvPr id="10" name="Footer Placeholder 5"/>
          <p:cNvSpPr>
            <a:spLocks noGrp="1"/>
          </p:cNvSpPr>
          <p:nvPr>
            <p:ph type="ftr" sz="quarter" idx="11"/>
          </p:nvPr>
        </p:nvSpPr>
        <p:spPr/>
        <p:txBody>
          <a:bodyPr/>
          <a:lstStyle>
            <a:lvl1pPr>
              <a:defRPr/>
            </a:lvl1pPr>
          </a:lstStyle>
          <a:p>
            <a:pPr>
              <a:defRPr/>
            </a:pPr>
            <a:endParaRPr lang="en-US"/>
          </a:p>
        </p:txBody>
      </p:sp>
      <p:sp>
        <p:nvSpPr>
          <p:cNvPr id="11" name="Slide Number Placeholder 6"/>
          <p:cNvSpPr>
            <a:spLocks noGrp="1"/>
          </p:cNvSpPr>
          <p:nvPr>
            <p:ph type="sldNum" sz="quarter" idx="12"/>
          </p:nvPr>
        </p:nvSpPr>
        <p:spPr>
          <a:xfrm>
            <a:off x="8077200" y="6356350"/>
            <a:ext cx="609600" cy="365125"/>
          </a:xfrm>
        </p:spPr>
        <p:txBody>
          <a:bodyPr/>
          <a:lstStyle>
            <a:lvl1pPr>
              <a:defRPr/>
            </a:lvl1pPr>
          </a:lstStyle>
          <a:p>
            <a:pPr>
              <a:defRPr/>
            </a:pPr>
            <a:fld id="{9C087532-3822-44C2-8027-5F85BDF65D6E}"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9"/>
          <p:cNvSpPr>
            <a:spLocks noGrp="1"/>
          </p:cNvSpPr>
          <p:nvPr>
            <p:ph type="dt" sz="half" idx="10"/>
          </p:nvPr>
        </p:nvSpPr>
        <p:spPr/>
        <p:txBody>
          <a:bodyPr/>
          <a:lstStyle>
            <a:lvl1pPr>
              <a:defRPr/>
            </a:lvl1pPr>
          </a:lstStyle>
          <a:p>
            <a:pPr>
              <a:defRPr/>
            </a:pPr>
            <a:fld id="{6C074BF5-CCDC-44C3-946D-BCD3DD7C297B}" type="datetimeFigureOut">
              <a:rPr lang="en-US"/>
              <a:pPr>
                <a:defRPr/>
              </a:pPr>
              <a:t>4/26/2020</a:t>
            </a:fld>
            <a:endParaRPr lang="en-US"/>
          </a:p>
        </p:txBody>
      </p:sp>
      <p:sp>
        <p:nvSpPr>
          <p:cNvPr id="5" name="Footer Placeholder 21"/>
          <p:cNvSpPr>
            <a:spLocks noGrp="1"/>
          </p:cNvSpPr>
          <p:nvPr>
            <p:ph type="ftr" sz="quarter" idx="11"/>
          </p:nvPr>
        </p:nvSpPr>
        <p:spPr/>
        <p:txBody>
          <a:bodyPr/>
          <a:lstStyle>
            <a:lvl1pPr>
              <a:defRPr/>
            </a:lvl1pPr>
          </a:lstStyle>
          <a:p>
            <a:pPr>
              <a:defRPr/>
            </a:pPr>
            <a:endParaRPr lang="en-US"/>
          </a:p>
        </p:txBody>
      </p:sp>
      <p:sp>
        <p:nvSpPr>
          <p:cNvPr id="6" name="Slide Number Placeholder 17"/>
          <p:cNvSpPr>
            <a:spLocks noGrp="1"/>
          </p:cNvSpPr>
          <p:nvPr>
            <p:ph type="sldNum" sz="quarter" idx="12"/>
          </p:nvPr>
        </p:nvSpPr>
        <p:spPr/>
        <p:txBody>
          <a:bodyPr/>
          <a:lstStyle>
            <a:lvl1pPr>
              <a:defRPr/>
            </a:lvl1pPr>
          </a:lstStyle>
          <a:p>
            <a:pPr>
              <a:defRPr/>
            </a:pPr>
            <a:fld id="{BECA7EE0-FDDC-4822-A133-45C0A8AD7AC3}"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914401"/>
            <a:ext cx="6019800" cy="521176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9"/>
          <p:cNvSpPr>
            <a:spLocks noGrp="1"/>
          </p:cNvSpPr>
          <p:nvPr>
            <p:ph type="dt" sz="half" idx="10"/>
          </p:nvPr>
        </p:nvSpPr>
        <p:spPr/>
        <p:txBody>
          <a:bodyPr/>
          <a:lstStyle>
            <a:lvl1pPr>
              <a:defRPr/>
            </a:lvl1pPr>
          </a:lstStyle>
          <a:p>
            <a:pPr>
              <a:defRPr/>
            </a:pPr>
            <a:fld id="{91009449-E132-4A70-AA2B-0DF59A647FC3}" type="datetimeFigureOut">
              <a:rPr lang="en-US"/>
              <a:pPr>
                <a:defRPr/>
              </a:pPr>
              <a:t>4/26/2020</a:t>
            </a:fld>
            <a:endParaRPr lang="en-US"/>
          </a:p>
        </p:txBody>
      </p:sp>
      <p:sp>
        <p:nvSpPr>
          <p:cNvPr id="5" name="Footer Placeholder 21"/>
          <p:cNvSpPr>
            <a:spLocks noGrp="1"/>
          </p:cNvSpPr>
          <p:nvPr>
            <p:ph type="ftr" sz="quarter" idx="11"/>
          </p:nvPr>
        </p:nvSpPr>
        <p:spPr/>
        <p:txBody>
          <a:bodyPr/>
          <a:lstStyle>
            <a:lvl1pPr>
              <a:defRPr/>
            </a:lvl1pPr>
          </a:lstStyle>
          <a:p>
            <a:pPr>
              <a:defRPr/>
            </a:pPr>
            <a:endParaRPr lang="en-US"/>
          </a:p>
        </p:txBody>
      </p:sp>
      <p:sp>
        <p:nvSpPr>
          <p:cNvPr id="6" name="Slide Number Placeholder 17"/>
          <p:cNvSpPr>
            <a:spLocks noGrp="1"/>
          </p:cNvSpPr>
          <p:nvPr>
            <p:ph type="sldNum" sz="quarter" idx="12"/>
          </p:nvPr>
        </p:nvSpPr>
        <p:spPr/>
        <p:txBody>
          <a:bodyPr/>
          <a:lstStyle>
            <a:lvl1pPr>
              <a:defRPr/>
            </a:lvl1pPr>
          </a:lstStyle>
          <a:p>
            <a:pPr>
              <a:defRPr/>
            </a:pPr>
            <a:fld id="{96367159-A232-4E81-A668-8C542A6F6E14}"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7" name="Freeform 6"/>
          <p:cNvSpPr>
            <a:spLocks/>
          </p:cNvSpPr>
          <p:nvPr/>
        </p:nvSpPr>
        <p:spPr bwMode="auto">
          <a:xfrm>
            <a:off x="-9525" y="-7938"/>
            <a:ext cx="9163050" cy="1041401"/>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8" name="Freeform 7"/>
          <p:cNvSpPr>
            <a:spLocks/>
          </p:cNvSpPr>
          <p:nvPr/>
        </p:nvSpPr>
        <p:spPr bwMode="auto">
          <a:xfrm>
            <a:off x="4381500" y="-7938"/>
            <a:ext cx="4762500" cy="638176"/>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028" name="Title Placeholder 8"/>
          <p:cNvSpPr>
            <a:spLocks noGrp="1"/>
          </p:cNvSpPr>
          <p:nvPr>
            <p:ph type="title"/>
          </p:nvPr>
        </p:nvSpPr>
        <p:spPr bwMode="auto">
          <a:xfrm>
            <a:off x="457200" y="704850"/>
            <a:ext cx="8229600" cy="1143000"/>
          </a:xfrm>
          <a:prstGeom prst="rect">
            <a:avLst/>
          </a:prstGeom>
          <a:noFill/>
          <a:ln w="9525">
            <a:noFill/>
            <a:miter lim="800000"/>
            <a:headEnd/>
            <a:tailEnd/>
          </a:ln>
        </p:spPr>
        <p:txBody>
          <a:bodyPr vert="horz" wrap="square" lIns="0" tIns="45720" rIns="0" bIns="0" numCol="1" anchor="b" anchorCtr="0" compatLnSpc="1">
            <a:prstTxWarp prst="textNoShape">
              <a:avLst/>
            </a:prstTxWarp>
          </a:bodyPr>
          <a:lstStyle/>
          <a:p>
            <a:pPr lvl="0"/>
            <a:r>
              <a:rPr lang="en-US"/>
              <a:t>Click to edit Master title style</a:t>
            </a:r>
          </a:p>
        </p:txBody>
      </p:sp>
      <p:sp>
        <p:nvSpPr>
          <p:cNvPr id="1029" name="Text Placeholder 29"/>
          <p:cNvSpPr>
            <a:spLocks noGrp="1"/>
          </p:cNvSpPr>
          <p:nvPr>
            <p:ph type="body" idx="1"/>
          </p:nvPr>
        </p:nvSpPr>
        <p:spPr bwMode="auto">
          <a:xfrm>
            <a:off x="457200" y="1935163"/>
            <a:ext cx="8229600" cy="438943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fontAlgn="auto" latinLnBrk="0" hangingPunct="1">
              <a:spcBef>
                <a:spcPts val="0"/>
              </a:spcBef>
              <a:spcAft>
                <a:spcPts val="0"/>
              </a:spcAft>
              <a:defRPr kumimoji="0" sz="1200">
                <a:solidFill>
                  <a:schemeClr val="tx2">
                    <a:shade val="90000"/>
                  </a:schemeClr>
                </a:solidFill>
                <a:latin typeface="+mn-lt"/>
                <a:cs typeface="+mn-cs"/>
              </a:defRPr>
            </a:lvl1pPr>
          </a:lstStyle>
          <a:p>
            <a:pPr>
              <a:defRPr/>
            </a:pPr>
            <a:fld id="{2B9D3B5C-FF46-4BA8-A692-57AADC2309CE}" type="datetimeFigureOut">
              <a:rPr lang="en-US"/>
              <a:pPr>
                <a:defRPr/>
              </a:pPr>
              <a:t>4/26/2020</a:t>
            </a:fld>
            <a:endParaRPr lang="en-US"/>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fontAlgn="auto" latinLnBrk="0" hangingPunct="1">
              <a:spcBef>
                <a:spcPts val="0"/>
              </a:spcBef>
              <a:spcAft>
                <a:spcPts val="0"/>
              </a:spcAft>
              <a:defRPr kumimoji="0" sz="1200">
                <a:solidFill>
                  <a:schemeClr val="tx2">
                    <a:shade val="90000"/>
                  </a:schemeClr>
                </a:solidFill>
                <a:latin typeface="+mn-lt"/>
                <a:cs typeface="+mn-cs"/>
              </a:defRPr>
            </a:lvl1pPr>
          </a:lstStyle>
          <a:p>
            <a:pPr>
              <a:defRPr/>
            </a:pPr>
            <a:endParaRPr lang="en-US"/>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fontAlgn="auto" latinLnBrk="0" hangingPunct="1">
              <a:spcBef>
                <a:spcPts val="0"/>
              </a:spcBef>
              <a:spcAft>
                <a:spcPts val="0"/>
              </a:spcAft>
              <a:defRPr kumimoji="0" sz="1200">
                <a:solidFill>
                  <a:schemeClr val="tx2">
                    <a:shade val="90000"/>
                  </a:schemeClr>
                </a:solidFill>
                <a:latin typeface="+mn-lt"/>
                <a:cs typeface="+mn-cs"/>
              </a:defRPr>
            </a:lvl1pPr>
          </a:lstStyle>
          <a:p>
            <a:pPr>
              <a:defRPr/>
            </a:pPr>
            <a:fld id="{7593D0B9-5F7C-48C3-9793-C396BBAF7B15}" type="slidenum">
              <a:rPr lang="en-US"/>
              <a:pPr>
                <a:defRPr/>
              </a:pPr>
              <a:t>‹#›</a:t>
            </a:fld>
            <a:endParaRPr lang="en-US"/>
          </a:p>
        </p:txBody>
      </p:sp>
      <p:grpSp>
        <p:nvGrpSpPr>
          <p:cNvPr id="1033" name="Group 1"/>
          <p:cNvGrpSpPr>
            <a:grpSpLocks/>
          </p:cNvGrpSpPr>
          <p:nvPr/>
        </p:nvGrpSpPr>
        <p:grpSpPr bwMode="auto">
          <a:xfrm>
            <a:off x="-19050" y="203200"/>
            <a:ext cx="9180513" cy="647700"/>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grpSp>
    </p:spTree>
  </p:cSld>
  <p:clrMap bg1="lt1" tx1="dk1" bg2="lt2" tx2="dk2" accent1="accent1" accent2="accent2" accent3="accent3" accent4="accent4" accent5="accent5" accent6="accent6" hlink="hlink" folHlink="folHlink"/>
  <p:sldLayoutIdLst>
    <p:sldLayoutId id="2147483971" r:id="rId1"/>
    <p:sldLayoutId id="2147483963" r:id="rId2"/>
    <p:sldLayoutId id="2147483972" r:id="rId3"/>
    <p:sldLayoutId id="2147483964" r:id="rId4"/>
    <p:sldLayoutId id="2147483965" r:id="rId5"/>
    <p:sldLayoutId id="2147483966" r:id="rId6"/>
    <p:sldLayoutId id="2147483967" r:id="rId7"/>
    <p:sldLayoutId id="2147483968" r:id="rId8"/>
    <p:sldLayoutId id="2147483973" r:id="rId9"/>
    <p:sldLayoutId id="2147483969" r:id="rId10"/>
    <p:sldLayoutId id="2147483970" r:id="rId11"/>
  </p:sldLayoutIdLst>
  <p:txStyles>
    <p:titleStyle>
      <a:lvl1pPr algn="l" rtl="0" eaLnBrk="0" fontAlgn="base" hangingPunct="0">
        <a:spcBef>
          <a:spcPct val="0"/>
        </a:spcBef>
        <a:spcAft>
          <a:spcPct val="0"/>
        </a:spcAft>
        <a:defRPr sz="5000" kern="1200">
          <a:solidFill>
            <a:schemeClr val="tx2"/>
          </a:solidFill>
          <a:latin typeface="+mj-lt"/>
          <a:ea typeface="+mj-ea"/>
          <a:cs typeface="+mj-cs"/>
        </a:defRPr>
      </a:lvl1pPr>
      <a:lvl2pPr algn="l" rtl="0" eaLnBrk="0" fontAlgn="base" hangingPunct="0">
        <a:spcBef>
          <a:spcPct val="0"/>
        </a:spcBef>
        <a:spcAft>
          <a:spcPct val="0"/>
        </a:spcAft>
        <a:defRPr sz="5000">
          <a:solidFill>
            <a:schemeClr val="tx2"/>
          </a:solidFill>
          <a:latin typeface="Calibri" pitchFamily="34" charset="0"/>
        </a:defRPr>
      </a:lvl2pPr>
      <a:lvl3pPr algn="l" rtl="0" eaLnBrk="0" fontAlgn="base" hangingPunct="0">
        <a:spcBef>
          <a:spcPct val="0"/>
        </a:spcBef>
        <a:spcAft>
          <a:spcPct val="0"/>
        </a:spcAft>
        <a:defRPr sz="5000">
          <a:solidFill>
            <a:schemeClr val="tx2"/>
          </a:solidFill>
          <a:latin typeface="Calibri" pitchFamily="34" charset="0"/>
        </a:defRPr>
      </a:lvl3pPr>
      <a:lvl4pPr algn="l" rtl="0" eaLnBrk="0" fontAlgn="base" hangingPunct="0">
        <a:spcBef>
          <a:spcPct val="0"/>
        </a:spcBef>
        <a:spcAft>
          <a:spcPct val="0"/>
        </a:spcAft>
        <a:defRPr sz="5000">
          <a:solidFill>
            <a:schemeClr val="tx2"/>
          </a:solidFill>
          <a:latin typeface="Calibri" pitchFamily="34" charset="0"/>
        </a:defRPr>
      </a:lvl4pPr>
      <a:lvl5pPr algn="l" rtl="0" eaLnBrk="0" fontAlgn="base" hangingPunct="0">
        <a:spcBef>
          <a:spcPct val="0"/>
        </a:spcBef>
        <a:spcAft>
          <a:spcPct val="0"/>
        </a:spcAft>
        <a:defRPr sz="5000">
          <a:solidFill>
            <a:schemeClr val="tx2"/>
          </a:solidFill>
          <a:latin typeface="Calibri" pitchFamily="34" charset="0"/>
        </a:defRPr>
      </a:lvl5pPr>
      <a:lvl6pPr marL="457200" algn="l" rtl="0" fontAlgn="base">
        <a:spcBef>
          <a:spcPct val="0"/>
        </a:spcBef>
        <a:spcAft>
          <a:spcPct val="0"/>
        </a:spcAft>
        <a:defRPr sz="5000">
          <a:solidFill>
            <a:schemeClr val="tx2"/>
          </a:solidFill>
          <a:latin typeface="Calibri" pitchFamily="34" charset="0"/>
        </a:defRPr>
      </a:lvl6pPr>
      <a:lvl7pPr marL="914400" algn="l" rtl="0" fontAlgn="base">
        <a:spcBef>
          <a:spcPct val="0"/>
        </a:spcBef>
        <a:spcAft>
          <a:spcPct val="0"/>
        </a:spcAft>
        <a:defRPr sz="5000">
          <a:solidFill>
            <a:schemeClr val="tx2"/>
          </a:solidFill>
          <a:latin typeface="Calibri" pitchFamily="34" charset="0"/>
        </a:defRPr>
      </a:lvl7pPr>
      <a:lvl8pPr marL="1371600" algn="l" rtl="0" fontAlgn="base">
        <a:spcBef>
          <a:spcPct val="0"/>
        </a:spcBef>
        <a:spcAft>
          <a:spcPct val="0"/>
        </a:spcAft>
        <a:defRPr sz="5000">
          <a:solidFill>
            <a:schemeClr val="tx2"/>
          </a:solidFill>
          <a:latin typeface="Calibri" pitchFamily="34" charset="0"/>
        </a:defRPr>
      </a:lvl8pPr>
      <a:lvl9pPr marL="1828800" algn="l" rtl="0" fontAlgn="base">
        <a:spcBef>
          <a:spcPct val="0"/>
        </a:spcBef>
        <a:spcAft>
          <a:spcPct val="0"/>
        </a:spcAft>
        <a:defRPr sz="5000">
          <a:solidFill>
            <a:schemeClr val="tx2"/>
          </a:solidFill>
          <a:latin typeface="Calibri" pitchFamily="34" charset="0"/>
        </a:defRPr>
      </a:lvl9pPr>
    </p:titleStyle>
    <p:bodyStyle>
      <a:lvl1pPr marL="273050" indent="-273050" algn="l" rtl="0" eaLnBrk="0" fontAlgn="base" hangingPunct="0">
        <a:spcBef>
          <a:spcPct val="20000"/>
        </a:spcBef>
        <a:spcAft>
          <a:spcPct val="0"/>
        </a:spcAft>
        <a:buClr>
          <a:srgbClr val="0BD0D9"/>
        </a:buClr>
        <a:buSzPct val="95000"/>
        <a:buFont typeface="Wingdings 2" pitchFamily="18" charset="2"/>
        <a:buChar char=""/>
        <a:defRPr sz="2600" kern="1200">
          <a:solidFill>
            <a:schemeClr val="tx1"/>
          </a:solidFill>
          <a:latin typeface="+mn-lt"/>
          <a:ea typeface="+mn-ea"/>
          <a:cs typeface="+mn-cs"/>
        </a:defRPr>
      </a:lvl1pPr>
      <a:lvl2pPr marL="639763" indent="-246063" algn="l" rtl="0" eaLnBrk="0" fontAlgn="base" hangingPunct="0">
        <a:spcBef>
          <a:spcPct val="20000"/>
        </a:spcBef>
        <a:spcAft>
          <a:spcPct val="0"/>
        </a:spcAft>
        <a:buClr>
          <a:schemeClr val="accent1"/>
        </a:buClr>
        <a:buSzPct val="85000"/>
        <a:buFont typeface="Wingdings 2" pitchFamily="18" charset="2"/>
        <a:buChar char=""/>
        <a:defRPr sz="2400" kern="1200">
          <a:solidFill>
            <a:schemeClr val="tx1"/>
          </a:solidFill>
          <a:latin typeface="+mn-lt"/>
          <a:ea typeface="+mn-ea"/>
          <a:cs typeface="+mn-cs"/>
        </a:defRPr>
      </a:lvl2pPr>
      <a:lvl3pPr marL="914400" indent="-246063" algn="l" rtl="0" eaLnBrk="0" fontAlgn="base" hangingPunct="0">
        <a:spcBef>
          <a:spcPct val="20000"/>
        </a:spcBef>
        <a:spcAft>
          <a:spcPct val="0"/>
        </a:spcAft>
        <a:buClr>
          <a:schemeClr val="accent2"/>
        </a:buClr>
        <a:buSzPct val="70000"/>
        <a:buFont typeface="Wingdings 2" pitchFamily="18" charset="2"/>
        <a:buChar char=""/>
        <a:defRPr sz="2100" kern="1200">
          <a:solidFill>
            <a:schemeClr val="tx1"/>
          </a:solidFill>
          <a:latin typeface="+mn-lt"/>
          <a:ea typeface="+mn-ea"/>
          <a:cs typeface="+mn-cs"/>
        </a:defRPr>
      </a:lvl3pPr>
      <a:lvl4pPr marL="1187450" indent="-209550" algn="l" rtl="0" eaLnBrk="0" fontAlgn="base" hangingPunct="0">
        <a:spcBef>
          <a:spcPct val="20000"/>
        </a:spcBef>
        <a:spcAft>
          <a:spcPct val="0"/>
        </a:spcAft>
        <a:buClr>
          <a:srgbClr val="0BD0D9"/>
        </a:buClr>
        <a:buSzPct val="65000"/>
        <a:buFont typeface="Wingdings 2" pitchFamily="18" charset="2"/>
        <a:buChar char=""/>
        <a:defRPr sz="2000" kern="1200">
          <a:solidFill>
            <a:schemeClr val="tx1"/>
          </a:solidFill>
          <a:latin typeface="+mn-lt"/>
          <a:ea typeface="+mn-ea"/>
          <a:cs typeface="+mn-cs"/>
        </a:defRPr>
      </a:lvl4pPr>
      <a:lvl5pPr marL="1462088" indent="-209550" algn="l" rtl="0" eaLnBrk="0" fontAlgn="base" hangingPunct="0">
        <a:spcBef>
          <a:spcPct val="20000"/>
        </a:spcBef>
        <a:spcAft>
          <a:spcPct val="0"/>
        </a:spcAft>
        <a:buClr>
          <a:srgbClr val="10CF9B"/>
        </a:buClr>
        <a:buSzPct val="65000"/>
        <a:buFont typeface="Wingdings 2" pitchFamily="18" charset="2"/>
        <a:buChar char=""/>
        <a:defRPr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 Target="slide3.xml"/><Relationship Id="rId7" Type="http://schemas.openxmlformats.org/officeDocument/2006/relationships/slide" Target="slide17.xml"/><Relationship Id="rId2" Type="http://schemas.openxmlformats.org/officeDocument/2006/relationships/notesSlide" Target="../notesSlides/notesSlide2.xml"/><Relationship Id="rId1" Type="http://schemas.openxmlformats.org/officeDocument/2006/relationships/slideLayout" Target="../slideLayouts/slideLayout6.xml"/><Relationship Id="rId6" Type="http://schemas.openxmlformats.org/officeDocument/2006/relationships/slide" Target="slide15.xml"/><Relationship Id="rId5" Type="http://schemas.openxmlformats.org/officeDocument/2006/relationships/slide" Target="slide13.xml"/><Relationship Id="rId4" Type="http://schemas.openxmlformats.org/officeDocument/2006/relationships/slide" Target="slide11.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5.png"/><Relationship Id="rId5" Type="http://schemas.openxmlformats.org/officeDocument/2006/relationships/slide" Target="slide2.xml"/><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slide" Target="slide2.xml"/><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5.png"/><Relationship Id="rId5" Type="http://schemas.openxmlformats.org/officeDocument/2006/relationships/image" Target="../media/image6.PNG"/><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8" Type="http://schemas.openxmlformats.org/officeDocument/2006/relationships/slide" Target="slide9.xml"/><Relationship Id="rId3" Type="http://schemas.openxmlformats.org/officeDocument/2006/relationships/slide" Target="slide6.xml"/><Relationship Id="rId7" Type="http://schemas.openxmlformats.org/officeDocument/2006/relationships/slide" Target="slide2.xml"/><Relationship Id="rId2" Type="http://schemas.openxmlformats.org/officeDocument/2006/relationships/notesSlide" Target="../notesSlides/notesSlide5.xml"/><Relationship Id="rId1" Type="http://schemas.openxmlformats.org/officeDocument/2006/relationships/slideLayout" Target="../slideLayouts/slideLayout3.xml"/><Relationship Id="rId6" Type="http://schemas.openxmlformats.org/officeDocument/2006/relationships/slide" Target="slide10.xml"/><Relationship Id="rId5" Type="http://schemas.openxmlformats.org/officeDocument/2006/relationships/slide" Target="slide8.xml"/><Relationship Id="rId4" Type="http://schemas.openxmlformats.org/officeDocument/2006/relationships/slide" Target="slide7.xml"/><Relationship Id="rId9" Type="http://schemas.openxmlformats.org/officeDocument/2006/relationships/slide" Target="slide13.xml"/></Relationships>
</file>

<file path=ppt/slides/_rels/slide6.xml.rels><?xml version="1.0" encoding="UTF-8" standalone="yes"?>
<Relationships xmlns="http://schemas.openxmlformats.org/package/2006/relationships"><Relationship Id="rId3" Type="http://schemas.openxmlformats.org/officeDocument/2006/relationships/slide" Target="slide5.xml"/><Relationship Id="rId2" Type="http://schemas.openxmlformats.org/officeDocument/2006/relationships/image" Target="../media/image7.jp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6.xml"/><Relationship Id="rId1" Type="http://schemas.openxmlformats.org/officeDocument/2006/relationships/slideLayout" Target="../slideLayouts/slideLayout6.xml"/><Relationship Id="rId6" Type="http://schemas.openxmlformats.org/officeDocument/2006/relationships/image" Target="../media/image6.PNG"/><Relationship Id="rId5" Type="http://schemas.openxmlformats.org/officeDocument/2006/relationships/image" Target="../media/image8.gif"/><Relationship Id="rId4" Type="http://schemas.openxmlformats.org/officeDocument/2006/relationships/slide" Target="slide5.xml"/></Relationships>
</file>

<file path=ppt/slides/_rels/slide8.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7.xml"/><Relationship Id="rId1" Type="http://schemas.openxmlformats.org/officeDocument/2006/relationships/slideLayout" Target="../slideLayouts/slideLayout7.xml"/><Relationship Id="rId5" Type="http://schemas.openxmlformats.org/officeDocument/2006/relationships/image" Target="../media/image9.jpg"/><Relationship Id="rId4" Type="http://schemas.openxmlformats.org/officeDocument/2006/relationships/slide" Target="slide5.xml"/></Relationships>
</file>

<file path=ppt/slides/_rels/slide9.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8.xml"/><Relationship Id="rId1" Type="http://schemas.openxmlformats.org/officeDocument/2006/relationships/slideLayout" Target="../slideLayouts/slideLayout7.xml"/><Relationship Id="rId5" Type="http://schemas.openxmlformats.org/officeDocument/2006/relationships/image" Target="../media/image10.jpeg"/><Relationship Id="rId4" Type="http://schemas.openxmlformats.org/officeDocument/2006/relationships/slide" Target="slide5.xml"/></Relationships>
</file>

<file path=ppt/slides/_rels/slide10.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slide" Target="slide2.xml"/><Relationship Id="rId5" Type="http://schemas.openxmlformats.org/officeDocument/2006/relationships/image" Target="../media/image5.png"/><Relationship Id="rId4" Type="http://schemas.openxmlformats.org/officeDocument/2006/relationships/notesSlide" Target="../notesSlides/notesSlide10.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slide" Target="slide2.xml"/><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5.png"/><Relationship Id="rId5" Type="http://schemas.openxmlformats.org/officeDocument/2006/relationships/image" Target="../media/image11.PNG"/><Relationship Id="rId4" Type="http://schemas.openxmlformats.org/officeDocument/2006/relationships/notesSlide" Target="../notesSlides/notesSlide11.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slide" Target="slide2.xml"/><Relationship Id="rId5" Type="http://schemas.openxmlformats.org/officeDocument/2006/relationships/image" Target="../media/image5.png"/><Relationship Id="rId4" Type="http://schemas.openxmlformats.org/officeDocument/2006/relationships/notesSlide" Target="../notesSlides/notesSlide12.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slide" Target="slide2.xml"/><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5.png"/><Relationship Id="rId5" Type="http://schemas.openxmlformats.org/officeDocument/2006/relationships/image" Target="../media/image12.PNG"/><Relationship Id="rId4" Type="http://schemas.openxmlformats.org/officeDocument/2006/relationships/notesSlide" Target="../notesSlides/notesSlide13.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slide" Target="slide2.xml"/><Relationship Id="rId5" Type="http://schemas.openxmlformats.org/officeDocument/2006/relationships/image" Target="../media/image5.png"/><Relationship Id="rId4" Type="http://schemas.openxmlformats.org/officeDocument/2006/relationships/notesSlide" Target="../notesSlides/notesSlide14.xml"/></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slide" Target="slide2.xml"/><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5.png"/><Relationship Id="rId5" Type="http://schemas.openxmlformats.org/officeDocument/2006/relationships/image" Target="../media/image13.PNG"/><Relationship Id="rId4" Type="http://schemas.openxmlformats.org/officeDocument/2006/relationships/notesSlide" Target="../notesSlides/notesSlide15.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slide" Target="slide2.xml"/><Relationship Id="rId5" Type="http://schemas.openxmlformats.org/officeDocument/2006/relationships/image" Target="../media/image5.png"/><Relationship Id="rId4" Type="http://schemas.openxmlformats.org/officeDocument/2006/relationships/notesSlide" Target="../notesSlides/notesSlide16.xml"/></Relationships>
</file>

<file path=ppt/slides/_rels/slide18.xml.rels><?xml version="1.0" encoding="UTF-8" standalone="yes"?>
<Relationships xmlns="http://schemas.openxmlformats.org/package/2006/relationships"><Relationship Id="rId8" Type="http://schemas.openxmlformats.org/officeDocument/2006/relationships/slide" Target="slide2.xml"/><Relationship Id="rId3" Type="http://schemas.openxmlformats.org/officeDocument/2006/relationships/slideLayout" Target="../slideLayouts/slideLayout7.xml"/><Relationship Id="rId7" Type="http://schemas.openxmlformats.org/officeDocument/2006/relationships/image" Target="../media/image15.JPG"/><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image" Target="../media/image5.png"/><Relationship Id="rId5" Type="http://schemas.openxmlformats.org/officeDocument/2006/relationships/image" Target="../media/image14.PNG"/><Relationship Id="rId4" Type="http://schemas.openxmlformats.org/officeDocument/2006/relationships/notesSlide" Target="../notesSlides/notesSlide17.xml"/><Relationship Id="rId9" Type="http://schemas.openxmlformats.org/officeDocument/2006/relationships/image" Target="../media/image16.jpeg"/></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slide" Target="slide2.xml"/><Relationship Id="rId2" Type="http://schemas.openxmlformats.org/officeDocument/2006/relationships/audio" Target="../media/media12.m4a"/><Relationship Id="rId1" Type="http://schemas.microsoft.com/office/2007/relationships/media" Target="../media/media12.m4a"/><Relationship Id="rId6" Type="http://schemas.openxmlformats.org/officeDocument/2006/relationships/image" Target="../media/image5.png"/><Relationship Id="rId5" Type="http://schemas.openxmlformats.org/officeDocument/2006/relationships/image" Target="../media/image17.PNG"/><Relationship Id="rId4" Type="http://schemas.openxmlformats.org/officeDocument/2006/relationships/notesSlide" Target="../notesSlides/notesSlide18.xml"/></Relationships>
</file>

<file path=ppt/slides/_rels/slide20.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19.xml"/><Relationship Id="rId1" Type="http://schemas.openxmlformats.org/officeDocument/2006/relationships/slideLayout" Target="../slideLayouts/slideLayout3.xml"/><Relationship Id="rId6" Type="http://schemas.openxmlformats.org/officeDocument/2006/relationships/slide" Target="slide23.xml"/><Relationship Id="rId5" Type="http://schemas.openxmlformats.org/officeDocument/2006/relationships/slide" Target="slide22.xml"/><Relationship Id="rId4" Type="http://schemas.openxmlformats.org/officeDocument/2006/relationships/slide" Target="slide21.xml"/></Relationships>
</file>

<file path=ppt/slides/_rels/slide21.xml.rels><?xml version="1.0" encoding="UTF-8" standalone="yes"?>
<Relationships xmlns="http://schemas.openxmlformats.org/package/2006/relationships"><Relationship Id="rId3" Type="http://schemas.openxmlformats.org/officeDocument/2006/relationships/slide" Target="slide20.xml"/><Relationship Id="rId2" Type="http://schemas.openxmlformats.org/officeDocument/2006/relationships/image" Target="../media/image18.jpg"/><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20.xml"/><Relationship Id="rId1" Type="http://schemas.openxmlformats.org/officeDocument/2006/relationships/slideLayout" Target="../slideLayouts/slideLayout6.xml"/><Relationship Id="rId5" Type="http://schemas.openxmlformats.org/officeDocument/2006/relationships/image" Target="../media/image8.gif"/><Relationship Id="rId4" Type="http://schemas.openxmlformats.org/officeDocument/2006/relationships/slide" Target="slide20.xml"/></Relationships>
</file>

<file path=ppt/slides/_rels/slide23.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21.xml"/><Relationship Id="rId1" Type="http://schemas.openxmlformats.org/officeDocument/2006/relationships/slideLayout" Target="../slideLayouts/slideLayout7.xml"/><Relationship Id="rId4" Type="http://schemas.openxmlformats.org/officeDocument/2006/relationships/image" Target="../media/image9.jpg"/></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3.m4a"/><Relationship Id="rId1" Type="http://schemas.microsoft.com/office/2007/relationships/media" Target="../media/media13.m4a"/><Relationship Id="rId6" Type="http://schemas.openxmlformats.org/officeDocument/2006/relationships/slide" Target="slide2.xml"/><Relationship Id="rId5" Type="http://schemas.openxmlformats.org/officeDocument/2006/relationships/image" Target="../media/image5.png"/><Relationship Id="rId4" Type="http://schemas.openxmlformats.org/officeDocument/2006/relationships/notesSlide" Target="../notesSlides/notesSlide22.xml"/></Relationships>
</file>

<file path=ppt/slides/_rels/slide25.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4" descr="USCGShield.png"/>
          <p:cNvPicPr>
            <a:picLocks noChangeAspect="1"/>
          </p:cNvPicPr>
          <p:nvPr/>
        </p:nvPicPr>
        <p:blipFill>
          <a:blip r:embed="rId5" cstate="print"/>
          <a:srcRect/>
          <a:stretch>
            <a:fillRect/>
          </a:stretch>
        </p:blipFill>
        <p:spPr bwMode="auto">
          <a:xfrm>
            <a:off x="3671453" y="4419600"/>
            <a:ext cx="1801093" cy="1684018"/>
          </a:xfrm>
          <a:prstGeom prst="rect">
            <a:avLst/>
          </a:prstGeom>
          <a:noFill/>
          <a:ln w="9525">
            <a:noFill/>
            <a:miter lim="800000"/>
            <a:headEnd/>
            <a:tailEnd/>
          </a:ln>
        </p:spPr>
      </p:pic>
      <p:sp>
        <p:nvSpPr>
          <p:cNvPr id="2" name="Title 1"/>
          <p:cNvSpPr>
            <a:spLocks noGrp="1"/>
          </p:cNvSpPr>
          <p:nvPr>
            <p:ph type="ctrTitle"/>
          </p:nvPr>
        </p:nvSpPr>
        <p:spPr>
          <a:xfrm>
            <a:off x="646176" y="754382"/>
            <a:ext cx="7851648" cy="838200"/>
          </a:xfrm>
        </p:spPr>
        <p:txBody>
          <a:bodyPr anchor="t">
            <a:normAutofit fontScale="90000"/>
          </a:bodyPr>
          <a:lstStyle/>
          <a:p>
            <a:pPr algn="ctr" eaLnBrk="1" fontAlgn="auto" hangingPunct="1">
              <a:spcAft>
                <a:spcPts val="0"/>
              </a:spcAft>
              <a:defRPr/>
            </a:pPr>
            <a:r>
              <a:rPr lang="en-US" dirty="0">
                <a:solidFill>
                  <a:schemeClr val="tx2">
                    <a:lumMod val="90000"/>
                  </a:schemeClr>
                </a:solidFill>
                <a:cs typeface="Arial" panose="020B0604020202020204" pitchFamily="34" charset="0"/>
              </a:rPr>
              <a:t>Unit 2. Workbooks</a:t>
            </a:r>
            <a:br>
              <a:rPr lang="en-US" dirty="0">
                <a:solidFill>
                  <a:schemeClr val="tx1"/>
                </a:solidFill>
                <a:cs typeface="Arial" panose="020B0604020202020204" pitchFamily="34" charset="0"/>
              </a:rPr>
            </a:br>
            <a:br>
              <a:rPr lang="en-US" sz="2200" b="0" dirty="0">
                <a:solidFill>
                  <a:schemeClr val="tx1"/>
                </a:solidFill>
              </a:rPr>
            </a:br>
            <a:r>
              <a:rPr lang="en-US" sz="5300" dirty="0">
                <a:solidFill>
                  <a:schemeClr val="tx1"/>
                </a:solidFill>
                <a:cs typeface="Arial" panose="020B0604020202020204" pitchFamily="34" charset="0"/>
              </a:rPr>
              <a:t>Lesson 1. ~ </a:t>
            </a:r>
            <a:r>
              <a:rPr lang="en-US" sz="5300" u="sng" dirty="0">
                <a:solidFill>
                  <a:schemeClr val="tx1"/>
                </a:solidFill>
                <a:cs typeface="Arial" panose="020B0604020202020204" pitchFamily="34" charset="0"/>
              </a:rPr>
              <a:t>Part 3.</a:t>
            </a:r>
            <a:br>
              <a:rPr lang="en-US" sz="4400" dirty="0">
                <a:solidFill>
                  <a:schemeClr val="tx1"/>
                </a:solidFill>
                <a:cs typeface="Arial" panose="020B0604020202020204" pitchFamily="34" charset="0"/>
              </a:rPr>
            </a:br>
            <a:r>
              <a:rPr lang="en-US" sz="4400" dirty="0">
                <a:solidFill>
                  <a:schemeClr val="tx1"/>
                </a:solidFill>
                <a:cs typeface="Arial" panose="020B0604020202020204" pitchFamily="34" charset="0"/>
              </a:rPr>
              <a:t> Intro to Purchase vs. Allowance Inventory Systems Workbook (PVAISW)</a:t>
            </a:r>
          </a:p>
        </p:txBody>
      </p:sp>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7888224" y="449582"/>
            <a:ext cx="609600" cy="609600"/>
          </a:xfrm>
          <a:prstGeom prst="rect">
            <a:avLst/>
          </a:prstGeom>
        </p:spPr>
      </p:pic>
      <p:sp>
        <p:nvSpPr>
          <p:cNvPr id="5" name="Action Button: Go Forward or Next 4">
            <a:hlinkClick r:id="" action="ppaction://hlinkshowjump?jump=nextslide" highlightClick="1"/>
            <a:extLst>
              <a:ext uri="{FF2B5EF4-FFF2-40B4-BE49-F238E27FC236}">
                <a16:creationId xmlns:a16="http://schemas.microsoft.com/office/drawing/2014/main" id="{348C566E-656A-43F9-9BCE-57F1F4223560}"/>
              </a:ext>
            </a:extLst>
          </p:cNvPr>
          <p:cNvSpPr/>
          <p:nvPr/>
        </p:nvSpPr>
        <p:spPr>
          <a:xfrm>
            <a:off x="8382000" y="5836918"/>
            <a:ext cx="616857" cy="533400"/>
          </a:xfrm>
          <a:prstGeom prst="actionButtonForwardNex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mc:AlternateContent xmlns:mc="http://schemas.openxmlformats.org/markup-compatibility/2006" xmlns:p14="http://schemas.microsoft.com/office/powerpoint/2010/main">
    <mc:Choice Requires="p14">
      <p:transition spd="slow" p14:dur="2000" advClick="0" advTm="37820"/>
    </mc:Choice>
    <mc:Fallback xmlns="">
      <p:transition spd="slow" advClick="0" advTm="3782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7898"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7965754C-4FF1-4B00-91D8-7FE967C32340}"/>
              </a:ext>
            </a:extLst>
          </p:cNvPr>
          <p:cNvSpPr/>
          <p:nvPr/>
        </p:nvSpPr>
        <p:spPr>
          <a:xfrm>
            <a:off x="228600" y="1360696"/>
            <a:ext cx="1905000" cy="3289360"/>
          </a:xfrm>
          <a:prstGeom prst="roundRect">
            <a:avLst/>
          </a:prstGeom>
          <a:solidFill>
            <a:srgbClr val="FFFF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03043917-4EB2-42F4-A9EC-3F25EC30DD9E}"/>
              </a:ext>
            </a:extLst>
          </p:cNvPr>
          <p:cNvSpPr>
            <a:spLocks noGrp="1"/>
          </p:cNvSpPr>
          <p:nvPr>
            <p:ph type="title" idx="4294967295"/>
          </p:nvPr>
        </p:nvSpPr>
        <p:spPr>
          <a:xfrm>
            <a:off x="1824991" y="603997"/>
            <a:ext cx="6437086" cy="570542"/>
          </a:xfrm>
        </p:spPr>
        <p:txBody>
          <a:bodyPr>
            <a:normAutofit fontScale="90000"/>
          </a:bodyPr>
          <a:lstStyle/>
          <a:p>
            <a:pPr algn="ctr"/>
            <a:r>
              <a:rPr lang="en-US" b="1" dirty="0">
                <a:latin typeface="+mn-lt"/>
              </a:rPr>
              <a:t>Lesson 1. Part 3 Topics</a:t>
            </a:r>
          </a:p>
        </p:txBody>
      </p:sp>
      <p:sp>
        <p:nvSpPr>
          <p:cNvPr id="40" name="Rectangle 39">
            <a:hlinkClick r:id="rId3" action="ppaction://hlinksldjump"/>
            <a:extLst>
              <a:ext uri="{FF2B5EF4-FFF2-40B4-BE49-F238E27FC236}">
                <a16:creationId xmlns:a16="http://schemas.microsoft.com/office/drawing/2014/main" id="{FB71A906-2D43-4887-BD9C-43C2DF14B840}"/>
              </a:ext>
            </a:extLst>
          </p:cNvPr>
          <p:cNvSpPr/>
          <p:nvPr/>
        </p:nvSpPr>
        <p:spPr>
          <a:xfrm>
            <a:off x="2346959" y="1360696"/>
            <a:ext cx="5915115" cy="570542"/>
          </a:xfrm>
          <a:prstGeom prst="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tx1">
                    <a:lumMod val="95000"/>
                    <a:lumOff val="5000"/>
                  </a:schemeClr>
                </a:solidFill>
              </a:rPr>
              <a:t>“Ration Memorandum” Form CG-3123</a:t>
            </a:r>
          </a:p>
        </p:txBody>
      </p:sp>
      <p:sp>
        <p:nvSpPr>
          <p:cNvPr id="42" name="Rectangle 41">
            <a:hlinkClick r:id="rId4" action="ppaction://hlinksldjump"/>
            <a:extLst>
              <a:ext uri="{FF2B5EF4-FFF2-40B4-BE49-F238E27FC236}">
                <a16:creationId xmlns:a16="http://schemas.microsoft.com/office/drawing/2014/main" id="{3FD41C42-EF5D-4E71-9CA6-79092F1732D7}"/>
              </a:ext>
            </a:extLst>
          </p:cNvPr>
          <p:cNvSpPr/>
          <p:nvPr/>
        </p:nvSpPr>
        <p:spPr>
          <a:xfrm>
            <a:off x="2362563" y="2086867"/>
            <a:ext cx="5907133" cy="481959"/>
          </a:xfrm>
          <a:prstGeom prst="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tx1">
                    <a:lumMod val="95000"/>
                    <a:lumOff val="5000"/>
                  </a:schemeClr>
                </a:solidFill>
              </a:rPr>
              <a:t>“Daily Ration Cost Record” CG-3471</a:t>
            </a:r>
          </a:p>
        </p:txBody>
      </p:sp>
      <p:sp>
        <p:nvSpPr>
          <p:cNvPr id="43" name="Rectangle 42">
            <a:hlinkClick r:id="rId5" action="ppaction://hlinksldjump"/>
            <a:extLst>
              <a:ext uri="{FF2B5EF4-FFF2-40B4-BE49-F238E27FC236}">
                <a16:creationId xmlns:a16="http://schemas.microsoft.com/office/drawing/2014/main" id="{F4AF52FC-11B4-40AA-A33A-D580872EDECA}"/>
              </a:ext>
            </a:extLst>
          </p:cNvPr>
          <p:cNvSpPr/>
          <p:nvPr/>
        </p:nvSpPr>
        <p:spPr>
          <a:xfrm>
            <a:off x="2346959" y="2770997"/>
            <a:ext cx="5899877" cy="1288503"/>
          </a:xfrm>
          <a:prstGeom prst="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2"/>
            <a:r>
              <a:rPr lang="en-US" sz="2400" dirty="0">
                <a:solidFill>
                  <a:schemeClr val="tx1">
                    <a:lumMod val="95000"/>
                    <a:lumOff val="5000"/>
                  </a:schemeClr>
                </a:solidFill>
              </a:rPr>
              <a:t>	</a:t>
            </a:r>
            <a:r>
              <a:rPr lang="en-US" sz="2400" u="sng" dirty="0">
                <a:solidFill>
                  <a:schemeClr val="tx1">
                    <a:lumMod val="95000"/>
                    <a:lumOff val="5000"/>
                  </a:schemeClr>
                </a:solidFill>
              </a:rPr>
              <a:t>Form CG-2581</a:t>
            </a:r>
          </a:p>
          <a:p>
            <a:pPr marL="1371600" lvl="2" indent="-457200">
              <a:buFont typeface="+mj-lt"/>
              <a:buAutoNum type="arabicPeriod"/>
            </a:pPr>
            <a:r>
              <a:rPr lang="en-US" sz="2400" dirty="0">
                <a:solidFill>
                  <a:schemeClr val="tx1">
                    <a:lumMod val="95000"/>
                    <a:lumOff val="5000"/>
                  </a:schemeClr>
                </a:solidFill>
              </a:rPr>
              <a:t>“Sale of Stores” CG-2581</a:t>
            </a:r>
          </a:p>
          <a:p>
            <a:pPr marL="1371600" lvl="2" indent="-457200">
              <a:buFont typeface="+mj-lt"/>
              <a:buAutoNum type="arabicPeriod"/>
            </a:pPr>
            <a:r>
              <a:rPr lang="en-US" sz="2400" dirty="0">
                <a:solidFill>
                  <a:schemeClr val="tx1">
                    <a:lumMod val="95000"/>
                    <a:lumOff val="5000"/>
                  </a:schemeClr>
                </a:solidFill>
              </a:rPr>
              <a:t>“Transfer of Stores” CG-2581</a:t>
            </a:r>
          </a:p>
        </p:txBody>
      </p:sp>
      <p:sp>
        <p:nvSpPr>
          <p:cNvPr id="49" name="Rectangle 48">
            <a:hlinkClick r:id="rId6" action="ppaction://hlinksldjump"/>
            <a:extLst>
              <a:ext uri="{FF2B5EF4-FFF2-40B4-BE49-F238E27FC236}">
                <a16:creationId xmlns:a16="http://schemas.microsoft.com/office/drawing/2014/main" id="{18BE91FA-8909-4C3B-9FD7-A71B4B1499FA}"/>
              </a:ext>
            </a:extLst>
          </p:cNvPr>
          <p:cNvSpPr/>
          <p:nvPr/>
        </p:nvSpPr>
        <p:spPr>
          <a:xfrm>
            <a:off x="2346959" y="4229533"/>
            <a:ext cx="5922737" cy="481959"/>
          </a:xfrm>
          <a:prstGeom prst="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tx1">
                    <a:lumMod val="95000"/>
                    <a:lumOff val="5000"/>
                  </a:schemeClr>
                </a:solidFill>
              </a:rPr>
              <a:t>Cash Log</a:t>
            </a:r>
          </a:p>
        </p:txBody>
      </p:sp>
      <p:sp>
        <p:nvSpPr>
          <p:cNvPr id="3" name="TextBox 2">
            <a:extLst>
              <a:ext uri="{FF2B5EF4-FFF2-40B4-BE49-F238E27FC236}">
                <a16:creationId xmlns:a16="http://schemas.microsoft.com/office/drawing/2014/main" id="{7D51D1AA-F028-428C-B463-E0D0B97EFB3E}"/>
              </a:ext>
            </a:extLst>
          </p:cNvPr>
          <p:cNvSpPr txBox="1"/>
          <p:nvPr/>
        </p:nvSpPr>
        <p:spPr>
          <a:xfrm>
            <a:off x="228600" y="1479957"/>
            <a:ext cx="1981200" cy="3170099"/>
          </a:xfrm>
          <a:prstGeom prst="rect">
            <a:avLst/>
          </a:prstGeom>
          <a:noFill/>
        </p:spPr>
        <p:txBody>
          <a:bodyPr wrap="square" rtlCol="0">
            <a:spAutoFit/>
          </a:bodyPr>
          <a:lstStyle/>
          <a:p>
            <a:r>
              <a:rPr lang="en-US" sz="2000" b="1" dirty="0">
                <a:latin typeface="+mn-lt"/>
              </a:rPr>
              <a:t>Click on bar (right) to begin topic.</a:t>
            </a:r>
          </a:p>
          <a:p>
            <a:endParaRPr lang="en-US" sz="2000" dirty="0">
              <a:latin typeface="+mn-lt"/>
            </a:endParaRPr>
          </a:p>
          <a:p>
            <a:r>
              <a:rPr lang="en-US" sz="2000" dirty="0">
                <a:latin typeface="+mn-lt"/>
              </a:rPr>
              <a:t>Recommend you refer to paper “FSO-PVA Form Packet” during this lecture.</a:t>
            </a:r>
          </a:p>
        </p:txBody>
      </p:sp>
      <p:sp>
        <p:nvSpPr>
          <p:cNvPr id="15" name="Rectangle 14">
            <a:hlinkClick r:id="rId7" action="ppaction://hlinksldjump"/>
            <a:extLst>
              <a:ext uri="{FF2B5EF4-FFF2-40B4-BE49-F238E27FC236}">
                <a16:creationId xmlns:a16="http://schemas.microsoft.com/office/drawing/2014/main" id="{9BC1D465-F8D0-4CDE-90E9-D7D2DFA8EA5F}"/>
              </a:ext>
            </a:extLst>
          </p:cNvPr>
          <p:cNvSpPr/>
          <p:nvPr/>
        </p:nvSpPr>
        <p:spPr>
          <a:xfrm>
            <a:off x="2346959" y="4881527"/>
            <a:ext cx="5911307" cy="1740101"/>
          </a:xfrm>
          <a:prstGeom prst="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2"/>
            <a:r>
              <a:rPr lang="en-US" sz="2400" dirty="0">
                <a:solidFill>
                  <a:schemeClr val="tx1">
                    <a:lumMod val="95000"/>
                    <a:lumOff val="5000"/>
                  </a:schemeClr>
                </a:solidFill>
              </a:rPr>
              <a:t>	</a:t>
            </a:r>
            <a:r>
              <a:rPr lang="en-US" sz="2400" u="sng" dirty="0">
                <a:solidFill>
                  <a:schemeClr val="tx1">
                    <a:lumMod val="95000"/>
                    <a:lumOff val="5000"/>
                  </a:schemeClr>
                </a:solidFill>
              </a:rPr>
              <a:t>Form CG-4901</a:t>
            </a:r>
          </a:p>
          <a:p>
            <a:pPr marL="914400" lvl="1" indent="-457200">
              <a:buFont typeface="+mj-lt"/>
              <a:buAutoNum type="arabicPeriod"/>
            </a:pPr>
            <a:r>
              <a:rPr lang="en-US" sz="2400" dirty="0">
                <a:solidFill>
                  <a:schemeClr val="tx1">
                    <a:lumMod val="95000"/>
                    <a:lumOff val="5000"/>
                  </a:schemeClr>
                </a:solidFill>
              </a:rPr>
              <a:t>“Meal Sign-In Printable” CG-2581</a:t>
            </a:r>
          </a:p>
          <a:p>
            <a:pPr marL="914400" lvl="1" indent="-457200">
              <a:buFont typeface="+mj-lt"/>
              <a:buAutoNum type="arabicPeriod"/>
            </a:pPr>
            <a:r>
              <a:rPr lang="en-US" sz="2400" dirty="0">
                <a:solidFill>
                  <a:schemeClr val="tx1">
                    <a:lumMod val="95000"/>
                    <a:lumOff val="5000"/>
                  </a:schemeClr>
                </a:solidFill>
              </a:rPr>
              <a:t>“Meal Sign In – Data Entry” CG-2581</a:t>
            </a:r>
          </a:p>
        </p:txBody>
      </p:sp>
    </p:spTree>
    <p:extLst>
      <p:ext uri="{BB962C8B-B14F-4D97-AF65-F5344CB8AC3E}">
        <p14:creationId xmlns:p14="http://schemas.microsoft.com/office/powerpoint/2010/main" val="414875765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6420" y="1066800"/>
            <a:ext cx="8124180" cy="1362456"/>
          </a:xfrm>
        </p:spPr>
        <p:txBody>
          <a:bodyPr/>
          <a:lstStyle/>
          <a:p>
            <a:pPr algn="ctr"/>
            <a:r>
              <a:rPr lang="en-US" dirty="0">
                <a:latin typeface="+mn-lt"/>
              </a:rPr>
              <a:t>PVAISW Form: CG-3123</a:t>
            </a:r>
          </a:p>
        </p:txBody>
      </p:sp>
      <p:sp>
        <p:nvSpPr>
          <p:cNvPr id="3" name="Text Placeholder 2"/>
          <p:cNvSpPr>
            <a:spLocks noGrp="1"/>
          </p:cNvSpPr>
          <p:nvPr>
            <p:ph type="body" idx="1"/>
          </p:nvPr>
        </p:nvSpPr>
        <p:spPr>
          <a:xfrm>
            <a:off x="506548" y="2388119"/>
            <a:ext cx="8104052" cy="1509712"/>
          </a:xfrm>
        </p:spPr>
        <p:txBody>
          <a:bodyPr/>
          <a:lstStyle/>
          <a:p>
            <a:pPr algn="ctr"/>
            <a:r>
              <a:rPr lang="en-US" sz="3600" dirty="0">
                <a:cs typeface="Arial" panose="020B0604020202020204" pitchFamily="34" charset="0"/>
              </a:rPr>
              <a:t>“Ration Memorandum”</a:t>
            </a:r>
          </a:p>
        </p:txBody>
      </p:sp>
      <p:grpSp>
        <p:nvGrpSpPr>
          <p:cNvPr id="5" name="Group 4">
            <a:extLst>
              <a:ext uri="{FF2B5EF4-FFF2-40B4-BE49-F238E27FC236}">
                <a16:creationId xmlns:a16="http://schemas.microsoft.com/office/drawing/2014/main" id="{FD35C0AA-E3F0-4FB1-8654-A0C048A95E32}"/>
              </a:ext>
            </a:extLst>
          </p:cNvPr>
          <p:cNvGrpSpPr/>
          <p:nvPr/>
        </p:nvGrpSpPr>
        <p:grpSpPr>
          <a:xfrm>
            <a:off x="710957" y="4601260"/>
            <a:ext cx="7864153" cy="845344"/>
            <a:chOff x="746447" y="5486400"/>
            <a:chExt cx="7864153" cy="845344"/>
          </a:xfrm>
        </p:grpSpPr>
        <p:sp>
          <p:nvSpPr>
            <p:cNvPr id="6" name="TextBox 5">
              <a:extLst>
                <a:ext uri="{FF2B5EF4-FFF2-40B4-BE49-F238E27FC236}">
                  <a16:creationId xmlns:a16="http://schemas.microsoft.com/office/drawing/2014/main" id="{B19A66A8-D92F-4214-8A71-00DD9E13A4C9}"/>
                </a:ext>
              </a:extLst>
            </p:cNvPr>
            <p:cNvSpPr txBox="1"/>
            <p:nvPr/>
          </p:nvSpPr>
          <p:spPr>
            <a:xfrm>
              <a:off x="844287" y="5562600"/>
              <a:ext cx="7766313" cy="707886"/>
            </a:xfrm>
            <a:prstGeom prst="rect">
              <a:avLst/>
            </a:prstGeom>
            <a:noFill/>
          </p:spPr>
          <p:txBody>
            <a:bodyPr wrap="square" rtlCol="0">
              <a:spAutoFit/>
            </a:bodyPr>
            <a:lstStyle/>
            <a:p>
              <a:r>
                <a:rPr lang="en-US" sz="2000" b="1" u="sng" dirty="0">
                  <a:latin typeface="+mn-lt"/>
                </a:rPr>
                <a:t>Recommended </a:t>
              </a:r>
              <a:r>
                <a:rPr lang="en-US" sz="2000" b="1" dirty="0">
                  <a:latin typeface="+mn-lt"/>
                </a:rPr>
                <a:t>:</a:t>
              </a:r>
              <a:r>
                <a:rPr lang="en-US" sz="2000" dirty="0">
                  <a:latin typeface="+mn-lt"/>
                </a:rPr>
                <a:t>  Refer to your paper  </a:t>
              </a:r>
              <a:r>
                <a:rPr lang="en-US" sz="2000" b="1" dirty="0">
                  <a:latin typeface="+mn-lt"/>
                </a:rPr>
                <a:t>FSO-PVA Forms Packet </a:t>
              </a:r>
              <a:r>
                <a:rPr lang="en-US" sz="2000" dirty="0">
                  <a:latin typeface="+mn-lt"/>
                </a:rPr>
                <a:t>and turn to Form CG-3123 “Ration Memorandum”.</a:t>
              </a:r>
            </a:p>
          </p:txBody>
        </p:sp>
        <p:sp>
          <p:nvSpPr>
            <p:cNvPr id="7" name="Rectangle: Rounded Corners 6">
              <a:extLst>
                <a:ext uri="{FF2B5EF4-FFF2-40B4-BE49-F238E27FC236}">
                  <a16:creationId xmlns:a16="http://schemas.microsoft.com/office/drawing/2014/main" id="{3A4BE497-80DE-4383-A48C-466BFA7C318D}"/>
                </a:ext>
              </a:extLst>
            </p:cNvPr>
            <p:cNvSpPr/>
            <p:nvPr/>
          </p:nvSpPr>
          <p:spPr>
            <a:xfrm>
              <a:off x="746447" y="5486400"/>
              <a:ext cx="7864153" cy="845344"/>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9" name="Action Button: Go Home 8">
            <a:hlinkClick r:id="rId5" action="ppaction://hlinksldjump" highlightClick="1"/>
            <a:extLst>
              <a:ext uri="{FF2B5EF4-FFF2-40B4-BE49-F238E27FC236}">
                <a16:creationId xmlns:a16="http://schemas.microsoft.com/office/drawing/2014/main" id="{3E8637F5-0589-438E-8749-3EA977B96AAD}"/>
              </a:ext>
            </a:extLst>
          </p:cNvPr>
          <p:cNvSpPr/>
          <p:nvPr/>
        </p:nvSpPr>
        <p:spPr>
          <a:xfrm>
            <a:off x="8262257" y="91478"/>
            <a:ext cx="696686" cy="646330"/>
          </a:xfrm>
          <a:prstGeom prst="actionButtonHome">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Recorded Sound">
            <a:hlinkClick r:id="" action="ppaction://media"/>
            <a:extLst>
              <a:ext uri="{FF2B5EF4-FFF2-40B4-BE49-F238E27FC236}">
                <a16:creationId xmlns:a16="http://schemas.microsoft.com/office/drawing/2014/main" id="{1BBFB897-8CED-4E81-AB48-482B2EA36099}"/>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767190" y="626866"/>
            <a:ext cx="487363" cy="487363"/>
          </a:xfrm>
          <a:prstGeom prst="rect">
            <a:avLst/>
          </a:prstGeom>
        </p:spPr>
      </p:pic>
      <p:sp>
        <p:nvSpPr>
          <p:cNvPr id="8" name="Action Button: Go Forward or Next 7">
            <a:hlinkClick r:id="" action="ppaction://hlinkshowjump?jump=nextslide" highlightClick="1"/>
            <a:extLst>
              <a:ext uri="{FF2B5EF4-FFF2-40B4-BE49-F238E27FC236}">
                <a16:creationId xmlns:a16="http://schemas.microsoft.com/office/drawing/2014/main" id="{77BB852A-D867-47B5-97AD-3D1FE7B816F1}"/>
              </a:ext>
            </a:extLst>
          </p:cNvPr>
          <p:cNvSpPr/>
          <p:nvPr/>
        </p:nvSpPr>
        <p:spPr>
          <a:xfrm>
            <a:off x="8467811" y="6172200"/>
            <a:ext cx="531473" cy="499234"/>
          </a:xfrm>
          <a:prstGeom prst="actionButtonForwardNex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8EA22519-AF35-44C3-81B0-88245097605B}"/>
              </a:ext>
            </a:extLst>
          </p:cNvPr>
          <p:cNvSpPr txBox="1"/>
          <p:nvPr/>
        </p:nvSpPr>
        <p:spPr>
          <a:xfrm>
            <a:off x="253274" y="3150942"/>
            <a:ext cx="8637452" cy="830997"/>
          </a:xfrm>
          <a:prstGeom prst="rect">
            <a:avLst/>
          </a:prstGeom>
          <a:noFill/>
        </p:spPr>
        <p:txBody>
          <a:bodyPr wrap="square" rtlCol="0">
            <a:spAutoFit/>
          </a:bodyPr>
          <a:lstStyle/>
          <a:p>
            <a:pPr marL="342900" indent="-342900">
              <a:buFont typeface="+mj-lt"/>
              <a:buAutoNum type="arabicPeriod"/>
            </a:pPr>
            <a:r>
              <a:rPr lang="en-US" sz="2400" b="1" u="sng" dirty="0">
                <a:solidFill>
                  <a:srgbClr val="FFFF00"/>
                </a:solidFill>
                <a:latin typeface="+mj-lt"/>
              </a:rPr>
              <a:t>Daily</a:t>
            </a:r>
            <a:r>
              <a:rPr lang="en-US" sz="2400" dirty="0">
                <a:solidFill>
                  <a:srgbClr val="FFFF00"/>
                </a:solidFill>
                <a:latin typeface="+mj-lt"/>
              </a:rPr>
              <a:t> “Ration Memorandum” Form CG-3123</a:t>
            </a:r>
          </a:p>
          <a:p>
            <a:pPr marL="342900" indent="-342900">
              <a:buFont typeface="+mj-lt"/>
              <a:buAutoNum type="arabicPeriod"/>
            </a:pPr>
            <a:r>
              <a:rPr lang="en-US" sz="2400" b="1" u="sng" dirty="0">
                <a:solidFill>
                  <a:srgbClr val="FFFF00"/>
                </a:solidFill>
                <a:latin typeface="+mj-lt"/>
              </a:rPr>
              <a:t>Summary </a:t>
            </a:r>
            <a:r>
              <a:rPr lang="en-US" sz="2400" dirty="0">
                <a:solidFill>
                  <a:srgbClr val="FFFF00"/>
                </a:solidFill>
                <a:latin typeface="+mj-lt"/>
              </a:rPr>
              <a:t> “Ration Memorandum” Form CG-3123 (</a:t>
            </a:r>
            <a:r>
              <a:rPr lang="en-US" sz="2400" b="1" u="sng" dirty="0">
                <a:solidFill>
                  <a:srgbClr val="FFFF00"/>
                </a:solidFill>
                <a:latin typeface="+mj-lt"/>
              </a:rPr>
              <a:t>Entire Month</a:t>
            </a:r>
            <a:r>
              <a:rPr lang="en-US" sz="2000" b="1" u="sng" dirty="0">
                <a:solidFill>
                  <a:srgbClr val="FFFF00"/>
                </a:solidFill>
                <a:latin typeface="+mj-lt"/>
              </a:rPr>
              <a:t>)</a:t>
            </a:r>
          </a:p>
        </p:txBody>
      </p:sp>
    </p:spTree>
    <p:extLst>
      <p:ext uri="{BB962C8B-B14F-4D97-AF65-F5344CB8AC3E}">
        <p14:creationId xmlns:p14="http://schemas.microsoft.com/office/powerpoint/2010/main" val="2540919075"/>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8855" fill="hold"/>
                                        <p:tgtEl>
                                          <p:spTgt spid="4"/>
                                        </p:tgtEl>
                                      </p:cBhvr>
                                    </p:cmd>
                                  </p:childTnLst>
                                </p:cTn>
                              </p:par>
                              <p:par>
                                <p:cTn id="7" presetID="1" presetClass="entr" presetSubtype="0" fill="hold" nodeType="withEffect">
                                  <p:stCondLst>
                                    <p:cond delay="19000"/>
                                  </p:stCondLst>
                                  <p:childTnLst>
                                    <p:set>
                                      <p:cBhvr>
                                        <p:cTn id="8" dur="1" fill="hold">
                                          <p:stCondLst>
                                            <p:cond delay="0"/>
                                          </p:stCondLst>
                                        </p:cTn>
                                        <p:tgtEl>
                                          <p:spTgt spid="10">
                                            <p:txEl>
                                              <p:pRg st="0" end="0"/>
                                            </p:txEl>
                                          </p:spTgt>
                                        </p:tgtEl>
                                        <p:attrNameLst>
                                          <p:attrName>style.visibility</p:attrName>
                                        </p:attrNameLst>
                                      </p:cBhvr>
                                      <p:to>
                                        <p:strVal val="visible"/>
                                      </p:to>
                                    </p:set>
                                  </p:childTnLst>
                                </p:cTn>
                              </p:par>
                              <p:par>
                                <p:cTn id="9" presetID="1" presetClass="entr" presetSubtype="0" fill="hold" nodeType="withEffect">
                                  <p:stCondLst>
                                    <p:cond delay="24000"/>
                                  </p:stCondLst>
                                  <p:childTnLst>
                                    <p:set>
                                      <p:cBhvr>
                                        <p:cTn id="10" dur="1" fill="hold">
                                          <p:stCondLst>
                                            <p:cond delay="0"/>
                                          </p:stCondLst>
                                        </p:cTn>
                                        <p:tgtEl>
                                          <p:spTgt spid="10">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11" fill="hold" display="0">
                  <p:stCondLst>
                    <p:cond delay="indefinite"/>
                  </p:stCondLst>
                  <p:endCondLst>
                    <p:cond evt="onStopAudio" delay="0">
                      <p:tgtEl>
                        <p:sldTgt/>
                      </p:tgtEl>
                    </p:cond>
                  </p:endCondLst>
                </p:cTn>
                <p:tgtEl>
                  <p:spTgt spid="4"/>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247900" y="1447800"/>
            <a:ext cx="5372099" cy="5334000"/>
          </a:xfrm>
          <a:prstGeom prst="rect">
            <a:avLst/>
          </a:prstGeom>
        </p:spPr>
      </p:pic>
      <p:sp>
        <p:nvSpPr>
          <p:cNvPr id="4" name="TextBox 3"/>
          <p:cNvSpPr txBox="1"/>
          <p:nvPr/>
        </p:nvSpPr>
        <p:spPr>
          <a:xfrm>
            <a:off x="342733" y="517157"/>
            <a:ext cx="8686800" cy="1077218"/>
          </a:xfrm>
          <a:prstGeom prst="rect">
            <a:avLst/>
          </a:prstGeom>
          <a:noFill/>
        </p:spPr>
        <p:txBody>
          <a:bodyPr wrap="square" rtlCol="0">
            <a:spAutoFit/>
          </a:bodyPr>
          <a:lstStyle/>
          <a:p>
            <a:pPr algn="ctr"/>
            <a:r>
              <a:rPr lang="en-US" sz="3600" u="sng" dirty="0">
                <a:latin typeface="+mn-lt"/>
                <a:cs typeface="Arial" panose="020B0604020202020204" pitchFamily="34" charset="0"/>
              </a:rPr>
              <a:t>Form CG-3123: Ration Memorandum</a:t>
            </a:r>
          </a:p>
          <a:p>
            <a:pPr algn="ctr"/>
            <a:endParaRPr lang="en-US" sz="2800" u="sng" dirty="0">
              <a:latin typeface="+mn-lt"/>
              <a:cs typeface="Arial" panose="020B0604020202020204" pitchFamily="34" charset="0"/>
            </a:endParaRPr>
          </a:p>
        </p:txBody>
      </p:sp>
      <p:pic>
        <p:nvPicPr>
          <p:cNvPr id="2" name="Recorded Sound">
            <a:hlinkClick r:id="" action="ppaction://media"/>
            <a:extLst>
              <a:ext uri="{FF2B5EF4-FFF2-40B4-BE49-F238E27FC236}">
                <a16:creationId xmlns:a16="http://schemas.microsoft.com/office/drawing/2014/main" id="{BFF13B3F-6EE3-44F9-8938-7123EF755A85}"/>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685800" y="350837"/>
            <a:ext cx="487363" cy="487363"/>
          </a:xfrm>
          <a:prstGeom prst="rect">
            <a:avLst/>
          </a:prstGeom>
        </p:spPr>
      </p:pic>
      <p:grpSp>
        <p:nvGrpSpPr>
          <p:cNvPr id="45" name="Group 44">
            <a:extLst>
              <a:ext uri="{FF2B5EF4-FFF2-40B4-BE49-F238E27FC236}">
                <a16:creationId xmlns:a16="http://schemas.microsoft.com/office/drawing/2014/main" id="{3DCA42B9-C085-4081-A2F2-6963632C72F2}"/>
              </a:ext>
            </a:extLst>
          </p:cNvPr>
          <p:cNvGrpSpPr/>
          <p:nvPr/>
        </p:nvGrpSpPr>
        <p:grpSpPr>
          <a:xfrm>
            <a:off x="288623" y="1883953"/>
            <a:ext cx="4434476" cy="4143553"/>
            <a:chOff x="288623" y="1883953"/>
            <a:chExt cx="4434476" cy="4143553"/>
          </a:xfrm>
        </p:grpSpPr>
        <p:grpSp>
          <p:nvGrpSpPr>
            <p:cNvPr id="9" name="Group 8">
              <a:extLst>
                <a:ext uri="{FF2B5EF4-FFF2-40B4-BE49-F238E27FC236}">
                  <a16:creationId xmlns:a16="http://schemas.microsoft.com/office/drawing/2014/main" id="{4779DFBC-F9F4-47F0-939E-B5931A18EFDC}"/>
                </a:ext>
              </a:extLst>
            </p:cNvPr>
            <p:cNvGrpSpPr/>
            <p:nvPr/>
          </p:nvGrpSpPr>
          <p:grpSpPr>
            <a:xfrm>
              <a:off x="304799" y="1883953"/>
              <a:ext cx="1792276" cy="1082313"/>
              <a:chOff x="2895600" y="1656759"/>
              <a:chExt cx="2235381" cy="1164082"/>
            </a:xfrm>
          </p:grpSpPr>
          <p:sp>
            <p:nvSpPr>
              <p:cNvPr id="10" name="Rectangle 9">
                <a:extLst>
                  <a:ext uri="{FF2B5EF4-FFF2-40B4-BE49-F238E27FC236}">
                    <a16:creationId xmlns:a16="http://schemas.microsoft.com/office/drawing/2014/main" id="{12EA6A6E-1DB5-4146-83F9-E8F6A6B7BA6C}"/>
                  </a:ext>
                </a:extLst>
              </p:cNvPr>
              <p:cNvSpPr/>
              <p:nvPr/>
            </p:nvSpPr>
            <p:spPr>
              <a:xfrm>
                <a:off x="2895600" y="1662244"/>
                <a:ext cx="2057559" cy="1158597"/>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2E4F23C5-4132-428D-B995-D5C08AB37EB0}"/>
                  </a:ext>
                </a:extLst>
              </p:cNvPr>
              <p:cNvSpPr txBox="1"/>
              <p:nvPr/>
            </p:nvSpPr>
            <p:spPr>
              <a:xfrm>
                <a:off x="2988676" y="1656759"/>
                <a:ext cx="2142305" cy="1092397"/>
              </a:xfrm>
              <a:prstGeom prst="rect">
                <a:avLst/>
              </a:prstGeom>
              <a:noFill/>
            </p:spPr>
            <p:txBody>
              <a:bodyPr wrap="square" rtlCol="0">
                <a:spAutoFit/>
              </a:bodyPr>
              <a:lstStyle/>
              <a:p>
                <a:r>
                  <a:rPr lang="en-US" sz="2000" dirty="0">
                    <a:solidFill>
                      <a:schemeClr val="bg1"/>
                    </a:solidFill>
                  </a:rPr>
                  <a:t>Checkbox:</a:t>
                </a:r>
              </a:p>
              <a:p>
                <a:r>
                  <a:rPr lang="en-US" sz="2000" dirty="0">
                    <a:solidFill>
                      <a:schemeClr val="bg1"/>
                    </a:solidFill>
                  </a:rPr>
                  <a:t>“Daily” </a:t>
                </a:r>
              </a:p>
              <a:p>
                <a:r>
                  <a:rPr lang="en-US" sz="2000" dirty="0">
                    <a:solidFill>
                      <a:schemeClr val="bg1"/>
                    </a:solidFill>
                  </a:rPr>
                  <a:t>CG-3123</a:t>
                </a:r>
              </a:p>
            </p:txBody>
          </p:sp>
        </p:grpSp>
        <p:cxnSp>
          <p:nvCxnSpPr>
            <p:cNvPr id="12" name="Straight Arrow Connector 11">
              <a:extLst>
                <a:ext uri="{FF2B5EF4-FFF2-40B4-BE49-F238E27FC236}">
                  <a16:creationId xmlns:a16="http://schemas.microsoft.com/office/drawing/2014/main" id="{022F56FA-6285-4C52-AD5A-093E26F15DFA}"/>
                </a:ext>
              </a:extLst>
            </p:cNvPr>
            <p:cNvCxnSpPr>
              <a:cxnSpLocks/>
            </p:cNvCxnSpPr>
            <p:nvPr/>
          </p:nvCxnSpPr>
          <p:spPr>
            <a:xfrm>
              <a:off x="2040847" y="2080688"/>
              <a:ext cx="2490434" cy="0"/>
            </a:xfrm>
            <a:prstGeom prst="straightConnector1">
              <a:avLst/>
            </a:prstGeom>
            <a:ln w="28575">
              <a:solidFill>
                <a:srgbClr val="00B050"/>
              </a:solidFill>
              <a:tailEnd type="triangle"/>
            </a:ln>
          </p:spPr>
          <p:style>
            <a:lnRef idx="1">
              <a:schemeClr val="accent1"/>
            </a:lnRef>
            <a:fillRef idx="0">
              <a:schemeClr val="accent1"/>
            </a:fillRef>
            <a:effectRef idx="0">
              <a:schemeClr val="accent1"/>
            </a:effectRef>
            <a:fontRef idx="minor">
              <a:schemeClr val="tx1"/>
            </a:fontRef>
          </p:style>
        </p:cxnSp>
        <p:grpSp>
          <p:nvGrpSpPr>
            <p:cNvPr id="16" name="Group 15">
              <a:extLst>
                <a:ext uri="{FF2B5EF4-FFF2-40B4-BE49-F238E27FC236}">
                  <a16:creationId xmlns:a16="http://schemas.microsoft.com/office/drawing/2014/main" id="{6B55ECD6-42EE-45E4-9845-1BE6D00FD77D}"/>
                </a:ext>
              </a:extLst>
            </p:cNvPr>
            <p:cNvGrpSpPr/>
            <p:nvPr/>
          </p:nvGrpSpPr>
          <p:grpSpPr>
            <a:xfrm>
              <a:off x="4612720" y="2080687"/>
              <a:ext cx="110379" cy="129111"/>
              <a:chOff x="7391400" y="1358903"/>
              <a:chExt cx="228600" cy="225537"/>
            </a:xfrm>
          </p:grpSpPr>
          <p:sp>
            <p:nvSpPr>
              <p:cNvPr id="17" name="Rectangle 16">
                <a:extLst>
                  <a:ext uri="{FF2B5EF4-FFF2-40B4-BE49-F238E27FC236}">
                    <a16:creationId xmlns:a16="http://schemas.microsoft.com/office/drawing/2014/main" id="{64BAD763-9212-41C2-AFBA-B4539214B2B9}"/>
                  </a:ext>
                </a:extLst>
              </p:cNvPr>
              <p:cNvSpPr/>
              <p:nvPr/>
            </p:nvSpPr>
            <p:spPr>
              <a:xfrm>
                <a:off x="7391400" y="1358903"/>
                <a:ext cx="228600" cy="225537"/>
              </a:xfrm>
              <a:prstGeom prst="rect">
                <a:avLst/>
              </a:prstGeom>
              <a:no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8" name="Straight Connector 17">
                <a:extLst>
                  <a:ext uri="{FF2B5EF4-FFF2-40B4-BE49-F238E27FC236}">
                    <a16:creationId xmlns:a16="http://schemas.microsoft.com/office/drawing/2014/main" id="{9BF2017F-72F4-4EA4-BAD9-F069F6CE82BA}"/>
                  </a:ext>
                </a:extLst>
              </p:cNvPr>
              <p:cNvCxnSpPr/>
              <p:nvPr/>
            </p:nvCxnSpPr>
            <p:spPr>
              <a:xfrm>
                <a:off x="7429500" y="1389181"/>
                <a:ext cx="152400" cy="195259"/>
              </a:xfrm>
              <a:prstGeom prst="line">
                <a:avLst/>
              </a:prstGeom>
              <a:ln w="28575">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EC946363-B1E9-4047-B25C-F3A8E263CFFF}"/>
                  </a:ext>
                </a:extLst>
              </p:cNvPr>
              <p:cNvCxnSpPr>
                <a:cxnSpLocks/>
              </p:cNvCxnSpPr>
              <p:nvPr/>
            </p:nvCxnSpPr>
            <p:spPr>
              <a:xfrm flipH="1">
                <a:off x="7429500" y="1374609"/>
                <a:ext cx="152400" cy="198542"/>
              </a:xfrm>
              <a:prstGeom prst="line">
                <a:avLst/>
              </a:prstGeom>
              <a:ln w="28575">
                <a:solidFill>
                  <a:srgbClr val="00B050"/>
                </a:solidFill>
              </a:ln>
            </p:spPr>
            <p:style>
              <a:lnRef idx="1">
                <a:schemeClr val="accent1"/>
              </a:lnRef>
              <a:fillRef idx="0">
                <a:schemeClr val="accent1"/>
              </a:fillRef>
              <a:effectRef idx="0">
                <a:schemeClr val="accent1"/>
              </a:effectRef>
              <a:fontRef idx="minor">
                <a:schemeClr val="tx1"/>
              </a:fontRef>
            </p:style>
          </p:cxnSp>
        </p:grpSp>
        <p:sp>
          <p:nvSpPr>
            <p:cNvPr id="24" name="TextBox 23">
              <a:extLst>
                <a:ext uri="{FF2B5EF4-FFF2-40B4-BE49-F238E27FC236}">
                  <a16:creationId xmlns:a16="http://schemas.microsoft.com/office/drawing/2014/main" id="{F388284D-FE93-4076-B2DE-57A64BDD4B87}"/>
                </a:ext>
              </a:extLst>
            </p:cNvPr>
            <p:cNvSpPr txBox="1"/>
            <p:nvPr/>
          </p:nvSpPr>
          <p:spPr>
            <a:xfrm>
              <a:off x="288623" y="3165184"/>
              <a:ext cx="1649703" cy="2862322"/>
            </a:xfrm>
            <a:prstGeom prst="rect">
              <a:avLst/>
            </a:prstGeom>
            <a:solidFill>
              <a:schemeClr val="accent5">
                <a:lumMod val="20000"/>
                <a:lumOff val="80000"/>
              </a:schemeClr>
            </a:solidFill>
            <a:ln w="38100">
              <a:solidFill>
                <a:srgbClr val="00B050"/>
              </a:solidFill>
            </a:ln>
          </p:spPr>
          <p:txBody>
            <a:bodyPr wrap="square" rtlCol="0">
              <a:spAutoFit/>
            </a:bodyPr>
            <a:lstStyle/>
            <a:p>
              <a:r>
                <a:rPr lang="en-US" dirty="0"/>
                <a:t>“Daily”CG-3123 has “Daily” box checked. </a:t>
              </a:r>
            </a:p>
            <a:p>
              <a:endParaRPr lang="en-US" dirty="0"/>
            </a:p>
            <a:p>
              <a:r>
                <a:rPr lang="en-US" dirty="0"/>
                <a:t>It provides a snapshot of patrons who ate in galley for that DAY.</a:t>
              </a:r>
            </a:p>
          </p:txBody>
        </p:sp>
      </p:grpSp>
      <p:grpSp>
        <p:nvGrpSpPr>
          <p:cNvPr id="44" name="Group 43">
            <a:extLst>
              <a:ext uri="{FF2B5EF4-FFF2-40B4-BE49-F238E27FC236}">
                <a16:creationId xmlns:a16="http://schemas.microsoft.com/office/drawing/2014/main" id="{C7CEC6DC-1B32-4B17-9B1B-53337DFA638F}"/>
              </a:ext>
            </a:extLst>
          </p:cNvPr>
          <p:cNvGrpSpPr/>
          <p:nvPr/>
        </p:nvGrpSpPr>
        <p:grpSpPr>
          <a:xfrm>
            <a:off x="2804744" y="2232443"/>
            <a:ext cx="4091356" cy="3241066"/>
            <a:chOff x="2860107" y="2218140"/>
            <a:chExt cx="4091356" cy="3241066"/>
          </a:xfrm>
        </p:grpSpPr>
        <p:grpSp>
          <p:nvGrpSpPr>
            <p:cNvPr id="13" name="Group 12">
              <a:extLst>
                <a:ext uri="{FF2B5EF4-FFF2-40B4-BE49-F238E27FC236}">
                  <a16:creationId xmlns:a16="http://schemas.microsoft.com/office/drawing/2014/main" id="{984F7A70-B1F8-47DC-A0A1-5CB544308EE5}"/>
                </a:ext>
              </a:extLst>
            </p:cNvPr>
            <p:cNvGrpSpPr/>
            <p:nvPr/>
          </p:nvGrpSpPr>
          <p:grpSpPr>
            <a:xfrm>
              <a:off x="3352800" y="2343428"/>
              <a:ext cx="2720617" cy="1515339"/>
              <a:chOff x="5898613" y="4152900"/>
              <a:chExt cx="2720617" cy="1515339"/>
            </a:xfrm>
          </p:grpSpPr>
          <p:sp>
            <p:nvSpPr>
              <p:cNvPr id="14" name="TextBox 13">
                <a:extLst>
                  <a:ext uri="{FF2B5EF4-FFF2-40B4-BE49-F238E27FC236}">
                    <a16:creationId xmlns:a16="http://schemas.microsoft.com/office/drawing/2014/main" id="{EB480C4F-CC96-4FBD-A866-0A99CA3DAC96}"/>
                  </a:ext>
                </a:extLst>
              </p:cNvPr>
              <p:cNvSpPr txBox="1"/>
              <p:nvPr/>
            </p:nvSpPr>
            <p:spPr>
              <a:xfrm>
                <a:off x="5898613" y="4960353"/>
                <a:ext cx="2720617" cy="707886"/>
              </a:xfrm>
              <a:prstGeom prst="rect">
                <a:avLst/>
              </a:prstGeom>
              <a:solidFill>
                <a:srgbClr val="FF0000"/>
              </a:solidFill>
              <a:ln>
                <a:solidFill>
                  <a:srgbClr val="FF0000"/>
                </a:solidFill>
              </a:ln>
            </p:spPr>
            <p:txBody>
              <a:bodyPr wrap="none" rtlCol="0">
                <a:spAutoFit/>
              </a:bodyPr>
              <a:lstStyle/>
              <a:p>
                <a:r>
                  <a:rPr lang="en-US" sz="2000" b="1" dirty="0">
                    <a:solidFill>
                      <a:schemeClr val="bg1"/>
                    </a:solidFill>
                  </a:rPr>
                  <a:t>Checkbox:</a:t>
                </a:r>
              </a:p>
              <a:p>
                <a:r>
                  <a:rPr lang="en-US" sz="2000" b="1" dirty="0">
                    <a:solidFill>
                      <a:schemeClr val="bg1"/>
                    </a:solidFill>
                  </a:rPr>
                  <a:t>“Summary” CG-3123</a:t>
                </a:r>
              </a:p>
            </p:txBody>
          </p:sp>
          <p:cxnSp>
            <p:nvCxnSpPr>
              <p:cNvPr id="15" name="Straight Arrow Connector 14">
                <a:extLst>
                  <a:ext uri="{FF2B5EF4-FFF2-40B4-BE49-F238E27FC236}">
                    <a16:creationId xmlns:a16="http://schemas.microsoft.com/office/drawing/2014/main" id="{6825B9C6-686E-4903-91F4-ABEE36F1AFCC}"/>
                  </a:ext>
                </a:extLst>
              </p:cNvPr>
              <p:cNvCxnSpPr>
                <a:cxnSpLocks/>
              </p:cNvCxnSpPr>
              <p:nvPr/>
            </p:nvCxnSpPr>
            <p:spPr>
              <a:xfrm flipV="1">
                <a:off x="6536348" y="4152900"/>
                <a:ext cx="581465" cy="748775"/>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grpSp>
        <p:grpSp>
          <p:nvGrpSpPr>
            <p:cNvPr id="20" name="Group 19">
              <a:extLst>
                <a:ext uri="{FF2B5EF4-FFF2-40B4-BE49-F238E27FC236}">
                  <a16:creationId xmlns:a16="http://schemas.microsoft.com/office/drawing/2014/main" id="{D2B95F3D-4034-4EA0-A2A0-B18E166C3F7F}"/>
                </a:ext>
              </a:extLst>
            </p:cNvPr>
            <p:cNvGrpSpPr/>
            <p:nvPr/>
          </p:nvGrpSpPr>
          <p:grpSpPr>
            <a:xfrm>
              <a:off x="4631117" y="2218140"/>
              <a:ext cx="110379" cy="111779"/>
              <a:chOff x="7391400" y="1358903"/>
              <a:chExt cx="228600" cy="225537"/>
            </a:xfrm>
          </p:grpSpPr>
          <p:sp>
            <p:nvSpPr>
              <p:cNvPr id="21" name="Rectangle 20">
                <a:extLst>
                  <a:ext uri="{FF2B5EF4-FFF2-40B4-BE49-F238E27FC236}">
                    <a16:creationId xmlns:a16="http://schemas.microsoft.com/office/drawing/2014/main" id="{99F8ADFD-846C-466E-AA08-7BD25F5E115C}"/>
                  </a:ext>
                </a:extLst>
              </p:cNvPr>
              <p:cNvSpPr/>
              <p:nvPr/>
            </p:nvSpPr>
            <p:spPr>
              <a:xfrm>
                <a:off x="7391400" y="1358903"/>
                <a:ext cx="228600" cy="225537"/>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22" name="Straight Connector 21">
                <a:extLst>
                  <a:ext uri="{FF2B5EF4-FFF2-40B4-BE49-F238E27FC236}">
                    <a16:creationId xmlns:a16="http://schemas.microsoft.com/office/drawing/2014/main" id="{70E86645-E175-49CA-9019-AFCFFB0D1F48}"/>
                  </a:ext>
                </a:extLst>
              </p:cNvPr>
              <p:cNvCxnSpPr/>
              <p:nvPr/>
            </p:nvCxnSpPr>
            <p:spPr>
              <a:xfrm>
                <a:off x="7429500" y="1389181"/>
                <a:ext cx="152400" cy="195259"/>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7774DA6D-1934-4985-874B-8E658B4D944E}"/>
                  </a:ext>
                </a:extLst>
              </p:cNvPr>
              <p:cNvCxnSpPr>
                <a:cxnSpLocks/>
              </p:cNvCxnSpPr>
              <p:nvPr/>
            </p:nvCxnSpPr>
            <p:spPr>
              <a:xfrm flipH="1">
                <a:off x="7429500" y="1374609"/>
                <a:ext cx="152400" cy="198542"/>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grpSp>
        <p:sp>
          <p:nvSpPr>
            <p:cNvPr id="43" name="TextBox 42">
              <a:extLst>
                <a:ext uri="{FF2B5EF4-FFF2-40B4-BE49-F238E27FC236}">
                  <a16:creationId xmlns:a16="http://schemas.microsoft.com/office/drawing/2014/main" id="{0234BFEF-3FAC-422C-A46C-0A802C316A4C}"/>
                </a:ext>
              </a:extLst>
            </p:cNvPr>
            <p:cNvSpPr txBox="1"/>
            <p:nvPr/>
          </p:nvSpPr>
          <p:spPr>
            <a:xfrm>
              <a:off x="2860107" y="3981878"/>
              <a:ext cx="4091356" cy="1477328"/>
            </a:xfrm>
            <a:prstGeom prst="rect">
              <a:avLst/>
            </a:prstGeom>
            <a:solidFill>
              <a:srgbClr val="FFE7EC"/>
            </a:solidFill>
            <a:ln w="28575">
              <a:solidFill>
                <a:srgbClr val="FF0000"/>
              </a:solidFill>
            </a:ln>
          </p:spPr>
          <p:txBody>
            <a:bodyPr wrap="square" rtlCol="0">
              <a:spAutoFit/>
            </a:bodyPr>
            <a:lstStyle/>
            <a:p>
              <a:r>
                <a:rPr lang="en-US" dirty="0"/>
                <a:t>“Summary” CG-3123 has “Summary” box checked. </a:t>
              </a:r>
            </a:p>
            <a:p>
              <a:endParaRPr lang="en-US" dirty="0"/>
            </a:p>
            <a:p>
              <a:r>
                <a:rPr lang="en-US" dirty="0"/>
                <a:t>It provides a snapshot of patrons who ate in your galley for that MONTH. </a:t>
              </a:r>
            </a:p>
          </p:txBody>
        </p:sp>
      </p:grpSp>
      <p:sp>
        <p:nvSpPr>
          <p:cNvPr id="25" name="Action Button: Go Forward or Next 24">
            <a:hlinkClick r:id="" action="ppaction://hlinkshowjump?jump=nextslide" highlightClick="1"/>
            <a:extLst>
              <a:ext uri="{FF2B5EF4-FFF2-40B4-BE49-F238E27FC236}">
                <a16:creationId xmlns:a16="http://schemas.microsoft.com/office/drawing/2014/main" id="{B2193412-E0FE-4F78-85CE-6050F5EB8A60}"/>
              </a:ext>
            </a:extLst>
          </p:cNvPr>
          <p:cNvSpPr/>
          <p:nvPr/>
        </p:nvSpPr>
        <p:spPr>
          <a:xfrm>
            <a:off x="8552464" y="6298424"/>
            <a:ext cx="434242" cy="465514"/>
          </a:xfrm>
          <a:prstGeom prst="actionButtonForwardNex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Action Button: Go Home 25">
            <a:hlinkClick r:id="rId7" action="ppaction://hlinksldjump" highlightClick="1"/>
            <a:extLst>
              <a:ext uri="{FF2B5EF4-FFF2-40B4-BE49-F238E27FC236}">
                <a16:creationId xmlns:a16="http://schemas.microsoft.com/office/drawing/2014/main" id="{2BDEDD5D-D68E-4469-8BE7-2DBED1CA3665}"/>
              </a:ext>
            </a:extLst>
          </p:cNvPr>
          <p:cNvSpPr/>
          <p:nvPr/>
        </p:nvSpPr>
        <p:spPr>
          <a:xfrm>
            <a:off x="8305799" y="185363"/>
            <a:ext cx="680907" cy="494325"/>
          </a:xfrm>
          <a:prstGeom prst="actionButtonHome">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0" name="Group 29">
            <a:extLst>
              <a:ext uri="{FF2B5EF4-FFF2-40B4-BE49-F238E27FC236}">
                <a16:creationId xmlns:a16="http://schemas.microsoft.com/office/drawing/2014/main" id="{C4E517CE-30D8-4B40-914E-4AF45895D8A2}"/>
              </a:ext>
            </a:extLst>
          </p:cNvPr>
          <p:cNvGrpSpPr/>
          <p:nvPr/>
        </p:nvGrpSpPr>
        <p:grpSpPr>
          <a:xfrm>
            <a:off x="3128947" y="2848762"/>
            <a:ext cx="76200" cy="149487"/>
            <a:chOff x="-381000" y="1524000"/>
            <a:chExt cx="76200" cy="149487"/>
          </a:xfrm>
        </p:grpSpPr>
        <p:cxnSp>
          <p:nvCxnSpPr>
            <p:cNvPr id="6" name="Straight Connector 5">
              <a:extLst>
                <a:ext uri="{FF2B5EF4-FFF2-40B4-BE49-F238E27FC236}">
                  <a16:creationId xmlns:a16="http://schemas.microsoft.com/office/drawing/2014/main" id="{BF2EEDC4-7973-48C1-B0C6-DE606D17B4AF}"/>
                </a:ext>
              </a:extLst>
            </p:cNvPr>
            <p:cNvCxnSpPr>
              <a:cxnSpLocks/>
            </p:cNvCxnSpPr>
            <p:nvPr/>
          </p:nvCxnSpPr>
          <p:spPr>
            <a:xfrm>
              <a:off x="-381000" y="1594375"/>
              <a:ext cx="30772" cy="79112"/>
            </a:xfrm>
            <a:prstGeom prst="line">
              <a:avLst/>
            </a:prstGeom>
            <a:ln w="28575">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B6242C6C-E00E-4709-8E2F-64F5CBFE0978}"/>
                </a:ext>
              </a:extLst>
            </p:cNvPr>
            <p:cNvCxnSpPr>
              <a:cxnSpLocks/>
            </p:cNvCxnSpPr>
            <p:nvPr/>
          </p:nvCxnSpPr>
          <p:spPr>
            <a:xfrm flipH="1">
              <a:off x="-350228" y="1524000"/>
              <a:ext cx="45428" cy="149487"/>
            </a:xfrm>
            <a:prstGeom prst="line">
              <a:avLst/>
            </a:prstGeom>
            <a:ln w="19050">
              <a:solidFill>
                <a:srgbClr val="7030A0"/>
              </a:solidFill>
            </a:ln>
          </p:spPr>
          <p:style>
            <a:lnRef idx="1">
              <a:schemeClr val="accent1"/>
            </a:lnRef>
            <a:fillRef idx="0">
              <a:schemeClr val="accent1"/>
            </a:fillRef>
            <a:effectRef idx="0">
              <a:schemeClr val="accent1"/>
            </a:effectRef>
            <a:fontRef idx="minor">
              <a:schemeClr val="tx1"/>
            </a:fontRef>
          </p:style>
        </p:cxnSp>
      </p:grpSp>
      <p:grpSp>
        <p:nvGrpSpPr>
          <p:cNvPr id="34" name="Group 33">
            <a:extLst>
              <a:ext uri="{FF2B5EF4-FFF2-40B4-BE49-F238E27FC236}">
                <a16:creationId xmlns:a16="http://schemas.microsoft.com/office/drawing/2014/main" id="{5D55105C-CB6C-4246-BC97-EC8F9C2D183D}"/>
              </a:ext>
            </a:extLst>
          </p:cNvPr>
          <p:cNvGrpSpPr/>
          <p:nvPr/>
        </p:nvGrpSpPr>
        <p:grpSpPr>
          <a:xfrm>
            <a:off x="3118189" y="3100223"/>
            <a:ext cx="76200" cy="149487"/>
            <a:chOff x="-381000" y="1524000"/>
            <a:chExt cx="76200" cy="149487"/>
          </a:xfrm>
        </p:grpSpPr>
        <p:cxnSp>
          <p:nvCxnSpPr>
            <p:cNvPr id="35" name="Straight Connector 34">
              <a:extLst>
                <a:ext uri="{FF2B5EF4-FFF2-40B4-BE49-F238E27FC236}">
                  <a16:creationId xmlns:a16="http://schemas.microsoft.com/office/drawing/2014/main" id="{A9648CA6-AEA8-4EF5-8CB1-ED174D0FC291}"/>
                </a:ext>
              </a:extLst>
            </p:cNvPr>
            <p:cNvCxnSpPr>
              <a:cxnSpLocks/>
            </p:cNvCxnSpPr>
            <p:nvPr/>
          </p:nvCxnSpPr>
          <p:spPr>
            <a:xfrm>
              <a:off x="-381000" y="1594375"/>
              <a:ext cx="30772" cy="79112"/>
            </a:xfrm>
            <a:prstGeom prst="line">
              <a:avLst/>
            </a:prstGeom>
            <a:ln w="28575">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6085378A-A1F6-4B54-948E-357CC47F5A87}"/>
                </a:ext>
              </a:extLst>
            </p:cNvPr>
            <p:cNvCxnSpPr>
              <a:cxnSpLocks/>
            </p:cNvCxnSpPr>
            <p:nvPr/>
          </p:nvCxnSpPr>
          <p:spPr>
            <a:xfrm flipH="1">
              <a:off x="-350228" y="1524000"/>
              <a:ext cx="45428" cy="149487"/>
            </a:xfrm>
            <a:prstGeom prst="line">
              <a:avLst/>
            </a:prstGeom>
            <a:ln w="19050">
              <a:solidFill>
                <a:srgbClr val="7030A0"/>
              </a:solidFill>
            </a:ln>
          </p:spPr>
          <p:style>
            <a:lnRef idx="1">
              <a:schemeClr val="accent1"/>
            </a:lnRef>
            <a:fillRef idx="0">
              <a:schemeClr val="accent1"/>
            </a:fillRef>
            <a:effectRef idx="0">
              <a:schemeClr val="accent1"/>
            </a:effectRef>
            <a:fontRef idx="minor">
              <a:schemeClr val="tx1"/>
            </a:fontRef>
          </p:style>
        </p:cxnSp>
      </p:grpSp>
      <p:grpSp>
        <p:nvGrpSpPr>
          <p:cNvPr id="37" name="Group 36">
            <a:extLst>
              <a:ext uri="{FF2B5EF4-FFF2-40B4-BE49-F238E27FC236}">
                <a16:creationId xmlns:a16="http://schemas.microsoft.com/office/drawing/2014/main" id="{92F5F4DF-8C05-406D-9434-5FF8A29E8598}"/>
              </a:ext>
            </a:extLst>
          </p:cNvPr>
          <p:cNvGrpSpPr/>
          <p:nvPr/>
        </p:nvGrpSpPr>
        <p:grpSpPr>
          <a:xfrm>
            <a:off x="2967364" y="3025480"/>
            <a:ext cx="76200" cy="149487"/>
            <a:chOff x="-381000" y="1524000"/>
            <a:chExt cx="76200" cy="149487"/>
          </a:xfrm>
        </p:grpSpPr>
        <p:cxnSp>
          <p:nvCxnSpPr>
            <p:cNvPr id="38" name="Straight Connector 37">
              <a:extLst>
                <a:ext uri="{FF2B5EF4-FFF2-40B4-BE49-F238E27FC236}">
                  <a16:creationId xmlns:a16="http://schemas.microsoft.com/office/drawing/2014/main" id="{6AFB9E7D-DA30-4991-ABD6-40CDAA36A875}"/>
                </a:ext>
              </a:extLst>
            </p:cNvPr>
            <p:cNvCxnSpPr>
              <a:cxnSpLocks/>
            </p:cNvCxnSpPr>
            <p:nvPr/>
          </p:nvCxnSpPr>
          <p:spPr>
            <a:xfrm>
              <a:off x="-381000" y="1594375"/>
              <a:ext cx="30772" cy="79112"/>
            </a:xfrm>
            <a:prstGeom prst="line">
              <a:avLst/>
            </a:prstGeom>
            <a:ln w="28575">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FC36CDCC-C194-4019-9449-4D530649CC95}"/>
                </a:ext>
              </a:extLst>
            </p:cNvPr>
            <p:cNvCxnSpPr>
              <a:cxnSpLocks/>
            </p:cNvCxnSpPr>
            <p:nvPr/>
          </p:nvCxnSpPr>
          <p:spPr>
            <a:xfrm flipH="1">
              <a:off x="-350228" y="1524000"/>
              <a:ext cx="45428" cy="149487"/>
            </a:xfrm>
            <a:prstGeom prst="line">
              <a:avLst/>
            </a:prstGeom>
            <a:ln w="19050">
              <a:solidFill>
                <a:srgbClr val="7030A0"/>
              </a:solidFill>
            </a:ln>
          </p:spPr>
          <p:style>
            <a:lnRef idx="1">
              <a:schemeClr val="accent1"/>
            </a:lnRef>
            <a:fillRef idx="0">
              <a:schemeClr val="accent1"/>
            </a:fillRef>
            <a:effectRef idx="0">
              <a:schemeClr val="accent1"/>
            </a:effectRef>
            <a:fontRef idx="minor">
              <a:schemeClr val="tx1"/>
            </a:fontRef>
          </p:style>
        </p:cxnSp>
      </p:grpSp>
      <p:grpSp>
        <p:nvGrpSpPr>
          <p:cNvPr id="40" name="Group 39">
            <a:extLst>
              <a:ext uri="{FF2B5EF4-FFF2-40B4-BE49-F238E27FC236}">
                <a16:creationId xmlns:a16="http://schemas.microsoft.com/office/drawing/2014/main" id="{3C1238ED-26C6-4BC1-A04E-1D4A82622F27}"/>
              </a:ext>
            </a:extLst>
          </p:cNvPr>
          <p:cNvGrpSpPr/>
          <p:nvPr/>
        </p:nvGrpSpPr>
        <p:grpSpPr>
          <a:xfrm>
            <a:off x="2883680" y="2936588"/>
            <a:ext cx="76200" cy="149487"/>
            <a:chOff x="-381000" y="1524000"/>
            <a:chExt cx="76200" cy="149487"/>
          </a:xfrm>
        </p:grpSpPr>
        <p:cxnSp>
          <p:nvCxnSpPr>
            <p:cNvPr id="41" name="Straight Connector 40">
              <a:extLst>
                <a:ext uri="{FF2B5EF4-FFF2-40B4-BE49-F238E27FC236}">
                  <a16:creationId xmlns:a16="http://schemas.microsoft.com/office/drawing/2014/main" id="{85978A0D-6E3C-4922-A8C5-8CB9FD8A1D56}"/>
                </a:ext>
              </a:extLst>
            </p:cNvPr>
            <p:cNvCxnSpPr>
              <a:cxnSpLocks/>
            </p:cNvCxnSpPr>
            <p:nvPr/>
          </p:nvCxnSpPr>
          <p:spPr>
            <a:xfrm>
              <a:off x="-381000" y="1594375"/>
              <a:ext cx="30772" cy="79112"/>
            </a:xfrm>
            <a:prstGeom prst="line">
              <a:avLst/>
            </a:prstGeom>
            <a:ln w="28575">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79864B76-2F95-476A-A0E9-C208D983D07E}"/>
                </a:ext>
              </a:extLst>
            </p:cNvPr>
            <p:cNvCxnSpPr>
              <a:cxnSpLocks/>
            </p:cNvCxnSpPr>
            <p:nvPr/>
          </p:nvCxnSpPr>
          <p:spPr>
            <a:xfrm flipH="1">
              <a:off x="-350228" y="1524000"/>
              <a:ext cx="45428" cy="149487"/>
            </a:xfrm>
            <a:prstGeom prst="line">
              <a:avLst/>
            </a:prstGeom>
            <a:ln w="19050">
              <a:solidFill>
                <a:srgbClr val="7030A0"/>
              </a:solidFill>
            </a:ln>
          </p:spPr>
          <p:style>
            <a:lnRef idx="1">
              <a:schemeClr val="accent1"/>
            </a:lnRef>
            <a:fillRef idx="0">
              <a:schemeClr val="accent1"/>
            </a:fillRef>
            <a:effectRef idx="0">
              <a:schemeClr val="accent1"/>
            </a:effectRef>
            <a:fontRef idx="minor">
              <a:schemeClr val="tx1"/>
            </a:fontRef>
          </p:style>
        </p:cxnSp>
      </p:grpSp>
      <p:grpSp>
        <p:nvGrpSpPr>
          <p:cNvPr id="46" name="Group 45">
            <a:extLst>
              <a:ext uri="{FF2B5EF4-FFF2-40B4-BE49-F238E27FC236}">
                <a16:creationId xmlns:a16="http://schemas.microsoft.com/office/drawing/2014/main" id="{DA722026-A1EE-41C4-A547-F48608FD375E}"/>
              </a:ext>
            </a:extLst>
          </p:cNvPr>
          <p:cNvGrpSpPr/>
          <p:nvPr/>
        </p:nvGrpSpPr>
        <p:grpSpPr>
          <a:xfrm>
            <a:off x="3029966" y="3277530"/>
            <a:ext cx="76200" cy="149487"/>
            <a:chOff x="-381000" y="1524000"/>
            <a:chExt cx="76200" cy="149487"/>
          </a:xfrm>
        </p:grpSpPr>
        <p:cxnSp>
          <p:nvCxnSpPr>
            <p:cNvPr id="47" name="Straight Connector 46">
              <a:extLst>
                <a:ext uri="{FF2B5EF4-FFF2-40B4-BE49-F238E27FC236}">
                  <a16:creationId xmlns:a16="http://schemas.microsoft.com/office/drawing/2014/main" id="{7C8CC255-7BC8-42FC-8940-D59B011962D5}"/>
                </a:ext>
              </a:extLst>
            </p:cNvPr>
            <p:cNvCxnSpPr>
              <a:cxnSpLocks/>
            </p:cNvCxnSpPr>
            <p:nvPr/>
          </p:nvCxnSpPr>
          <p:spPr>
            <a:xfrm>
              <a:off x="-381000" y="1594375"/>
              <a:ext cx="30772" cy="79112"/>
            </a:xfrm>
            <a:prstGeom prst="line">
              <a:avLst/>
            </a:prstGeom>
            <a:ln w="28575">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48" name="Straight Connector 47">
              <a:extLst>
                <a:ext uri="{FF2B5EF4-FFF2-40B4-BE49-F238E27FC236}">
                  <a16:creationId xmlns:a16="http://schemas.microsoft.com/office/drawing/2014/main" id="{E1BD1231-1837-4AA8-8665-60D9197FD70E}"/>
                </a:ext>
              </a:extLst>
            </p:cNvPr>
            <p:cNvCxnSpPr>
              <a:cxnSpLocks/>
            </p:cNvCxnSpPr>
            <p:nvPr/>
          </p:nvCxnSpPr>
          <p:spPr>
            <a:xfrm flipH="1">
              <a:off x="-350228" y="1524000"/>
              <a:ext cx="45428" cy="149487"/>
            </a:xfrm>
            <a:prstGeom prst="line">
              <a:avLst/>
            </a:prstGeom>
            <a:ln w="19050">
              <a:solidFill>
                <a:srgbClr val="7030A0"/>
              </a:solidFill>
            </a:ln>
          </p:spPr>
          <p:style>
            <a:lnRef idx="1">
              <a:schemeClr val="accent1"/>
            </a:lnRef>
            <a:fillRef idx="0">
              <a:schemeClr val="accent1"/>
            </a:fillRef>
            <a:effectRef idx="0">
              <a:schemeClr val="accent1"/>
            </a:effectRef>
            <a:fontRef idx="minor">
              <a:schemeClr val="tx1"/>
            </a:fontRef>
          </p:style>
        </p:cxnSp>
      </p:grpSp>
      <p:grpSp>
        <p:nvGrpSpPr>
          <p:cNvPr id="52" name="Group 51">
            <a:extLst>
              <a:ext uri="{FF2B5EF4-FFF2-40B4-BE49-F238E27FC236}">
                <a16:creationId xmlns:a16="http://schemas.microsoft.com/office/drawing/2014/main" id="{FCA5C2C2-E9F5-4772-B752-7F53D6345A52}"/>
              </a:ext>
            </a:extLst>
          </p:cNvPr>
          <p:cNvGrpSpPr/>
          <p:nvPr/>
        </p:nvGrpSpPr>
        <p:grpSpPr>
          <a:xfrm>
            <a:off x="3173463" y="3418806"/>
            <a:ext cx="76200" cy="149487"/>
            <a:chOff x="-381000" y="1524000"/>
            <a:chExt cx="76200" cy="149487"/>
          </a:xfrm>
        </p:grpSpPr>
        <p:cxnSp>
          <p:nvCxnSpPr>
            <p:cNvPr id="53" name="Straight Connector 52">
              <a:extLst>
                <a:ext uri="{FF2B5EF4-FFF2-40B4-BE49-F238E27FC236}">
                  <a16:creationId xmlns:a16="http://schemas.microsoft.com/office/drawing/2014/main" id="{5E976301-798F-49F9-8BA0-08B3885ECACA}"/>
                </a:ext>
              </a:extLst>
            </p:cNvPr>
            <p:cNvCxnSpPr>
              <a:cxnSpLocks/>
            </p:cNvCxnSpPr>
            <p:nvPr/>
          </p:nvCxnSpPr>
          <p:spPr>
            <a:xfrm>
              <a:off x="-381000" y="1594375"/>
              <a:ext cx="30772" cy="79112"/>
            </a:xfrm>
            <a:prstGeom prst="line">
              <a:avLst/>
            </a:prstGeom>
            <a:ln w="28575">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4" name="Straight Connector 53">
              <a:extLst>
                <a:ext uri="{FF2B5EF4-FFF2-40B4-BE49-F238E27FC236}">
                  <a16:creationId xmlns:a16="http://schemas.microsoft.com/office/drawing/2014/main" id="{0E949AF1-9E7E-4A98-B08A-63AE80904C71}"/>
                </a:ext>
              </a:extLst>
            </p:cNvPr>
            <p:cNvCxnSpPr>
              <a:cxnSpLocks/>
            </p:cNvCxnSpPr>
            <p:nvPr/>
          </p:nvCxnSpPr>
          <p:spPr>
            <a:xfrm flipH="1">
              <a:off x="-350228" y="1524000"/>
              <a:ext cx="45428" cy="149487"/>
            </a:xfrm>
            <a:prstGeom prst="line">
              <a:avLst/>
            </a:prstGeom>
            <a:ln w="19050">
              <a:solidFill>
                <a:srgbClr val="7030A0"/>
              </a:solidFill>
            </a:ln>
          </p:spPr>
          <p:style>
            <a:lnRef idx="1">
              <a:schemeClr val="accent1"/>
            </a:lnRef>
            <a:fillRef idx="0">
              <a:schemeClr val="accent1"/>
            </a:fillRef>
            <a:effectRef idx="0">
              <a:schemeClr val="accent1"/>
            </a:effectRef>
            <a:fontRef idx="minor">
              <a:schemeClr val="tx1"/>
            </a:fontRef>
          </p:style>
        </p:cxnSp>
      </p:grpSp>
      <p:grpSp>
        <p:nvGrpSpPr>
          <p:cNvPr id="55" name="Group 54">
            <a:extLst>
              <a:ext uri="{FF2B5EF4-FFF2-40B4-BE49-F238E27FC236}">
                <a16:creationId xmlns:a16="http://schemas.microsoft.com/office/drawing/2014/main" id="{59A6D263-6A17-48D9-B4DF-389A0A2B9EBB}"/>
              </a:ext>
            </a:extLst>
          </p:cNvPr>
          <p:cNvGrpSpPr/>
          <p:nvPr/>
        </p:nvGrpSpPr>
        <p:grpSpPr>
          <a:xfrm>
            <a:off x="3119680" y="3354256"/>
            <a:ext cx="76200" cy="149487"/>
            <a:chOff x="-381000" y="1524000"/>
            <a:chExt cx="76200" cy="149487"/>
          </a:xfrm>
        </p:grpSpPr>
        <p:cxnSp>
          <p:nvCxnSpPr>
            <p:cNvPr id="56" name="Straight Connector 55">
              <a:extLst>
                <a:ext uri="{FF2B5EF4-FFF2-40B4-BE49-F238E27FC236}">
                  <a16:creationId xmlns:a16="http://schemas.microsoft.com/office/drawing/2014/main" id="{AE8B843C-0F84-4BB8-B51B-522BB092060A}"/>
                </a:ext>
              </a:extLst>
            </p:cNvPr>
            <p:cNvCxnSpPr>
              <a:cxnSpLocks/>
            </p:cNvCxnSpPr>
            <p:nvPr/>
          </p:nvCxnSpPr>
          <p:spPr>
            <a:xfrm>
              <a:off x="-381000" y="1594375"/>
              <a:ext cx="30772" cy="79112"/>
            </a:xfrm>
            <a:prstGeom prst="line">
              <a:avLst/>
            </a:prstGeom>
            <a:ln w="28575">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57" name="Straight Connector 56">
              <a:extLst>
                <a:ext uri="{FF2B5EF4-FFF2-40B4-BE49-F238E27FC236}">
                  <a16:creationId xmlns:a16="http://schemas.microsoft.com/office/drawing/2014/main" id="{EFE40370-D8B5-4DDF-8497-674011647A47}"/>
                </a:ext>
              </a:extLst>
            </p:cNvPr>
            <p:cNvCxnSpPr>
              <a:cxnSpLocks/>
            </p:cNvCxnSpPr>
            <p:nvPr/>
          </p:nvCxnSpPr>
          <p:spPr>
            <a:xfrm flipH="1">
              <a:off x="-350228" y="1524000"/>
              <a:ext cx="45428" cy="149487"/>
            </a:xfrm>
            <a:prstGeom prst="line">
              <a:avLst/>
            </a:prstGeom>
            <a:ln w="19050">
              <a:solidFill>
                <a:srgbClr val="7030A0"/>
              </a:solidFill>
            </a:ln>
          </p:spPr>
          <p:style>
            <a:lnRef idx="1">
              <a:schemeClr val="accent1"/>
            </a:lnRef>
            <a:fillRef idx="0">
              <a:schemeClr val="accent1"/>
            </a:fillRef>
            <a:effectRef idx="0">
              <a:schemeClr val="accent1"/>
            </a:effectRef>
            <a:fontRef idx="minor">
              <a:schemeClr val="tx1"/>
            </a:fontRef>
          </p:style>
        </p:cxnSp>
      </p:grpSp>
      <p:grpSp>
        <p:nvGrpSpPr>
          <p:cNvPr id="58" name="Group 57">
            <a:extLst>
              <a:ext uri="{FF2B5EF4-FFF2-40B4-BE49-F238E27FC236}">
                <a16:creationId xmlns:a16="http://schemas.microsoft.com/office/drawing/2014/main" id="{9FDA978D-C1DB-4253-977C-71E1C4635808}"/>
              </a:ext>
            </a:extLst>
          </p:cNvPr>
          <p:cNvGrpSpPr/>
          <p:nvPr/>
        </p:nvGrpSpPr>
        <p:grpSpPr>
          <a:xfrm>
            <a:off x="3005464" y="2778387"/>
            <a:ext cx="76200" cy="149487"/>
            <a:chOff x="-381000" y="1524000"/>
            <a:chExt cx="76200" cy="149487"/>
          </a:xfrm>
        </p:grpSpPr>
        <p:cxnSp>
          <p:nvCxnSpPr>
            <p:cNvPr id="59" name="Straight Connector 58">
              <a:extLst>
                <a:ext uri="{FF2B5EF4-FFF2-40B4-BE49-F238E27FC236}">
                  <a16:creationId xmlns:a16="http://schemas.microsoft.com/office/drawing/2014/main" id="{274A3F68-DA92-4E02-B78D-509ADFE577BF}"/>
                </a:ext>
              </a:extLst>
            </p:cNvPr>
            <p:cNvCxnSpPr>
              <a:cxnSpLocks/>
            </p:cNvCxnSpPr>
            <p:nvPr/>
          </p:nvCxnSpPr>
          <p:spPr>
            <a:xfrm>
              <a:off x="-381000" y="1594375"/>
              <a:ext cx="30772" cy="79112"/>
            </a:xfrm>
            <a:prstGeom prst="line">
              <a:avLst/>
            </a:prstGeom>
            <a:ln w="28575">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60" name="Straight Connector 59">
              <a:extLst>
                <a:ext uri="{FF2B5EF4-FFF2-40B4-BE49-F238E27FC236}">
                  <a16:creationId xmlns:a16="http://schemas.microsoft.com/office/drawing/2014/main" id="{97DE793C-4ACD-4640-A679-1D390D3F9D82}"/>
                </a:ext>
              </a:extLst>
            </p:cNvPr>
            <p:cNvCxnSpPr>
              <a:cxnSpLocks/>
            </p:cNvCxnSpPr>
            <p:nvPr/>
          </p:nvCxnSpPr>
          <p:spPr>
            <a:xfrm flipH="1">
              <a:off x="-350228" y="1524000"/>
              <a:ext cx="45428" cy="149487"/>
            </a:xfrm>
            <a:prstGeom prst="line">
              <a:avLst/>
            </a:prstGeom>
            <a:ln w="19050">
              <a:solidFill>
                <a:srgbClr val="7030A0"/>
              </a:solidFill>
            </a:ln>
          </p:spPr>
          <p:style>
            <a:lnRef idx="1">
              <a:schemeClr val="accent1"/>
            </a:lnRef>
            <a:fillRef idx="0">
              <a:schemeClr val="accent1"/>
            </a:fillRef>
            <a:effectRef idx="0">
              <a:schemeClr val="accent1"/>
            </a:effectRef>
            <a:fontRef idx="minor">
              <a:schemeClr val="tx1"/>
            </a:fontRef>
          </p:style>
        </p:cxnSp>
      </p:grpSp>
      <p:grpSp>
        <p:nvGrpSpPr>
          <p:cNvPr id="68" name="Group 67">
            <a:extLst>
              <a:ext uri="{FF2B5EF4-FFF2-40B4-BE49-F238E27FC236}">
                <a16:creationId xmlns:a16="http://schemas.microsoft.com/office/drawing/2014/main" id="{7A077FC1-15B6-4B2F-803D-3CF2546AA25E}"/>
              </a:ext>
            </a:extLst>
          </p:cNvPr>
          <p:cNvGrpSpPr/>
          <p:nvPr/>
        </p:nvGrpSpPr>
        <p:grpSpPr>
          <a:xfrm>
            <a:off x="3935174" y="3873070"/>
            <a:ext cx="5106089" cy="2680130"/>
            <a:chOff x="3935174" y="3873070"/>
            <a:chExt cx="5106089" cy="2680130"/>
          </a:xfrm>
        </p:grpSpPr>
        <p:grpSp>
          <p:nvGrpSpPr>
            <p:cNvPr id="33" name="Group 32">
              <a:extLst>
                <a:ext uri="{FF2B5EF4-FFF2-40B4-BE49-F238E27FC236}">
                  <a16:creationId xmlns:a16="http://schemas.microsoft.com/office/drawing/2014/main" id="{72BCC007-26EC-41D1-A8A3-291610AA903F}"/>
                </a:ext>
              </a:extLst>
            </p:cNvPr>
            <p:cNvGrpSpPr/>
            <p:nvPr/>
          </p:nvGrpSpPr>
          <p:grpSpPr>
            <a:xfrm>
              <a:off x="7705328" y="3873070"/>
              <a:ext cx="1335935" cy="2308325"/>
              <a:chOff x="9038518" y="185362"/>
              <a:chExt cx="3458282" cy="2308325"/>
            </a:xfrm>
          </p:grpSpPr>
          <p:sp>
            <p:nvSpPr>
              <p:cNvPr id="31" name="TextBox 30">
                <a:extLst>
                  <a:ext uri="{FF2B5EF4-FFF2-40B4-BE49-F238E27FC236}">
                    <a16:creationId xmlns:a16="http://schemas.microsoft.com/office/drawing/2014/main" id="{A80D16FD-BFB5-4479-A7FC-3E7D99BE6F30}"/>
                  </a:ext>
                </a:extLst>
              </p:cNvPr>
              <p:cNvSpPr txBox="1"/>
              <p:nvPr/>
            </p:nvSpPr>
            <p:spPr>
              <a:xfrm>
                <a:off x="9111441" y="185363"/>
                <a:ext cx="3385359" cy="2308324"/>
              </a:xfrm>
              <a:prstGeom prst="rect">
                <a:avLst/>
              </a:prstGeom>
              <a:solidFill>
                <a:srgbClr val="FFFFCC"/>
              </a:solidFill>
            </p:spPr>
            <p:txBody>
              <a:bodyPr wrap="square" rtlCol="0">
                <a:spAutoFit/>
              </a:bodyPr>
              <a:lstStyle/>
              <a:p>
                <a:r>
                  <a:rPr lang="en-US" sz="1400" b="1" dirty="0">
                    <a:latin typeface="+mj-lt"/>
                  </a:rPr>
                  <a:t>Signature</a:t>
                </a:r>
                <a:r>
                  <a:rPr lang="en-US" sz="1400" dirty="0">
                    <a:latin typeface="+mj-lt"/>
                  </a:rPr>
                  <a:t>? </a:t>
                </a:r>
              </a:p>
              <a:p>
                <a:endParaRPr lang="en-US" sz="1000" dirty="0">
                  <a:latin typeface="+mj-lt"/>
                </a:endParaRPr>
              </a:p>
              <a:p>
                <a:pPr marL="285750" indent="-285750">
                  <a:buFont typeface="Wingdings" panose="05000000000000000000" pitchFamily="2" charset="2"/>
                  <a:buChar char="ü"/>
                </a:pPr>
                <a:r>
                  <a:rPr lang="en-US" sz="1200" u="sng" dirty="0">
                    <a:latin typeface="+mj-lt"/>
                  </a:rPr>
                  <a:t>Only</a:t>
                </a:r>
                <a:r>
                  <a:rPr lang="en-US" sz="1200" dirty="0">
                    <a:latin typeface="+mj-lt"/>
                  </a:rPr>
                  <a:t> XO signs </a:t>
                </a:r>
                <a:r>
                  <a:rPr lang="en-US" sz="1200" b="1" dirty="0">
                    <a:latin typeface="+mj-lt"/>
                  </a:rPr>
                  <a:t>SUMMARY</a:t>
                </a:r>
                <a:r>
                  <a:rPr lang="en-US" sz="1200" dirty="0">
                    <a:latin typeface="+mj-lt"/>
                  </a:rPr>
                  <a:t> CG-3123.</a:t>
                </a:r>
              </a:p>
              <a:p>
                <a:pPr marL="285750" indent="-285750">
                  <a:buFont typeface="Wingdings" panose="05000000000000000000" pitchFamily="2" charset="2"/>
                  <a:buChar char="ü"/>
                </a:pPr>
                <a:endParaRPr lang="en-US" sz="1200" dirty="0">
                  <a:latin typeface="+mj-lt"/>
                </a:endParaRPr>
              </a:p>
              <a:p>
                <a:pPr marL="285750" indent="-285750">
                  <a:buFont typeface="Wingdings" panose="05000000000000000000" pitchFamily="2" charset="2"/>
                  <a:buChar char="ü"/>
                </a:pPr>
                <a:r>
                  <a:rPr lang="en-US" sz="1200" dirty="0">
                    <a:latin typeface="+mj-lt"/>
                  </a:rPr>
                  <a:t>XO </a:t>
                </a:r>
                <a:r>
                  <a:rPr lang="en-US" sz="1200" b="1" u="sng" dirty="0">
                    <a:latin typeface="+mj-lt"/>
                  </a:rPr>
                  <a:t>or</a:t>
                </a:r>
                <a:r>
                  <a:rPr lang="en-US" sz="1200" dirty="0">
                    <a:latin typeface="+mj-lt"/>
                  </a:rPr>
                  <a:t> Designated Personnel Officer signs </a:t>
                </a:r>
                <a:r>
                  <a:rPr lang="en-US" sz="1200" b="1" i="1" dirty="0">
                    <a:latin typeface="+mj-lt"/>
                  </a:rPr>
                  <a:t>DAILY</a:t>
                </a:r>
                <a:r>
                  <a:rPr lang="en-US" sz="1200" dirty="0">
                    <a:latin typeface="+mj-lt"/>
                  </a:rPr>
                  <a:t> CG-3123</a:t>
                </a:r>
              </a:p>
            </p:txBody>
          </p:sp>
          <p:sp>
            <p:nvSpPr>
              <p:cNvPr id="32" name="Rectangle: Rounded Corners 31">
                <a:extLst>
                  <a:ext uri="{FF2B5EF4-FFF2-40B4-BE49-F238E27FC236}">
                    <a16:creationId xmlns:a16="http://schemas.microsoft.com/office/drawing/2014/main" id="{832D43DD-2181-4C65-91B6-7E7000A1642C}"/>
                  </a:ext>
                </a:extLst>
              </p:cNvPr>
              <p:cNvSpPr/>
              <p:nvPr/>
            </p:nvSpPr>
            <p:spPr>
              <a:xfrm>
                <a:off x="9038518" y="185362"/>
                <a:ext cx="3458282" cy="2308323"/>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cxnSp>
          <p:nvCxnSpPr>
            <p:cNvPr id="62" name="Straight Arrow Connector 61">
              <a:extLst>
                <a:ext uri="{FF2B5EF4-FFF2-40B4-BE49-F238E27FC236}">
                  <a16:creationId xmlns:a16="http://schemas.microsoft.com/office/drawing/2014/main" id="{952C8354-EE35-4075-A82E-6F243BF59392}"/>
                </a:ext>
              </a:extLst>
            </p:cNvPr>
            <p:cNvCxnSpPr>
              <a:cxnSpLocks/>
            </p:cNvCxnSpPr>
            <p:nvPr/>
          </p:nvCxnSpPr>
          <p:spPr>
            <a:xfrm flipH="1">
              <a:off x="3935174" y="5443879"/>
              <a:ext cx="3978224" cy="110932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24485702"/>
      </p:ext>
    </p:extLst>
  </p:cSld>
  <p:clrMapOvr>
    <a:masterClrMapping/>
  </p:clrMapOvr>
  <mc:AlternateContent xmlns:mc="http://schemas.openxmlformats.org/markup-compatibility/2006" xmlns:p14="http://schemas.microsoft.com/office/powerpoint/2010/main">
    <mc:Choice Requires="p14">
      <p:transition spd="slow" p14:dur="2000" advClick="0" advTm="55000"/>
    </mc:Choice>
    <mc:Fallback xmlns="">
      <p:transition spd="slow" advClick="0" advTm="55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8794" fill="hold"/>
                                        <p:tgtEl>
                                          <p:spTgt spid="2"/>
                                        </p:tgtEl>
                                      </p:cBhvr>
                                    </p:cmd>
                                  </p:childTnLst>
                                </p:cTn>
                              </p:par>
                              <p:par>
                                <p:cTn id="7" presetID="2" presetClass="entr" presetSubtype="8" fill="hold" nodeType="withEffect">
                                  <p:stCondLst>
                                    <p:cond delay="24240"/>
                                  </p:stCondLst>
                                  <p:childTnLst>
                                    <p:set>
                                      <p:cBhvr>
                                        <p:cTn id="8" dur="1" fill="hold">
                                          <p:stCondLst>
                                            <p:cond delay="0"/>
                                          </p:stCondLst>
                                        </p:cTn>
                                        <p:tgtEl>
                                          <p:spTgt spid="45"/>
                                        </p:tgtEl>
                                        <p:attrNameLst>
                                          <p:attrName>style.visibility</p:attrName>
                                        </p:attrNameLst>
                                      </p:cBhvr>
                                      <p:to>
                                        <p:strVal val="visible"/>
                                      </p:to>
                                    </p:set>
                                    <p:anim calcmode="lin" valueType="num">
                                      <p:cBhvr additive="base">
                                        <p:cTn id="9" dur="500" fill="hold"/>
                                        <p:tgtEl>
                                          <p:spTgt spid="45"/>
                                        </p:tgtEl>
                                        <p:attrNameLst>
                                          <p:attrName>ppt_x</p:attrName>
                                        </p:attrNameLst>
                                      </p:cBhvr>
                                      <p:tavLst>
                                        <p:tav tm="0">
                                          <p:val>
                                            <p:strVal val="0-#ppt_w/2"/>
                                          </p:val>
                                        </p:tav>
                                        <p:tav tm="100000">
                                          <p:val>
                                            <p:strVal val="#ppt_x"/>
                                          </p:val>
                                        </p:tav>
                                      </p:tavLst>
                                    </p:anim>
                                    <p:anim calcmode="lin" valueType="num">
                                      <p:cBhvr additive="base">
                                        <p:cTn id="10" dur="500" fill="hold"/>
                                        <p:tgtEl>
                                          <p:spTgt spid="45"/>
                                        </p:tgtEl>
                                        <p:attrNameLst>
                                          <p:attrName>ppt_y</p:attrName>
                                        </p:attrNameLst>
                                      </p:cBhvr>
                                      <p:tavLst>
                                        <p:tav tm="0">
                                          <p:val>
                                            <p:strVal val="#ppt_y"/>
                                          </p:val>
                                        </p:tav>
                                        <p:tav tm="100000">
                                          <p:val>
                                            <p:strVal val="#ppt_y"/>
                                          </p:val>
                                        </p:tav>
                                      </p:tavLst>
                                    </p:anim>
                                  </p:childTnLst>
                                </p:cTn>
                              </p:par>
                              <p:par>
                                <p:cTn id="11" presetID="2" presetClass="entr" presetSubtype="4" fill="hold" nodeType="withEffect">
                                  <p:stCondLst>
                                    <p:cond delay="33000"/>
                                  </p:stCondLst>
                                  <p:childTnLst>
                                    <p:set>
                                      <p:cBhvr>
                                        <p:cTn id="12" dur="1" fill="hold">
                                          <p:stCondLst>
                                            <p:cond delay="0"/>
                                          </p:stCondLst>
                                        </p:cTn>
                                        <p:tgtEl>
                                          <p:spTgt spid="44"/>
                                        </p:tgtEl>
                                        <p:attrNameLst>
                                          <p:attrName>style.visibility</p:attrName>
                                        </p:attrNameLst>
                                      </p:cBhvr>
                                      <p:to>
                                        <p:strVal val="visible"/>
                                      </p:to>
                                    </p:set>
                                    <p:anim calcmode="lin" valueType="num">
                                      <p:cBhvr additive="base">
                                        <p:cTn id="13" dur="500" fill="hold"/>
                                        <p:tgtEl>
                                          <p:spTgt spid="44"/>
                                        </p:tgtEl>
                                        <p:attrNameLst>
                                          <p:attrName>ppt_x</p:attrName>
                                        </p:attrNameLst>
                                      </p:cBhvr>
                                      <p:tavLst>
                                        <p:tav tm="0">
                                          <p:val>
                                            <p:strVal val="#ppt_x"/>
                                          </p:val>
                                        </p:tav>
                                        <p:tav tm="100000">
                                          <p:val>
                                            <p:strVal val="#ppt_x"/>
                                          </p:val>
                                        </p:tav>
                                      </p:tavLst>
                                    </p:anim>
                                    <p:anim calcmode="lin" valueType="num">
                                      <p:cBhvr additive="base">
                                        <p:cTn id="14" dur="500" fill="hold"/>
                                        <p:tgtEl>
                                          <p:spTgt spid="44"/>
                                        </p:tgtEl>
                                        <p:attrNameLst>
                                          <p:attrName>ppt_y</p:attrName>
                                        </p:attrNameLst>
                                      </p:cBhvr>
                                      <p:tavLst>
                                        <p:tav tm="0">
                                          <p:val>
                                            <p:strVal val="1+#ppt_h/2"/>
                                          </p:val>
                                        </p:tav>
                                        <p:tav tm="100000">
                                          <p:val>
                                            <p:strVal val="#ppt_y"/>
                                          </p:val>
                                        </p:tav>
                                      </p:tavLst>
                                    </p:anim>
                                  </p:childTnLst>
                                </p:cTn>
                              </p:par>
                              <p:par>
                                <p:cTn id="15" presetID="2" presetClass="entr" presetSubtype="2" fill="hold" nodeType="withEffect">
                                  <p:stCondLst>
                                    <p:cond delay="13480"/>
                                  </p:stCondLst>
                                  <p:childTnLst>
                                    <p:set>
                                      <p:cBhvr>
                                        <p:cTn id="16" dur="1" fill="hold">
                                          <p:stCondLst>
                                            <p:cond delay="0"/>
                                          </p:stCondLst>
                                        </p:cTn>
                                        <p:tgtEl>
                                          <p:spTgt spid="58"/>
                                        </p:tgtEl>
                                        <p:attrNameLst>
                                          <p:attrName>style.visibility</p:attrName>
                                        </p:attrNameLst>
                                      </p:cBhvr>
                                      <p:to>
                                        <p:strVal val="visible"/>
                                      </p:to>
                                    </p:set>
                                    <p:anim calcmode="lin" valueType="num">
                                      <p:cBhvr additive="base">
                                        <p:cTn id="17" dur="500" fill="hold"/>
                                        <p:tgtEl>
                                          <p:spTgt spid="58"/>
                                        </p:tgtEl>
                                        <p:attrNameLst>
                                          <p:attrName>ppt_x</p:attrName>
                                        </p:attrNameLst>
                                      </p:cBhvr>
                                      <p:tavLst>
                                        <p:tav tm="0">
                                          <p:val>
                                            <p:strVal val="1+#ppt_w/2"/>
                                          </p:val>
                                        </p:tav>
                                        <p:tav tm="100000">
                                          <p:val>
                                            <p:strVal val="#ppt_x"/>
                                          </p:val>
                                        </p:tav>
                                      </p:tavLst>
                                    </p:anim>
                                    <p:anim calcmode="lin" valueType="num">
                                      <p:cBhvr additive="base">
                                        <p:cTn id="18" dur="500" fill="hold"/>
                                        <p:tgtEl>
                                          <p:spTgt spid="58"/>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14530"/>
                                  </p:stCondLst>
                                  <p:childTnLst>
                                    <p:set>
                                      <p:cBhvr>
                                        <p:cTn id="20" dur="1" fill="hold">
                                          <p:stCondLst>
                                            <p:cond delay="0"/>
                                          </p:stCondLst>
                                        </p:cTn>
                                        <p:tgtEl>
                                          <p:spTgt spid="30"/>
                                        </p:tgtEl>
                                        <p:attrNameLst>
                                          <p:attrName>style.visibility</p:attrName>
                                        </p:attrNameLst>
                                      </p:cBhvr>
                                      <p:to>
                                        <p:strVal val="visible"/>
                                      </p:to>
                                    </p:set>
                                    <p:anim calcmode="lin" valueType="num">
                                      <p:cBhvr additive="base">
                                        <p:cTn id="21" dur="500" fill="hold"/>
                                        <p:tgtEl>
                                          <p:spTgt spid="30"/>
                                        </p:tgtEl>
                                        <p:attrNameLst>
                                          <p:attrName>ppt_x</p:attrName>
                                        </p:attrNameLst>
                                      </p:cBhvr>
                                      <p:tavLst>
                                        <p:tav tm="0">
                                          <p:val>
                                            <p:strVal val="1+#ppt_w/2"/>
                                          </p:val>
                                        </p:tav>
                                        <p:tav tm="100000">
                                          <p:val>
                                            <p:strVal val="#ppt_x"/>
                                          </p:val>
                                        </p:tav>
                                      </p:tavLst>
                                    </p:anim>
                                    <p:anim calcmode="lin" valueType="num">
                                      <p:cBhvr additive="base">
                                        <p:cTn id="22" dur="500" fill="hold"/>
                                        <p:tgtEl>
                                          <p:spTgt spid="30"/>
                                        </p:tgtEl>
                                        <p:attrNameLst>
                                          <p:attrName>ppt_y</p:attrName>
                                        </p:attrNameLst>
                                      </p:cBhvr>
                                      <p:tavLst>
                                        <p:tav tm="0">
                                          <p:val>
                                            <p:strVal val="#ppt_y"/>
                                          </p:val>
                                        </p:tav>
                                        <p:tav tm="100000">
                                          <p:val>
                                            <p:strVal val="#ppt_y"/>
                                          </p:val>
                                        </p:tav>
                                      </p:tavLst>
                                    </p:anim>
                                  </p:childTnLst>
                                </p:cTn>
                              </p:par>
                              <p:par>
                                <p:cTn id="23" presetID="1" presetClass="entr" presetSubtype="0" fill="hold" nodeType="withEffect">
                                  <p:stCondLst>
                                    <p:cond delay="16000"/>
                                  </p:stCondLst>
                                  <p:childTnLst>
                                    <p:set>
                                      <p:cBhvr>
                                        <p:cTn id="24" dur="1" fill="hold">
                                          <p:stCondLst>
                                            <p:cond delay="0"/>
                                          </p:stCondLst>
                                        </p:cTn>
                                        <p:tgtEl>
                                          <p:spTgt spid="40"/>
                                        </p:tgtEl>
                                        <p:attrNameLst>
                                          <p:attrName>style.visibility</p:attrName>
                                        </p:attrNameLst>
                                      </p:cBhvr>
                                      <p:to>
                                        <p:strVal val="visible"/>
                                      </p:to>
                                    </p:set>
                                  </p:childTnLst>
                                </p:cTn>
                              </p:par>
                              <p:par>
                                <p:cTn id="25" presetID="1" presetClass="entr" presetSubtype="0" fill="hold" nodeType="withEffect">
                                  <p:stCondLst>
                                    <p:cond delay="17000"/>
                                  </p:stCondLst>
                                  <p:childTnLst>
                                    <p:set>
                                      <p:cBhvr>
                                        <p:cTn id="26" dur="1" fill="hold">
                                          <p:stCondLst>
                                            <p:cond delay="0"/>
                                          </p:stCondLst>
                                        </p:cTn>
                                        <p:tgtEl>
                                          <p:spTgt spid="37"/>
                                        </p:tgtEl>
                                        <p:attrNameLst>
                                          <p:attrName>style.visibility</p:attrName>
                                        </p:attrNameLst>
                                      </p:cBhvr>
                                      <p:to>
                                        <p:strVal val="visible"/>
                                      </p:to>
                                    </p:set>
                                  </p:childTnLst>
                                </p:cTn>
                              </p:par>
                              <p:par>
                                <p:cTn id="27" presetID="1" presetClass="entr" presetSubtype="0" fill="hold" nodeType="withEffect">
                                  <p:stCondLst>
                                    <p:cond delay="18000"/>
                                  </p:stCondLst>
                                  <p:childTnLst>
                                    <p:set>
                                      <p:cBhvr>
                                        <p:cTn id="28" dur="1" fill="hold">
                                          <p:stCondLst>
                                            <p:cond delay="0"/>
                                          </p:stCondLst>
                                        </p:cTn>
                                        <p:tgtEl>
                                          <p:spTgt spid="34"/>
                                        </p:tgtEl>
                                        <p:attrNameLst>
                                          <p:attrName>style.visibility</p:attrName>
                                        </p:attrNameLst>
                                      </p:cBhvr>
                                      <p:to>
                                        <p:strVal val="visible"/>
                                      </p:to>
                                    </p:set>
                                  </p:childTnLst>
                                </p:cTn>
                              </p:par>
                              <p:par>
                                <p:cTn id="29" presetID="1" presetClass="entr" presetSubtype="0" fill="hold" nodeType="withEffect">
                                  <p:stCondLst>
                                    <p:cond delay="19000"/>
                                  </p:stCondLst>
                                  <p:childTnLst>
                                    <p:set>
                                      <p:cBhvr>
                                        <p:cTn id="30" dur="1" fill="hold">
                                          <p:stCondLst>
                                            <p:cond delay="0"/>
                                          </p:stCondLst>
                                        </p:cTn>
                                        <p:tgtEl>
                                          <p:spTgt spid="46"/>
                                        </p:tgtEl>
                                        <p:attrNameLst>
                                          <p:attrName>style.visibility</p:attrName>
                                        </p:attrNameLst>
                                      </p:cBhvr>
                                      <p:to>
                                        <p:strVal val="visible"/>
                                      </p:to>
                                    </p:set>
                                  </p:childTnLst>
                                </p:cTn>
                              </p:par>
                              <p:par>
                                <p:cTn id="31" presetID="1" presetClass="entr" presetSubtype="0" fill="hold" nodeType="withEffect">
                                  <p:stCondLst>
                                    <p:cond delay="20000"/>
                                  </p:stCondLst>
                                  <p:childTnLst>
                                    <p:set>
                                      <p:cBhvr>
                                        <p:cTn id="32" dur="1" fill="hold">
                                          <p:stCondLst>
                                            <p:cond delay="0"/>
                                          </p:stCondLst>
                                        </p:cTn>
                                        <p:tgtEl>
                                          <p:spTgt spid="55"/>
                                        </p:tgtEl>
                                        <p:attrNameLst>
                                          <p:attrName>style.visibility</p:attrName>
                                        </p:attrNameLst>
                                      </p:cBhvr>
                                      <p:to>
                                        <p:strVal val="visible"/>
                                      </p:to>
                                    </p:set>
                                  </p:childTnLst>
                                </p:cTn>
                              </p:par>
                              <p:par>
                                <p:cTn id="33" presetID="1" presetClass="entr" presetSubtype="0" fill="hold" nodeType="withEffect">
                                  <p:stCondLst>
                                    <p:cond delay="21000"/>
                                  </p:stCondLst>
                                  <p:childTnLst>
                                    <p:set>
                                      <p:cBhvr>
                                        <p:cTn id="34" dur="1" fill="hold">
                                          <p:stCondLst>
                                            <p:cond delay="0"/>
                                          </p:stCondLst>
                                        </p:cTn>
                                        <p:tgtEl>
                                          <p:spTgt spid="52"/>
                                        </p:tgtEl>
                                        <p:attrNameLst>
                                          <p:attrName>style.visibility</p:attrName>
                                        </p:attrNameLst>
                                      </p:cBhvr>
                                      <p:to>
                                        <p:strVal val="visible"/>
                                      </p:to>
                                    </p:set>
                                  </p:childTnLst>
                                </p:cTn>
                              </p:par>
                              <p:par>
                                <p:cTn id="35" presetID="1" presetClass="entr" presetSubtype="0" fill="hold" nodeType="withEffect">
                                  <p:stCondLst>
                                    <p:cond delay="40000"/>
                                  </p:stCondLst>
                                  <p:childTnLst>
                                    <p:set>
                                      <p:cBhvr>
                                        <p:cTn id="36" dur="1" fill="hold">
                                          <p:stCondLst>
                                            <p:cond delay="0"/>
                                          </p:stCondLst>
                                        </p:cTn>
                                        <p:tgtEl>
                                          <p:spTgt spid="6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37" fill="hold" display="0">
                  <p:stCondLst>
                    <p:cond delay="indefinite"/>
                  </p:stCondLst>
                  <p:endCondLst>
                    <p:cond evt="onStopAudio" delay="0">
                      <p:tgtEl>
                        <p:sldTgt/>
                      </p:tgtEl>
                    </p:cond>
                  </p:endCondLst>
                </p:cTn>
                <p:tgtEl>
                  <p:spTgt spid="2"/>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010221"/>
            <a:ext cx="8537448" cy="752856"/>
          </a:xfrm>
        </p:spPr>
        <p:txBody>
          <a:bodyPr/>
          <a:lstStyle/>
          <a:p>
            <a:pPr algn="ctr"/>
            <a:r>
              <a:rPr lang="en-US" sz="3200" u="sng" dirty="0">
                <a:solidFill>
                  <a:schemeClr val="tx1"/>
                </a:solidFill>
              </a:rPr>
              <a:t>Knowledge Check: Form CG-3123</a:t>
            </a:r>
            <a:br>
              <a:rPr lang="en-US" sz="3200" dirty="0">
                <a:solidFill>
                  <a:schemeClr val="tx1"/>
                </a:solidFill>
              </a:rPr>
            </a:br>
            <a:r>
              <a:rPr lang="en-US" sz="3200" dirty="0">
                <a:solidFill>
                  <a:schemeClr val="tx1"/>
                </a:solidFill>
              </a:rPr>
              <a:t>Instructions: Click on the Best Answer</a:t>
            </a:r>
          </a:p>
        </p:txBody>
      </p:sp>
      <p:sp>
        <p:nvSpPr>
          <p:cNvPr id="3" name="Text Placeholder 2"/>
          <p:cNvSpPr>
            <a:spLocks noGrp="1"/>
          </p:cNvSpPr>
          <p:nvPr>
            <p:ph type="body" idx="1"/>
          </p:nvPr>
        </p:nvSpPr>
        <p:spPr>
          <a:xfrm>
            <a:off x="192674" y="1939174"/>
            <a:ext cx="6697005" cy="413029"/>
          </a:xfrm>
        </p:spPr>
        <p:txBody>
          <a:bodyPr/>
          <a:lstStyle/>
          <a:p>
            <a:pPr lvl="0"/>
            <a:r>
              <a:rPr lang="en-US" sz="2400" dirty="0"/>
              <a:t>1.  What are the two types of uses for the CG-3123?</a:t>
            </a:r>
          </a:p>
          <a:p>
            <a:endParaRPr lang="en-US" sz="3200" dirty="0">
              <a:cs typeface="Arial" panose="020B0604020202020204" pitchFamily="34" charset="0"/>
            </a:endParaRPr>
          </a:p>
        </p:txBody>
      </p:sp>
      <p:sp>
        <p:nvSpPr>
          <p:cNvPr id="7" name="TextBox 6">
            <a:hlinkClick r:id="rId3" action="ppaction://hlinksldjump"/>
            <a:extLst>
              <a:ext uri="{FF2B5EF4-FFF2-40B4-BE49-F238E27FC236}">
                <a16:creationId xmlns:a16="http://schemas.microsoft.com/office/drawing/2014/main" id="{2759B298-6041-44C8-9B7C-2B34A0700D6F}"/>
              </a:ext>
            </a:extLst>
          </p:cNvPr>
          <p:cNvSpPr txBox="1"/>
          <p:nvPr/>
        </p:nvSpPr>
        <p:spPr>
          <a:xfrm>
            <a:off x="440201" y="6068824"/>
            <a:ext cx="3980577" cy="369332"/>
          </a:xfrm>
          <a:prstGeom prst="rect">
            <a:avLst/>
          </a:prstGeom>
          <a:noFill/>
        </p:spPr>
        <p:txBody>
          <a:bodyPr wrap="none" rtlCol="0">
            <a:spAutoFit/>
          </a:bodyPr>
          <a:lstStyle/>
          <a:p>
            <a:r>
              <a:rPr lang="en-US" dirty="0">
                <a:solidFill>
                  <a:srgbClr val="FFFF00"/>
                </a:solidFill>
                <a:latin typeface="+mn-lt"/>
                <a:cs typeface="Arial" panose="020B0604020202020204" pitchFamily="34" charset="0"/>
              </a:rPr>
              <a:t>A. Number of  patrons buying meals</a:t>
            </a:r>
            <a:r>
              <a:rPr lang="en-US" sz="1600" dirty="0">
                <a:solidFill>
                  <a:srgbClr val="FFFF00"/>
                </a:solidFill>
                <a:latin typeface="+mn-lt"/>
                <a:cs typeface="Arial" panose="020B0604020202020204" pitchFamily="34" charset="0"/>
              </a:rPr>
              <a:t>. </a:t>
            </a:r>
            <a:endParaRPr lang="en-US" sz="1600" dirty="0">
              <a:latin typeface="+mn-lt"/>
            </a:endParaRPr>
          </a:p>
        </p:txBody>
      </p:sp>
      <p:sp>
        <p:nvSpPr>
          <p:cNvPr id="8" name="TextBox 7">
            <a:hlinkClick r:id="rId3" action="ppaction://hlinksldjump"/>
            <a:extLst>
              <a:ext uri="{FF2B5EF4-FFF2-40B4-BE49-F238E27FC236}">
                <a16:creationId xmlns:a16="http://schemas.microsoft.com/office/drawing/2014/main" id="{353A162C-AD03-4ACF-8598-D23FEE7BA525}"/>
              </a:ext>
            </a:extLst>
          </p:cNvPr>
          <p:cNvSpPr txBox="1"/>
          <p:nvPr/>
        </p:nvSpPr>
        <p:spPr>
          <a:xfrm>
            <a:off x="730043" y="2463117"/>
            <a:ext cx="1620957" cy="369332"/>
          </a:xfrm>
          <a:prstGeom prst="rect">
            <a:avLst/>
          </a:prstGeom>
          <a:noFill/>
        </p:spPr>
        <p:txBody>
          <a:bodyPr wrap="none" rtlCol="0">
            <a:spAutoFit/>
          </a:bodyPr>
          <a:lstStyle/>
          <a:p>
            <a:r>
              <a:rPr lang="en-US" dirty="0">
                <a:solidFill>
                  <a:srgbClr val="FFFF00"/>
                </a:solidFill>
                <a:latin typeface="+mn-lt"/>
              </a:rPr>
              <a:t>A. Daily Only </a:t>
            </a:r>
          </a:p>
        </p:txBody>
      </p:sp>
      <p:sp>
        <p:nvSpPr>
          <p:cNvPr id="9" name="TextBox 8">
            <a:hlinkClick r:id="rId4" action="ppaction://hlinksldjump"/>
            <a:extLst>
              <a:ext uri="{FF2B5EF4-FFF2-40B4-BE49-F238E27FC236}">
                <a16:creationId xmlns:a16="http://schemas.microsoft.com/office/drawing/2014/main" id="{BB0CA91E-3512-401B-A004-219B7B087EFF}"/>
              </a:ext>
            </a:extLst>
          </p:cNvPr>
          <p:cNvSpPr txBox="1"/>
          <p:nvPr/>
        </p:nvSpPr>
        <p:spPr>
          <a:xfrm>
            <a:off x="3886200" y="2468776"/>
            <a:ext cx="2300630" cy="369332"/>
          </a:xfrm>
          <a:prstGeom prst="rect">
            <a:avLst/>
          </a:prstGeom>
          <a:noFill/>
        </p:spPr>
        <p:txBody>
          <a:bodyPr wrap="none" rtlCol="0">
            <a:spAutoFit/>
          </a:bodyPr>
          <a:lstStyle/>
          <a:p>
            <a:r>
              <a:rPr lang="en-US" dirty="0">
                <a:solidFill>
                  <a:srgbClr val="FFFF00"/>
                </a:solidFill>
                <a:latin typeface="+mn-lt"/>
              </a:rPr>
              <a:t>B. Daily and Monthly</a:t>
            </a:r>
          </a:p>
        </p:txBody>
      </p:sp>
      <p:sp>
        <p:nvSpPr>
          <p:cNvPr id="10" name="TextBox 9">
            <a:hlinkClick r:id="rId5" action="ppaction://hlinksldjump"/>
            <a:extLst>
              <a:ext uri="{FF2B5EF4-FFF2-40B4-BE49-F238E27FC236}">
                <a16:creationId xmlns:a16="http://schemas.microsoft.com/office/drawing/2014/main" id="{FD91C2D4-8E8F-44CB-B2CB-1C75B098511E}"/>
              </a:ext>
            </a:extLst>
          </p:cNvPr>
          <p:cNvSpPr txBox="1"/>
          <p:nvPr/>
        </p:nvSpPr>
        <p:spPr>
          <a:xfrm>
            <a:off x="559475" y="3509542"/>
            <a:ext cx="3311484" cy="369332"/>
          </a:xfrm>
          <a:prstGeom prst="rect">
            <a:avLst/>
          </a:prstGeom>
          <a:noFill/>
        </p:spPr>
        <p:txBody>
          <a:bodyPr wrap="none" rtlCol="0">
            <a:spAutoFit/>
          </a:bodyPr>
          <a:lstStyle/>
          <a:p>
            <a:r>
              <a:rPr lang="en-US" dirty="0">
                <a:solidFill>
                  <a:srgbClr val="FFFF00"/>
                </a:solidFill>
                <a:latin typeface="+mn-lt"/>
              </a:rPr>
              <a:t>A. </a:t>
            </a:r>
            <a:r>
              <a:rPr lang="en-US" u="sng" dirty="0">
                <a:solidFill>
                  <a:srgbClr val="FFFF00"/>
                </a:solidFill>
                <a:latin typeface="+mn-lt"/>
              </a:rPr>
              <a:t>Only</a:t>
            </a:r>
            <a:r>
              <a:rPr lang="en-US" dirty="0">
                <a:solidFill>
                  <a:srgbClr val="FFFF00"/>
                </a:solidFill>
                <a:latin typeface="+mn-lt"/>
              </a:rPr>
              <a:t> Executive Officer (XO) </a:t>
            </a:r>
          </a:p>
        </p:txBody>
      </p:sp>
      <p:sp>
        <p:nvSpPr>
          <p:cNvPr id="11" name="TextBox 10">
            <a:hlinkClick r:id="rId3" action="ppaction://hlinksldjump"/>
            <a:extLst>
              <a:ext uri="{FF2B5EF4-FFF2-40B4-BE49-F238E27FC236}">
                <a16:creationId xmlns:a16="http://schemas.microsoft.com/office/drawing/2014/main" id="{9B98C568-758E-4D21-9989-A99246BB4F5D}"/>
              </a:ext>
            </a:extLst>
          </p:cNvPr>
          <p:cNvSpPr txBox="1"/>
          <p:nvPr/>
        </p:nvSpPr>
        <p:spPr>
          <a:xfrm>
            <a:off x="4069564" y="3507272"/>
            <a:ext cx="4003532" cy="369332"/>
          </a:xfrm>
          <a:prstGeom prst="rect">
            <a:avLst/>
          </a:prstGeom>
          <a:noFill/>
        </p:spPr>
        <p:txBody>
          <a:bodyPr wrap="none" rtlCol="0">
            <a:spAutoFit/>
          </a:bodyPr>
          <a:lstStyle/>
          <a:p>
            <a:r>
              <a:rPr lang="en-US" dirty="0">
                <a:solidFill>
                  <a:srgbClr val="FFFF00"/>
                </a:solidFill>
                <a:latin typeface="+mn-lt"/>
              </a:rPr>
              <a:t>B. XO or Designated Personnel Officer</a:t>
            </a:r>
          </a:p>
        </p:txBody>
      </p:sp>
      <p:sp>
        <p:nvSpPr>
          <p:cNvPr id="13" name="TextBox 12">
            <a:hlinkClick r:id="rId6" action="ppaction://hlinksldjump"/>
            <a:extLst>
              <a:ext uri="{FF2B5EF4-FFF2-40B4-BE49-F238E27FC236}">
                <a16:creationId xmlns:a16="http://schemas.microsoft.com/office/drawing/2014/main" id="{1C7E4735-B945-441F-9717-BF5A73E433F7}"/>
              </a:ext>
            </a:extLst>
          </p:cNvPr>
          <p:cNvSpPr txBox="1"/>
          <p:nvPr/>
        </p:nvSpPr>
        <p:spPr>
          <a:xfrm>
            <a:off x="4655789" y="6120231"/>
            <a:ext cx="916854" cy="338554"/>
          </a:xfrm>
          <a:prstGeom prst="rect">
            <a:avLst/>
          </a:prstGeom>
          <a:noFill/>
        </p:spPr>
        <p:txBody>
          <a:bodyPr wrap="none" rtlCol="0">
            <a:spAutoFit/>
          </a:bodyPr>
          <a:lstStyle/>
          <a:p>
            <a:r>
              <a:rPr lang="en-US" sz="1600" dirty="0">
                <a:solidFill>
                  <a:srgbClr val="FFFF00"/>
                </a:solidFill>
                <a:latin typeface="+mn-lt"/>
                <a:cs typeface="Arial" panose="020B0604020202020204" pitchFamily="34" charset="0"/>
              </a:rPr>
              <a:t>B. BDFA</a:t>
            </a:r>
            <a:endParaRPr lang="en-US" sz="1600" i="1" dirty="0">
              <a:latin typeface="+mn-lt"/>
            </a:endParaRPr>
          </a:p>
        </p:txBody>
      </p:sp>
      <p:sp>
        <p:nvSpPr>
          <p:cNvPr id="14" name="Action Button: Go Home 13">
            <a:hlinkClick r:id="rId7" action="ppaction://hlinksldjump" highlightClick="1"/>
            <a:extLst>
              <a:ext uri="{FF2B5EF4-FFF2-40B4-BE49-F238E27FC236}">
                <a16:creationId xmlns:a16="http://schemas.microsoft.com/office/drawing/2014/main" id="{1899F91D-A8C5-40C7-A4EB-868EC63CCCBA}"/>
              </a:ext>
            </a:extLst>
          </p:cNvPr>
          <p:cNvSpPr/>
          <p:nvPr/>
        </p:nvSpPr>
        <p:spPr>
          <a:xfrm>
            <a:off x="8189105" y="135871"/>
            <a:ext cx="696686" cy="499234"/>
          </a:xfrm>
          <a:prstGeom prst="actionButtonHome">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7833C864-D5C0-4536-A2EC-058052A8188A}"/>
              </a:ext>
            </a:extLst>
          </p:cNvPr>
          <p:cNvSpPr txBox="1"/>
          <p:nvPr/>
        </p:nvSpPr>
        <p:spPr>
          <a:xfrm>
            <a:off x="192674" y="2999756"/>
            <a:ext cx="8239820" cy="461665"/>
          </a:xfrm>
          <a:prstGeom prst="rect">
            <a:avLst/>
          </a:prstGeom>
          <a:noFill/>
        </p:spPr>
        <p:txBody>
          <a:bodyPr wrap="none" rtlCol="0">
            <a:spAutoFit/>
          </a:bodyPr>
          <a:lstStyle/>
          <a:p>
            <a:r>
              <a:rPr lang="en-US" sz="2400" dirty="0">
                <a:latin typeface="+mn-lt"/>
              </a:rPr>
              <a:t>2. Who signs the </a:t>
            </a:r>
            <a:r>
              <a:rPr lang="en-US" sz="2400" b="1" u="sng" dirty="0">
                <a:latin typeface="+mn-lt"/>
              </a:rPr>
              <a:t>summary</a:t>
            </a:r>
            <a:r>
              <a:rPr lang="en-US" sz="2400" dirty="0">
                <a:latin typeface="+mn-lt"/>
              </a:rPr>
              <a:t> “Ration Memorandum” CG-3123? </a:t>
            </a:r>
            <a:endParaRPr lang="en-US" dirty="0"/>
          </a:p>
        </p:txBody>
      </p:sp>
      <p:sp>
        <p:nvSpPr>
          <p:cNvPr id="15" name="TextBox 14">
            <a:extLst>
              <a:ext uri="{FF2B5EF4-FFF2-40B4-BE49-F238E27FC236}">
                <a16:creationId xmlns:a16="http://schemas.microsoft.com/office/drawing/2014/main" id="{FC0F8290-6B8B-4926-86FA-357C66F122EF}"/>
              </a:ext>
            </a:extLst>
          </p:cNvPr>
          <p:cNvSpPr txBox="1"/>
          <p:nvPr/>
        </p:nvSpPr>
        <p:spPr>
          <a:xfrm>
            <a:off x="209882" y="4069536"/>
            <a:ext cx="7804252" cy="461665"/>
          </a:xfrm>
          <a:prstGeom prst="rect">
            <a:avLst/>
          </a:prstGeom>
          <a:noFill/>
        </p:spPr>
        <p:txBody>
          <a:bodyPr wrap="none" rtlCol="0">
            <a:spAutoFit/>
          </a:bodyPr>
          <a:lstStyle/>
          <a:p>
            <a:r>
              <a:rPr lang="en-US" sz="2400" dirty="0">
                <a:latin typeface="+mn-lt"/>
              </a:rPr>
              <a:t>3. Who signs the </a:t>
            </a:r>
            <a:r>
              <a:rPr lang="en-US" sz="2400" b="1" u="sng" dirty="0">
                <a:latin typeface="+mn-lt"/>
              </a:rPr>
              <a:t>daily </a:t>
            </a:r>
            <a:r>
              <a:rPr lang="en-US" sz="2400" dirty="0">
                <a:latin typeface="+mn-lt"/>
              </a:rPr>
              <a:t>“Ration Memorandum” </a:t>
            </a:r>
            <a:r>
              <a:rPr lang="en-US" sz="2400" b="1" dirty="0">
                <a:latin typeface="+mn-lt"/>
              </a:rPr>
              <a:t>CG-3123?</a:t>
            </a:r>
            <a:endParaRPr lang="en-US" dirty="0"/>
          </a:p>
        </p:txBody>
      </p:sp>
      <p:sp>
        <p:nvSpPr>
          <p:cNvPr id="16" name="TextBox 15">
            <a:extLst>
              <a:ext uri="{FF2B5EF4-FFF2-40B4-BE49-F238E27FC236}">
                <a16:creationId xmlns:a16="http://schemas.microsoft.com/office/drawing/2014/main" id="{21C82E25-5EF3-44F5-A914-D9961C980578}"/>
              </a:ext>
            </a:extLst>
          </p:cNvPr>
          <p:cNvSpPr txBox="1"/>
          <p:nvPr/>
        </p:nvSpPr>
        <p:spPr>
          <a:xfrm>
            <a:off x="209882" y="5105327"/>
            <a:ext cx="7719364" cy="830997"/>
          </a:xfrm>
          <a:prstGeom prst="rect">
            <a:avLst/>
          </a:prstGeom>
          <a:noFill/>
        </p:spPr>
        <p:txBody>
          <a:bodyPr wrap="square" rtlCol="0">
            <a:spAutoFit/>
          </a:bodyPr>
          <a:lstStyle/>
          <a:p>
            <a:r>
              <a:rPr lang="en-US" sz="2400" dirty="0">
                <a:latin typeface="+mn-lt"/>
              </a:rPr>
              <a:t>4. What does the  CG-3123 use to calculate both daily and monthly allowances other than number of meals sold? </a:t>
            </a:r>
            <a:endParaRPr lang="en-US" dirty="0"/>
          </a:p>
        </p:txBody>
      </p:sp>
      <p:sp>
        <p:nvSpPr>
          <p:cNvPr id="17" name="TextBox 16">
            <a:hlinkClick r:id="rId3" action="ppaction://hlinksldjump"/>
            <a:extLst>
              <a:ext uri="{FF2B5EF4-FFF2-40B4-BE49-F238E27FC236}">
                <a16:creationId xmlns:a16="http://schemas.microsoft.com/office/drawing/2014/main" id="{9345A0C5-40EE-48D8-98C7-38146516AA73}"/>
              </a:ext>
            </a:extLst>
          </p:cNvPr>
          <p:cNvSpPr txBox="1"/>
          <p:nvPr/>
        </p:nvSpPr>
        <p:spPr>
          <a:xfrm>
            <a:off x="559475" y="4559898"/>
            <a:ext cx="3311484" cy="369332"/>
          </a:xfrm>
          <a:prstGeom prst="rect">
            <a:avLst/>
          </a:prstGeom>
          <a:noFill/>
        </p:spPr>
        <p:txBody>
          <a:bodyPr wrap="none" rtlCol="0">
            <a:spAutoFit/>
          </a:bodyPr>
          <a:lstStyle/>
          <a:p>
            <a:r>
              <a:rPr lang="en-US" dirty="0">
                <a:solidFill>
                  <a:srgbClr val="FFFF00"/>
                </a:solidFill>
                <a:latin typeface="+mn-lt"/>
              </a:rPr>
              <a:t>A. </a:t>
            </a:r>
            <a:r>
              <a:rPr lang="en-US" u="sng" dirty="0">
                <a:solidFill>
                  <a:srgbClr val="FFFF00"/>
                </a:solidFill>
                <a:latin typeface="+mn-lt"/>
              </a:rPr>
              <a:t>Only</a:t>
            </a:r>
            <a:r>
              <a:rPr lang="en-US" dirty="0">
                <a:solidFill>
                  <a:srgbClr val="FFFF00"/>
                </a:solidFill>
                <a:latin typeface="+mn-lt"/>
              </a:rPr>
              <a:t> Executive Officer (XO) </a:t>
            </a:r>
          </a:p>
        </p:txBody>
      </p:sp>
      <p:sp>
        <p:nvSpPr>
          <p:cNvPr id="18" name="TextBox 17">
            <a:hlinkClick r:id="rId8" action="ppaction://hlinksldjump"/>
            <a:extLst>
              <a:ext uri="{FF2B5EF4-FFF2-40B4-BE49-F238E27FC236}">
                <a16:creationId xmlns:a16="http://schemas.microsoft.com/office/drawing/2014/main" id="{51CF6A52-01DB-41EE-A1A9-5F1E8D554367}"/>
              </a:ext>
            </a:extLst>
          </p:cNvPr>
          <p:cNvSpPr txBox="1"/>
          <p:nvPr/>
        </p:nvSpPr>
        <p:spPr>
          <a:xfrm>
            <a:off x="4156855" y="4522812"/>
            <a:ext cx="4003532" cy="369332"/>
          </a:xfrm>
          <a:prstGeom prst="rect">
            <a:avLst/>
          </a:prstGeom>
          <a:noFill/>
        </p:spPr>
        <p:txBody>
          <a:bodyPr wrap="none" rtlCol="0">
            <a:spAutoFit/>
          </a:bodyPr>
          <a:lstStyle/>
          <a:p>
            <a:r>
              <a:rPr lang="en-US" dirty="0">
                <a:solidFill>
                  <a:srgbClr val="FFFF00"/>
                </a:solidFill>
                <a:latin typeface="+mn-lt"/>
              </a:rPr>
              <a:t>B. XO or Designated Personnel Officer</a:t>
            </a:r>
          </a:p>
        </p:txBody>
      </p:sp>
      <p:sp>
        <p:nvSpPr>
          <p:cNvPr id="19" name="Action Button: Go Forward or Next 18">
            <a:hlinkClick r:id="rId9" action="ppaction://hlinksldjump" highlightClick="1"/>
            <a:extLst>
              <a:ext uri="{FF2B5EF4-FFF2-40B4-BE49-F238E27FC236}">
                <a16:creationId xmlns:a16="http://schemas.microsoft.com/office/drawing/2014/main" id="{49F039F5-C1CF-41B3-8651-94F2C0070603}"/>
              </a:ext>
            </a:extLst>
          </p:cNvPr>
          <p:cNvSpPr/>
          <p:nvPr/>
        </p:nvSpPr>
        <p:spPr>
          <a:xfrm>
            <a:off x="8487755" y="5925250"/>
            <a:ext cx="432087" cy="389961"/>
          </a:xfrm>
          <a:prstGeom prst="actionButtonForwardNex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TextBox 19">
            <a:extLst>
              <a:ext uri="{FF2B5EF4-FFF2-40B4-BE49-F238E27FC236}">
                <a16:creationId xmlns:a16="http://schemas.microsoft.com/office/drawing/2014/main" id="{3F982386-865B-4762-ABA5-A3DA612B055B}"/>
              </a:ext>
            </a:extLst>
          </p:cNvPr>
          <p:cNvSpPr txBox="1"/>
          <p:nvPr/>
        </p:nvSpPr>
        <p:spPr>
          <a:xfrm>
            <a:off x="4896719" y="236553"/>
            <a:ext cx="949171" cy="276999"/>
          </a:xfrm>
          <a:prstGeom prst="rect">
            <a:avLst/>
          </a:prstGeom>
          <a:noFill/>
        </p:spPr>
        <p:txBody>
          <a:bodyPr wrap="none" rtlCol="0">
            <a:spAutoFit/>
          </a:bodyPr>
          <a:lstStyle/>
          <a:p>
            <a:r>
              <a:rPr lang="en-US" sz="1200" b="1" dirty="0">
                <a:latin typeface="+mn-lt"/>
              </a:rPr>
              <a:t>Next Topic</a:t>
            </a:r>
          </a:p>
        </p:txBody>
      </p:sp>
      <p:cxnSp>
        <p:nvCxnSpPr>
          <p:cNvPr id="22" name="Straight Connector 21">
            <a:extLst>
              <a:ext uri="{FF2B5EF4-FFF2-40B4-BE49-F238E27FC236}">
                <a16:creationId xmlns:a16="http://schemas.microsoft.com/office/drawing/2014/main" id="{11A28F2E-A3DF-47FF-93B3-872F22F35500}"/>
              </a:ext>
            </a:extLst>
          </p:cNvPr>
          <p:cNvCxnSpPr>
            <a:cxnSpLocks/>
          </p:cNvCxnSpPr>
          <p:nvPr/>
        </p:nvCxnSpPr>
        <p:spPr>
          <a:xfrm>
            <a:off x="0" y="2969043"/>
            <a:ext cx="91440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5C92700C-CB2C-405F-90AF-E9F57D29712F}"/>
              </a:ext>
            </a:extLst>
          </p:cNvPr>
          <p:cNvCxnSpPr>
            <a:cxnSpLocks/>
          </p:cNvCxnSpPr>
          <p:nvPr/>
        </p:nvCxnSpPr>
        <p:spPr>
          <a:xfrm>
            <a:off x="0" y="4040408"/>
            <a:ext cx="91440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AEF83500-3F81-4A40-8177-00302381ED56}"/>
              </a:ext>
            </a:extLst>
          </p:cNvPr>
          <p:cNvCxnSpPr>
            <a:cxnSpLocks/>
          </p:cNvCxnSpPr>
          <p:nvPr/>
        </p:nvCxnSpPr>
        <p:spPr>
          <a:xfrm>
            <a:off x="33555" y="5105327"/>
            <a:ext cx="9110445"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39CCB15A-041E-42A6-8B09-3043DAE45EB6}"/>
              </a:ext>
            </a:extLst>
          </p:cNvPr>
          <p:cNvCxnSpPr>
            <a:cxnSpLocks/>
          </p:cNvCxnSpPr>
          <p:nvPr/>
        </p:nvCxnSpPr>
        <p:spPr>
          <a:xfrm>
            <a:off x="33555" y="1763077"/>
            <a:ext cx="9110445"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32" name="TextBox 31">
            <a:extLst>
              <a:ext uri="{FF2B5EF4-FFF2-40B4-BE49-F238E27FC236}">
                <a16:creationId xmlns:a16="http://schemas.microsoft.com/office/drawing/2014/main" id="{B1E0627B-54A8-4447-B358-4FA850CA2E91}"/>
              </a:ext>
            </a:extLst>
          </p:cNvPr>
          <p:cNvSpPr txBox="1"/>
          <p:nvPr/>
        </p:nvSpPr>
        <p:spPr>
          <a:xfrm>
            <a:off x="8284699" y="6370300"/>
            <a:ext cx="838200" cy="400110"/>
          </a:xfrm>
          <a:prstGeom prst="rect">
            <a:avLst/>
          </a:prstGeom>
          <a:noFill/>
        </p:spPr>
        <p:txBody>
          <a:bodyPr wrap="square" rtlCol="0">
            <a:spAutoFit/>
          </a:bodyPr>
          <a:lstStyle/>
          <a:p>
            <a:pPr algn="ctr"/>
            <a:r>
              <a:rPr lang="en-US" sz="1000" dirty="0"/>
              <a:t>Skip to Next topic</a:t>
            </a:r>
          </a:p>
        </p:txBody>
      </p:sp>
    </p:spTree>
    <p:extLst>
      <p:ext uri="{BB962C8B-B14F-4D97-AF65-F5344CB8AC3E}">
        <p14:creationId xmlns:p14="http://schemas.microsoft.com/office/powerpoint/2010/main" val="80001525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EF73A89-0369-4C32-9E4E-159578B7E4F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1000" y="2413605"/>
            <a:ext cx="2877860" cy="2158395"/>
          </a:xfrm>
          <a:prstGeom prst="rect">
            <a:avLst/>
          </a:prstGeom>
        </p:spPr>
      </p:pic>
      <p:sp>
        <p:nvSpPr>
          <p:cNvPr id="2" name="TextBox 1">
            <a:extLst>
              <a:ext uri="{FF2B5EF4-FFF2-40B4-BE49-F238E27FC236}">
                <a16:creationId xmlns:a16="http://schemas.microsoft.com/office/drawing/2014/main" id="{2443CA50-F5CD-4B12-8F41-39C5C982F5F9}"/>
              </a:ext>
            </a:extLst>
          </p:cNvPr>
          <p:cNvSpPr txBox="1"/>
          <p:nvPr/>
        </p:nvSpPr>
        <p:spPr>
          <a:xfrm>
            <a:off x="228600" y="843945"/>
            <a:ext cx="6172200" cy="1323439"/>
          </a:xfrm>
          <a:prstGeom prst="rect">
            <a:avLst/>
          </a:prstGeom>
          <a:noFill/>
        </p:spPr>
        <p:txBody>
          <a:bodyPr wrap="square" rtlCol="0">
            <a:spAutoFit/>
          </a:bodyPr>
          <a:lstStyle/>
          <a:p>
            <a:r>
              <a:rPr lang="en-US" sz="4000" dirty="0">
                <a:solidFill>
                  <a:schemeClr val="accent1"/>
                </a:solidFill>
              </a:rPr>
              <a:t>That answer is incorrect. Please Try again.</a:t>
            </a:r>
          </a:p>
        </p:txBody>
      </p:sp>
      <p:sp>
        <p:nvSpPr>
          <p:cNvPr id="6" name="TextBox 5">
            <a:extLst>
              <a:ext uri="{FF2B5EF4-FFF2-40B4-BE49-F238E27FC236}">
                <a16:creationId xmlns:a16="http://schemas.microsoft.com/office/drawing/2014/main" id="{44206F88-AD09-4976-870A-E310515B57D8}"/>
              </a:ext>
            </a:extLst>
          </p:cNvPr>
          <p:cNvSpPr txBox="1"/>
          <p:nvPr/>
        </p:nvSpPr>
        <p:spPr>
          <a:xfrm>
            <a:off x="6998919" y="6265837"/>
            <a:ext cx="2122119" cy="523220"/>
          </a:xfrm>
          <a:prstGeom prst="rect">
            <a:avLst/>
          </a:prstGeom>
          <a:noFill/>
        </p:spPr>
        <p:txBody>
          <a:bodyPr wrap="none" rtlCol="0">
            <a:spAutoFit/>
          </a:bodyPr>
          <a:lstStyle/>
          <a:p>
            <a:r>
              <a:rPr lang="en-US" sz="2800" b="1" dirty="0"/>
              <a:t>Try again…</a:t>
            </a:r>
          </a:p>
        </p:txBody>
      </p:sp>
      <p:sp>
        <p:nvSpPr>
          <p:cNvPr id="7" name="Action Button: Return 6">
            <a:hlinkClick r:id="rId3" action="ppaction://hlinksldjump" highlightClick="1"/>
            <a:extLst>
              <a:ext uri="{FF2B5EF4-FFF2-40B4-BE49-F238E27FC236}">
                <a16:creationId xmlns:a16="http://schemas.microsoft.com/office/drawing/2014/main" id="{BC536DC2-6A00-4DB4-B6EF-ADB236488DAA}"/>
              </a:ext>
            </a:extLst>
          </p:cNvPr>
          <p:cNvSpPr/>
          <p:nvPr/>
        </p:nvSpPr>
        <p:spPr>
          <a:xfrm>
            <a:off x="7848600" y="5702350"/>
            <a:ext cx="709548" cy="523220"/>
          </a:xfrm>
          <a:prstGeom prst="actionButtonReturn">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4920094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CBFBDF81-710B-4965-8A57-CB59EC580E32}"/>
              </a:ext>
            </a:extLst>
          </p:cNvPr>
          <p:cNvSpPr/>
          <p:nvPr/>
        </p:nvSpPr>
        <p:spPr>
          <a:xfrm>
            <a:off x="4094309" y="1300797"/>
            <a:ext cx="3277572" cy="4386628"/>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7C4E3C53-5819-431C-B75B-043E16F65DE8}"/>
              </a:ext>
            </a:extLst>
          </p:cNvPr>
          <p:cNvSpPr txBox="1"/>
          <p:nvPr/>
        </p:nvSpPr>
        <p:spPr>
          <a:xfrm>
            <a:off x="609600" y="814744"/>
            <a:ext cx="2855590" cy="707886"/>
          </a:xfrm>
          <a:prstGeom prst="rect">
            <a:avLst/>
          </a:prstGeom>
          <a:noFill/>
        </p:spPr>
        <p:txBody>
          <a:bodyPr wrap="none" rtlCol="0">
            <a:spAutoFit/>
          </a:bodyPr>
          <a:lstStyle/>
          <a:p>
            <a:r>
              <a:rPr lang="en-US" sz="4000" dirty="0">
                <a:solidFill>
                  <a:schemeClr val="accent2">
                    <a:lumMod val="75000"/>
                  </a:schemeClr>
                </a:solidFill>
                <a:latin typeface="+mn-lt"/>
              </a:rPr>
              <a:t>That’s right!</a:t>
            </a:r>
          </a:p>
        </p:txBody>
      </p:sp>
      <p:sp>
        <p:nvSpPr>
          <p:cNvPr id="5" name="Action Button: Go Home 4">
            <a:hlinkClick r:id="rId3" action="ppaction://hlinksldjump" highlightClick="1"/>
            <a:extLst>
              <a:ext uri="{FF2B5EF4-FFF2-40B4-BE49-F238E27FC236}">
                <a16:creationId xmlns:a16="http://schemas.microsoft.com/office/drawing/2014/main" id="{8B503255-90E4-4EB8-B74A-214D2DCFA00A}"/>
              </a:ext>
            </a:extLst>
          </p:cNvPr>
          <p:cNvSpPr/>
          <p:nvPr/>
        </p:nvSpPr>
        <p:spPr>
          <a:xfrm>
            <a:off x="8186057" y="304800"/>
            <a:ext cx="696686" cy="646330"/>
          </a:xfrm>
          <a:prstGeom prst="actionButtonHome">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Action Button: Return 6">
            <a:hlinkClick r:id="rId4" action="ppaction://hlinksldjump" highlightClick="1"/>
            <a:extLst>
              <a:ext uri="{FF2B5EF4-FFF2-40B4-BE49-F238E27FC236}">
                <a16:creationId xmlns:a16="http://schemas.microsoft.com/office/drawing/2014/main" id="{92C5ADA9-0D3D-463B-91DF-C3B643EB7657}"/>
              </a:ext>
            </a:extLst>
          </p:cNvPr>
          <p:cNvSpPr/>
          <p:nvPr/>
        </p:nvSpPr>
        <p:spPr>
          <a:xfrm>
            <a:off x="7487119" y="5687425"/>
            <a:ext cx="914400" cy="646330"/>
          </a:xfrm>
          <a:prstGeom prst="actionButtonReturn">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C529F55C-F6F6-4516-A5AB-FFA38BA2F170}"/>
              </a:ext>
            </a:extLst>
          </p:cNvPr>
          <p:cNvSpPr txBox="1"/>
          <p:nvPr/>
        </p:nvSpPr>
        <p:spPr>
          <a:xfrm>
            <a:off x="6858000" y="6333755"/>
            <a:ext cx="2171117" cy="461665"/>
          </a:xfrm>
          <a:prstGeom prst="rect">
            <a:avLst/>
          </a:prstGeom>
          <a:noFill/>
        </p:spPr>
        <p:txBody>
          <a:bodyPr wrap="square" rtlCol="0">
            <a:spAutoFit/>
          </a:bodyPr>
          <a:lstStyle/>
          <a:p>
            <a:pPr algn="ctr"/>
            <a:r>
              <a:rPr lang="en-US" sz="1200" dirty="0">
                <a:latin typeface="+mn-lt"/>
              </a:rPr>
              <a:t>Return to complete the Knowledge Check</a:t>
            </a:r>
          </a:p>
        </p:txBody>
      </p:sp>
      <p:sp>
        <p:nvSpPr>
          <p:cNvPr id="2" name="TextBox 1">
            <a:extLst>
              <a:ext uri="{FF2B5EF4-FFF2-40B4-BE49-F238E27FC236}">
                <a16:creationId xmlns:a16="http://schemas.microsoft.com/office/drawing/2014/main" id="{B2143A41-0966-49DD-8680-DBFCAC83EA3B}"/>
              </a:ext>
            </a:extLst>
          </p:cNvPr>
          <p:cNvSpPr txBox="1"/>
          <p:nvPr/>
        </p:nvSpPr>
        <p:spPr>
          <a:xfrm>
            <a:off x="567520" y="3850858"/>
            <a:ext cx="3627303" cy="2215991"/>
          </a:xfrm>
          <a:prstGeom prst="rect">
            <a:avLst/>
          </a:prstGeom>
          <a:noFill/>
        </p:spPr>
        <p:txBody>
          <a:bodyPr wrap="square" rtlCol="0">
            <a:spAutoFit/>
          </a:bodyPr>
          <a:lstStyle/>
          <a:p>
            <a:r>
              <a:rPr lang="en-US" sz="2400" dirty="0">
                <a:latin typeface="+mn-lt"/>
              </a:rPr>
              <a:t>Yes, the CG-3123 “Ration Memorandum” form is used to calculate both </a:t>
            </a:r>
            <a:r>
              <a:rPr lang="en-US" sz="2400" b="1" dirty="0">
                <a:latin typeface="+mn-lt"/>
              </a:rPr>
              <a:t>daily</a:t>
            </a:r>
            <a:r>
              <a:rPr lang="en-US" sz="2400" dirty="0">
                <a:latin typeface="+mn-lt"/>
              </a:rPr>
              <a:t> </a:t>
            </a:r>
            <a:r>
              <a:rPr lang="en-US" sz="2400" u="sng" dirty="0">
                <a:latin typeface="+mn-lt"/>
              </a:rPr>
              <a:t>and</a:t>
            </a:r>
            <a:r>
              <a:rPr lang="en-US" sz="2400" dirty="0">
                <a:latin typeface="+mn-lt"/>
              </a:rPr>
              <a:t> </a:t>
            </a:r>
            <a:r>
              <a:rPr lang="en-US" sz="2400" b="1" dirty="0">
                <a:latin typeface="+mn-lt"/>
              </a:rPr>
              <a:t>monthly</a:t>
            </a:r>
            <a:r>
              <a:rPr lang="en-US" sz="2400" dirty="0">
                <a:latin typeface="+mn-lt"/>
              </a:rPr>
              <a:t> allowances.</a:t>
            </a:r>
          </a:p>
          <a:p>
            <a:endParaRPr lang="en-US" dirty="0">
              <a:latin typeface="+mn-lt"/>
            </a:endParaRPr>
          </a:p>
        </p:txBody>
      </p:sp>
      <p:pic>
        <p:nvPicPr>
          <p:cNvPr id="6" name="Picture 5">
            <a:extLst>
              <a:ext uri="{FF2B5EF4-FFF2-40B4-BE49-F238E27FC236}">
                <a16:creationId xmlns:a16="http://schemas.microsoft.com/office/drawing/2014/main" id="{B6A54926-24B2-46B9-8D53-A2DE829FEC0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38200" y="1558109"/>
            <a:ext cx="2362200" cy="2125813"/>
          </a:xfrm>
          <a:prstGeom prst="rect">
            <a:avLst/>
          </a:prstGeom>
        </p:spPr>
      </p:pic>
      <p:pic>
        <p:nvPicPr>
          <p:cNvPr id="12" name="Picture 11">
            <a:extLst>
              <a:ext uri="{FF2B5EF4-FFF2-40B4-BE49-F238E27FC236}">
                <a16:creationId xmlns:a16="http://schemas.microsoft.com/office/drawing/2014/main" id="{44B4D91F-2813-404F-929E-9A46C15FA86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251017" y="1522630"/>
            <a:ext cx="2855590" cy="3778398"/>
          </a:xfrm>
          <a:prstGeom prst="rect">
            <a:avLst/>
          </a:prstGeom>
        </p:spPr>
      </p:pic>
    </p:spTree>
    <p:extLst>
      <p:ext uri="{BB962C8B-B14F-4D97-AF65-F5344CB8AC3E}">
        <p14:creationId xmlns:p14="http://schemas.microsoft.com/office/powerpoint/2010/main" val="224331371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53B2657A-00F4-4D8B-B9D4-15A6350C519D}"/>
              </a:ext>
            </a:extLst>
          </p:cNvPr>
          <p:cNvSpPr/>
          <p:nvPr/>
        </p:nvSpPr>
        <p:spPr>
          <a:xfrm>
            <a:off x="4007893" y="1505069"/>
            <a:ext cx="3322093" cy="1923931"/>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E23F59B2-C5CF-4D26-A100-F93D957556FF}"/>
              </a:ext>
            </a:extLst>
          </p:cNvPr>
          <p:cNvSpPr txBox="1"/>
          <p:nvPr/>
        </p:nvSpPr>
        <p:spPr>
          <a:xfrm>
            <a:off x="557353" y="830165"/>
            <a:ext cx="6096000" cy="707886"/>
          </a:xfrm>
          <a:prstGeom prst="rect">
            <a:avLst/>
          </a:prstGeom>
          <a:noFill/>
        </p:spPr>
        <p:txBody>
          <a:bodyPr wrap="square" rtlCol="0">
            <a:spAutoFit/>
          </a:bodyPr>
          <a:lstStyle/>
          <a:p>
            <a:r>
              <a:rPr lang="en-US" sz="4000" dirty="0">
                <a:solidFill>
                  <a:srgbClr val="00B050"/>
                </a:solidFill>
                <a:latin typeface="+mn-lt"/>
              </a:rPr>
              <a:t>Yes, that’s right!</a:t>
            </a:r>
          </a:p>
        </p:txBody>
      </p:sp>
      <p:sp>
        <p:nvSpPr>
          <p:cNvPr id="5" name="TextBox 4">
            <a:extLst>
              <a:ext uri="{FF2B5EF4-FFF2-40B4-BE49-F238E27FC236}">
                <a16:creationId xmlns:a16="http://schemas.microsoft.com/office/drawing/2014/main" id="{44B177C7-1B44-464B-A401-72DCD8D1CB55}"/>
              </a:ext>
            </a:extLst>
          </p:cNvPr>
          <p:cNvSpPr txBox="1"/>
          <p:nvPr/>
        </p:nvSpPr>
        <p:spPr>
          <a:xfrm>
            <a:off x="4212539" y="1659612"/>
            <a:ext cx="3020840" cy="1938992"/>
          </a:xfrm>
          <a:prstGeom prst="rect">
            <a:avLst/>
          </a:prstGeom>
          <a:noFill/>
        </p:spPr>
        <p:txBody>
          <a:bodyPr wrap="square" rtlCol="0">
            <a:spAutoFit/>
          </a:bodyPr>
          <a:lstStyle/>
          <a:p>
            <a:r>
              <a:rPr lang="en-US" sz="2400" dirty="0">
                <a:latin typeface="+mn-lt"/>
              </a:rPr>
              <a:t>Yes, </a:t>
            </a:r>
            <a:r>
              <a:rPr lang="en-US" sz="2400" b="1" dirty="0">
                <a:latin typeface="+mn-lt"/>
              </a:rPr>
              <a:t>ONLY</a:t>
            </a:r>
            <a:r>
              <a:rPr lang="en-US" sz="2400" dirty="0">
                <a:latin typeface="+mn-lt"/>
              </a:rPr>
              <a:t> the Executive Officer (XO) signs the </a:t>
            </a:r>
            <a:r>
              <a:rPr lang="en-US" sz="2400" u="sng" dirty="0">
                <a:latin typeface="+mn-lt"/>
              </a:rPr>
              <a:t>SUMMARY</a:t>
            </a:r>
            <a:r>
              <a:rPr lang="en-US" sz="2400" dirty="0">
                <a:latin typeface="+mn-lt"/>
              </a:rPr>
              <a:t> CG-33123.</a:t>
            </a:r>
          </a:p>
          <a:p>
            <a:endParaRPr lang="en-US" sz="2400" dirty="0">
              <a:latin typeface="+mn-lt"/>
            </a:endParaRPr>
          </a:p>
        </p:txBody>
      </p:sp>
      <p:sp>
        <p:nvSpPr>
          <p:cNvPr id="10" name="Action Button: Go Home 9">
            <a:hlinkClick r:id="rId3" action="ppaction://hlinksldjump" highlightClick="1"/>
            <a:extLst>
              <a:ext uri="{FF2B5EF4-FFF2-40B4-BE49-F238E27FC236}">
                <a16:creationId xmlns:a16="http://schemas.microsoft.com/office/drawing/2014/main" id="{970481FE-876D-42EA-B380-341635E22D79}"/>
              </a:ext>
            </a:extLst>
          </p:cNvPr>
          <p:cNvSpPr/>
          <p:nvPr/>
        </p:nvSpPr>
        <p:spPr>
          <a:xfrm>
            <a:off x="8149770" y="689208"/>
            <a:ext cx="696686" cy="646330"/>
          </a:xfrm>
          <a:prstGeom prst="actionButtonHome">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Action Button: Return 11">
            <a:hlinkClick r:id="rId4" action="ppaction://hlinksldjump" highlightClick="1"/>
            <a:extLst>
              <a:ext uri="{FF2B5EF4-FFF2-40B4-BE49-F238E27FC236}">
                <a16:creationId xmlns:a16="http://schemas.microsoft.com/office/drawing/2014/main" id="{EDBE97B3-0750-40DA-8077-A15300F4A2C0}"/>
              </a:ext>
            </a:extLst>
          </p:cNvPr>
          <p:cNvSpPr/>
          <p:nvPr/>
        </p:nvSpPr>
        <p:spPr>
          <a:xfrm>
            <a:off x="8184549" y="5754470"/>
            <a:ext cx="627128" cy="646330"/>
          </a:xfrm>
          <a:prstGeom prst="actionButtonReturn">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26408CFC-0702-4C52-9EC8-44E44034CFC3}"/>
              </a:ext>
            </a:extLst>
          </p:cNvPr>
          <p:cNvSpPr txBox="1"/>
          <p:nvPr/>
        </p:nvSpPr>
        <p:spPr>
          <a:xfrm>
            <a:off x="7739434" y="6400800"/>
            <a:ext cx="1447800" cy="400110"/>
          </a:xfrm>
          <a:prstGeom prst="rect">
            <a:avLst/>
          </a:prstGeom>
          <a:noFill/>
        </p:spPr>
        <p:txBody>
          <a:bodyPr wrap="square" rtlCol="0">
            <a:spAutoFit/>
          </a:bodyPr>
          <a:lstStyle/>
          <a:p>
            <a:pPr algn="ctr"/>
            <a:r>
              <a:rPr lang="en-US" sz="1000" dirty="0">
                <a:latin typeface="+mn-lt"/>
              </a:rPr>
              <a:t>Return to complete the Knowledge Check</a:t>
            </a:r>
          </a:p>
        </p:txBody>
      </p:sp>
      <p:pic>
        <p:nvPicPr>
          <p:cNvPr id="8" name="Picture 7">
            <a:extLst>
              <a:ext uri="{FF2B5EF4-FFF2-40B4-BE49-F238E27FC236}">
                <a16:creationId xmlns:a16="http://schemas.microsoft.com/office/drawing/2014/main" id="{07AAAA90-FAD9-4D43-914D-3C5B151F68B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85800" y="1405211"/>
            <a:ext cx="3322092" cy="3759377"/>
          </a:xfrm>
          <a:prstGeom prst="rect">
            <a:avLst/>
          </a:prstGeom>
        </p:spPr>
      </p:pic>
    </p:spTree>
    <p:extLst>
      <p:ext uri="{BB962C8B-B14F-4D97-AF65-F5344CB8AC3E}">
        <p14:creationId xmlns:p14="http://schemas.microsoft.com/office/powerpoint/2010/main" val="350377266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53B2657A-00F4-4D8B-B9D4-15A6350C519D}"/>
              </a:ext>
            </a:extLst>
          </p:cNvPr>
          <p:cNvSpPr/>
          <p:nvPr/>
        </p:nvSpPr>
        <p:spPr>
          <a:xfrm>
            <a:off x="4007893" y="1505069"/>
            <a:ext cx="3688307" cy="2607588"/>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E23F59B2-C5CF-4D26-A100-F93D957556FF}"/>
              </a:ext>
            </a:extLst>
          </p:cNvPr>
          <p:cNvSpPr txBox="1"/>
          <p:nvPr/>
        </p:nvSpPr>
        <p:spPr>
          <a:xfrm>
            <a:off x="557353" y="830165"/>
            <a:ext cx="6096000" cy="707886"/>
          </a:xfrm>
          <a:prstGeom prst="rect">
            <a:avLst/>
          </a:prstGeom>
          <a:noFill/>
        </p:spPr>
        <p:txBody>
          <a:bodyPr wrap="square" rtlCol="0">
            <a:spAutoFit/>
          </a:bodyPr>
          <a:lstStyle/>
          <a:p>
            <a:r>
              <a:rPr lang="en-US" sz="4000" dirty="0">
                <a:solidFill>
                  <a:srgbClr val="00B050"/>
                </a:solidFill>
                <a:latin typeface="+mn-lt"/>
              </a:rPr>
              <a:t>Yes, that’s right!</a:t>
            </a:r>
          </a:p>
        </p:txBody>
      </p:sp>
      <p:sp>
        <p:nvSpPr>
          <p:cNvPr id="5" name="TextBox 4">
            <a:extLst>
              <a:ext uri="{FF2B5EF4-FFF2-40B4-BE49-F238E27FC236}">
                <a16:creationId xmlns:a16="http://schemas.microsoft.com/office/drawing/2014/main" id="{44B177C7-1B44-464B-A401-72DCD8D1CB55}"/>
              </a:ext>
            </a:extLst>
          </p:cNvPr>
          <p:cNvSpPr txBox="1"/>
          <p:nvPr/>
        </p:nvSpPr>
        <p:spPr>
          <a:xfrm>
            <a:off x="4185897" y="1723661"/>
            <a:ext cx="3332297" cy="2677656"/>
          </a:xfrm>
          <a:prstGeom prst="rect">
            <a:avLst/>
          </a:prstGeom>
          <a:noFill/>
        </p:spPr>
        <p:txBody>
          <a:bodyPr wrap="square" rtlCol="0">
            <a:spAutoFit/>
          </a:bodyPr>
          <a:lstStyle/>
          <a:p>
            <a:r>
              <a:rPr lang="en-US" sz="2400" dirty="0">
                <a:latin typeface="+mn-lt"/>
              </a:rPr>
              <a:t>Yes, </a:t>
            </a:r>
            <a:r>
              <a:rPr lang="en-US" sz="2400" u="sng" dirty="0">
                <a:latin typeface="+mn-lt"/>
              </a:rPr>
              <a:t>EITHER</a:t>
            </a:r>
            <a:r>
              <a:rPr lang="en-US" sz="2400" dirty="0">
                <a:latin typeface="+mn-lt"/>
              </a:rPr>
              <a:t> the Executive Officer (XO) </a:t>
            </a:r>
            <a:r>
              <a:rPr lang="en-US" sz="2400" u="sng" dirty="0">
                <a:latin typeface="+mn-lt"/>
              </a:rPr>
              <a:t>OR</a:t>
            </a:r>
            <a:r>
              <a:rPr lang="en-US" sz="2400" dirty="0">
                <a:latin typeface="+mn-lt"/>
              </a:rPr>
              <a:t> the Designated Personnel Officer can sign the </a:t>
            </a:r>
            <a:r>
              <a:rPr lang="en-US" sz="2400" b="1" u="sng" dirty="0">
                <a:latin typeface="+mn-lt"/>
              </a:rPr>
              <a:t>DAILY</a:t>
            </a:r>
            <a:r>
              <a:rPr lang="en-US" sz="2400" u="sng" dirty="0">
                <a:latin typeface="+mn-lt"/>
              </a:rPr>
              <a:t> </a:t>
            </a:r>
            <a:r>
              <a:rPr lang="en-US" sz="2400" dirty="0">
                <a:latin typeface="+mn-lt"/>
              </a:rPr>
              <a:t>CG-3123.</a:t>
            </a:r>
          </a:p>
          <a:p>
            <a:endParaRPr lang="en-US" sz="2400" dirty="0">
              <a:latin typeface="+mn-lt"/>
            </a:endParaRPr>
          </a:p>
        </p:txBody>
      </p:sp>
      <p:sp>
        <p:nvSpPr>
          <p:cNvPr id="10" name="Action Button: Go Home 9">
            <a:hlinkClick r:id="rId3" action="ppaction://hlinksldjump" highlightClick="1"/>
            <a:extLst>
              <a:ext uri="{FF2B5EF4-FFF2-40B4-BE49-F238E27FC236}">
                <a16:creationId xmlns:a16="http://schemas.microsoft.com/office/drawing/2014/main" id="{970481FE-876D-42EA-B380-341635E22D79}"/>
              </a:ext>
            </a:extLst>
          </p:cNvPr>
          <p:cNvSpPr/>
          <p:nvPr/>
        </p:nvSpPr>
        <p:spPr>
          <a:xfrm>
            <a:off x="8149770" y="689208"/>
            <a:ext cx="696686" cy="646330"/>
          </a:xfrm>
          <a:prstGeom prst="actionButtonHome">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Action Button: Return 11">
            <a:hlinkClick r:id="rId4" action="ppaction://hlinksldjump" highlightClick="1"/>
            <a:extLst>
              <a:ext uri="{FF2B5EF4-FFF2-40B4-BE49-F238E27FC236}">
                <a16:creationId xmlns:a16="http://schemas.microsoft.com/office/drawing/2014/main" id="{EDBE97B3-0750-40DA-8077-A15300F4A2C0}"/>
              </a:ext>
            </a:extLst>
          </p:cNvPr>
          <p:cNvSpPr/>
          <p:nvPr/>
        </p:nvSpPr>
        <p:spPr>
          <a:xfrm>
            <a:off x="8080212" y="5715000"/>
            <a:ext cx="696686" cy="544636"/>
          </a:xfrm>
          <a:prstGeom prst="actionButtonReturn">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0C6077A9-B59C-4993-A8C7-C79CDA32F3E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72203" y="1505069"/>
            <a:ext cx="3020840" cy="2607588"/>
          </a:xfrm>
          <a:prstGeom prst="rect">
            <a:avLst/>
          </a:prstGeom>
        </p:spPr>
      </p:pic>
      <p:sp>
        <p:nvSpPr>
          <p:cNvPr id="11" name="TextBox 10">
            <a:extLst>
              <a:ext uri="{FF2B5EF4-FFF2-40B4-BE49-F238E27FC236}">
                <a16:creationId xmlns:a16="http://schemas.microsoft.com/office/drawing/2014/main" id="{3537C459-8F64-4AC6-8747-413F92093434}"/>
              </a:ext>
            </a:extLst>
          </p:cNvPr>
          <p:cNvSpPr txBox="1"/>
          <p:nvPr/>
        </p:nvSpPr>
        <p:spPr>
          <a:xfrm>
            <a:off x="7704655" y="6324600"/>
            <a:ext cx="1447800" cy="400110"/>
          </a:xfrm>
          <a:prstGeom prst="rect">
            <a:avLst/>
          </a:prstGeom>
          <a:noFill/>
        </p:spPr>
        <p:txBody>
          <a:bodyPr wrap="square" rtlCol="0">
            <a:spAutoFit/>
          </a:bodyPr>
          <a:lstStyle/>
          <a:p>
            <a:pPr algn="ctr"/>
            <a:r>
              <a:rPr lang="en-US" sz="1000" dirty="0">
                <a:latin typeface="+mn-lt"/>
              </a:rPr>
              <a:t>Return to complete the Knowledge Check</a:t>
            </a:r>
          </a:p>
        </p:txBody>
      </p:sp>
    </p:spTree>
    <p:extLst>
      <p:ext uri="{BB962C8B-B14F-4D97-AF65-F5344CB8AC3E}">
        <p14:creationId xmlns:p14="http://schemas.microsoft.com/office/powerpoint/2010/main" val="156595789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53B2657A-00F4-4D8B-B9D4-15A6350C519D}"/>
              </a:ext>
            </a:extLst>
          </p:cNvPr>
          <p:cNvSpPr/>
          <p:nvPr/>
        </p:nvSpPr>
        <p:spPr>
          <a:xfrm>
            <a:off x="685801" y="1505069"/>
            <a:ext cx="7315200" cy="3759377"/>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E23F59B2-C5CF-4D26-A100-F93D957556FF}"/>
              </a:ext>
            </a:extLst>
          </p:cNvPr>
          <p:cNvSpPr txBox="1"/>
          <p:nvPr/>
        </p:nvSpPr>
        <p:spPr>
          <a:xfrm>
            <a:off x="557353" y="830165"/>
            <a:ext cx="6096000" cy="707886"/>
          </a:xfrm>
          <a:prstGeom prst="rect">
            <a:avLst/>
          </a:prstGeom>
          <a:noFill/>
        </p:spPr>
        <p:txBody>
          <a:bodyPr wrap="square" rtlCol="0">
            <a:spAutoFit/>
          </a:bodyPr>
          <a:lstStyle/>
          <a:p>
            <a:r>
              <a:rPr lang="en-US" sz="4000" dirty="0">
                <a:solidFill>
                  <a:srgbClr val="00B050"/>
                </a:solidFill>
                <a:latin typeface="+mn-lt"/>
              </a:rPr>
              <a:t>Yes, that’s right!</a:t>
            </a:r>
          </a:p>
        </p:txBody>
      </p:sp>
      <p:sp>
        <p:nvSpPr>
          <p:cNvPr id="5" name="TextBox 4">
            <a:extLst>
              <a:ext uri="{FF2B5EF4-FFF2-40B4-BE49-F238E27FC236}">
                <a16:creationId xmlns:a16="http://schemas.microsoft.com/office/drawing/2014/main" id="{44B177C7-1B44-464B-A401-72DCD8D1CB55}"/>
              </a:ext>
            </a:extLst>
          </p:cNvPr>
          <p:cNvSpPr txBox="1"/>
          <p:nvPr/>
        </p:nvSpPr>
        <p:spPr>
          <a:xfrm>
            <a:off x="990600" y="1757272"/>
            <a:ext cx="7010401" cy="3046988"/>
          </a:xfrm>
          <a:prstGeom prst="rect">
            <a:avLst/>
          </a:prstGeom>
          <a:noFill/>
        </p:spPr>
        <p:txBody>
          <a:bodyPr wrap="square" rtlCol="0">
            <a:spAutoFit/>
          </a:bodyPr>
          <a:lstStyle/>
          <a:p>
            <a:r>
              <a:rPr lang="en-US" sz="3200" dirty="0">
                <a:latin typeface="+mn-lt"/>
              </a:rPr>
              <a:t>Yes, the CG-3123 “Ration Memorandum” form uses both the number of meals sold AND the BDFA (Basic Daily Food Allowance) to calculate daily and monthly allowances.</a:t>
            </a:r>
          </a:p>
        </p:txBody>
      </p:sp>
      <p:sp>
        <p:nvSpPr>
          <p:cNvPr id="10" name="Action Button: Go Home 9">
            <a:hlinkClick r:id="rId3" action="ppaction://hlinksldjump" highlightClick="1"/>
            <a:extLst>
              <a:ext uri="{FF2B5EF4-FFF2-40B4-BE49-F238E27FC236}">
                <a16:creationId xmlns:a16="http://schemas.microsoft.com/office/drawing/2014/main" id="{970481FE-876D-42EA-B380-341635E22D79}"/>
              </a:ext>
            </a:extLst>
          </p:cNvPr>
          <p:cNvSpPr/>
          <p:nvPr/>
        </p:nvSpPr>
        <p:spPr>
          <a:xfrm>
            <a:off x="8149770" y="689208"/>
            <a:ext cx="696686" cy="646330"/>
          </a:xfrm>
          <a:prstGeom prst="actionButtonHome">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26408CFC-0702-4C52-9EC8-44E44034CFC3}"/>
              </a:ext>
            </a:extLst>
          </p:cNvPr>
          <p:cNvSpPr txBox="1"/>
          <p:nvPr/>
        </p:nvSpPr>
        <p:spPr>
          <a:xfrm>
            <a:off x="7391400" y="6168792"/>
            <a:ext cx="1751463" cy="523220"/>
          </a:xfrm>
          <a:prstGeom prst="rect">
            <a:avLst/>
          </a:prstGeom>
          <a:noFill/>
        </p:spPr>
        <p:txBody>
          <a:bodyPr wrap="square" rtlCol="0">
            <a:spAutoFit/>
          </a:bodyPr>
          <a:lstStyle/>
          <a:p>
            <a:pPr algn="ctr"/>
            <a:r>
              <a:rPr lang="en-US" sz="1400" dirty="0">
                <a:latin typeface="+mn-lt"/>
              </a:rPr>
              <a:t>Continue to next topic, “CG-3471”</a:t>
            </a:r>
          </a:p>
        </p:txBody>
      </p:sp>
      <p:sp>
        <p:nvSpPr>
          <p:cNvPr id="9" name="Action Button: Go Forward or Next 8">
            <a:hlinkClick r:id="" action="ppaction://hlinkshowjump?jump=nextslide" highlightClick="1"/>
            <a:extLst>
              <a:ext uri="{FF2B5EF4-FFF2-40B4-BE49-F238E27FC236}">
                <a16:creationId xmlns:a16="http://schemas.microsoft.com/office/drawing/2014/main" id="{8C0177F9-D6DA-4854-923E-60BB7EF17D59}"/>
              </a:ext>
            </a:extLst>
          </p:cNvPr>
          <p:cNvSpPr/>
          <p:nvPr/>
        </p:nvSpPr>
        <p:spPr>
          <a:xfrm>
            <a:off x="8001001" y="5393453"/>
            <a:ext cx="838200" cy="646331"/>
          </a:xfrm>
          <a:prstGeom prst="actionButtonForwardNex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0118545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6420" y="1066800"/>
            <a:ext cx="8124180" cy="1362456"/>
          </a:xfrm>
        </p:spPr>
        <p:txBody>
          <a:bodyPr/>
          <a:lstStyle/>
          <a:p>
            <a:pPr algn="ctr"/>
            <a:r>
              <a:rPr lang="en-US" dirty="0">
                <a:latin typeface="+mn-lt"/>
              </a:rPr>
              <a:t>PVAISW Form: CG-3471</a:t>
            </a:r>
          </a:p>
        </p:txBody>
      </p:sp>
      <p:sp>
        <p:nvSpPr>
          <p:cNvPr id="3" name="Text Placeholder 2"/>
          <p:cNvSpPr>
            <a:spLocks noGrp="1"/>
          </p:cNvSpPr>
          <p:nvPr>
            <p:ph type="body" idx="1"/>
          </p:nvPr>
        </p:nvSpPr>
        <p:spPr>
          <a:xfrm>
            <a:off x="506548" y="2388119"/>
            <a:ext cx="8104052" cy="1509712"/>
          </a:xfrm>
        </p:spPr>
        <p:txBody>
          <a:bodyPr/>
          <a:lstStyle/>
          <a:p>
            <a:pPr algn="ctr"/>
            <a:r>
              <a:rPr lang="en-US" sz="3200" dirty="0">
                <a:cs typeface="Arial" panose="020B0604020202020204" pitchFamily="34" charset="0"/>
              </a:rPr>
              <a:t>Daily Ration Cost Record</a:t>
            </a:r>
          </a:p>
        </p:txBody>
      </p:sp>
      <p:pic>
        <p:nvPicPr>
          <p:cNvPr id="4" name="Recorded Sound">
            <a:hlinkClick r:id="" action="ppaction://media"/>
            <a:extLst>
              <a:ext uri="{FF2B5EF4-FFF2-40B4-BE49-F238E27FC236}">
                <a16:creationId xmlns:a16="http://schemas.microsoft.com/office/drawing/2014/main" id="{88054441-D279-4446-B1D5-2D0B51F1CB27}"/>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447800" y="2676180"/>
            <a:ext cx="487363" cy="487363"/>
          </a:xfrm>
          <a:prstGeom prst="rect">
            <a:avLst/>
          </a:prstGeom>
        </p:spPr>
      </p:pic>
      <p:grpSp>
        <p:nvGrpSpPr>
          <p:cNvPr id="14" name="Group 13">
            <a:extLst>
              <a:ext uri="{FF2B5EF4-FFF2-40B4-BE49-F238E27FC236}">
                <a16:creationId xmlns:a16="http://schemas.microsoft.com/office/drawing/2014/main" id="{ABDC366A-AFD4-41BA-AC54-9A8BBEF2A14A}"/>
              </a:ext>
            </a:extLst>
          </p:cNvPr>
          <p:cNvGrpSpPr/>
          <p:nvPr/>
        </p:nvGrpSpPr>
        <p:grpSpPr>
          <a:xfrm>
            <a:off x="734634" y="4847277"/>
            <a:ext cx="7864153" cy="743745"/>
            <a:chOff x="746447" y="5679141"/>
            <a:chExt cx="7864153" cy="743745"/>
          </a:xfrm>
        </p:grpSpPr>
        <p:sp>
          <p:nvSpPr>
            <p:cNvPr id="6" name="TextBox 5">
              <a:extLst>
                <a:ext uri="{FF2B5EF4-FFF2-40B4-BE49-F238E27FC236}">
                  <a16:creationId xmlns:a16="http://schemas.microsoft.com/office/drawing/2014/main" id="{4B7EB63B-B17D-4CFF-BACB-8AEC8BC77617}"/>
                </a:ext>
              </a:extLst>
            </p:cNvPr>
            <p:cNvSpPr txBox="1"/>
            <p:nvPr/>
          </p:nvSpPr>
          <p:spPr>
            <a:xfrm>
              <a:off x="795366" y="5679141"/>
              <a:ext cx="7766313" cy="707886"/>
            </a:xfrm>
            <a:prstGeom prst="rect">
              <a:avLst/>
            </a:prstGeom>
            <a:noFill/>
          </p:spPr>
          <p:txBody>
            <a:bodyPr wrap="square" rtlCol="0">
              <a:spAutoFit/>
            </a:bodyPr>
            <a:lstStyle/>
            <a:p>
              <a:r>
                <a:rPr lang="en-US" sz="2000" b="1" u="sng" dirty="0">
                  <a:latin typeface="+mn-lt"/>
                </a:rPr>
                <a:t>Recommended </a:t>
              </a:r>
              <a:r>
                <a:rPr lang="en-US" sz="2000" b="1" dirty="0">
                  <a:latin typeface="+mn-lt"/>
                </a:rPr>
                <a:t>:</a:t>
              </a:r>
              <a:r>
                <a:rPr lang="en-US" sz="2000" dirty="0">
                  <a:latin typeface="+mn-lt"/>
                </a:rPr>
                <a:t>   Refer to paper  </a:t>
              </a:r>
              <a:r>
                <a:rPr lang="en-US" sz="2000" b="1" dirty="0">
                  <a:latin typeface="+mn-lt"/>
                </a:rPr>
                <a:t>FSO-PVA Forms Packet </a:t>
              </a:r>
              <a:r>
                <a:rPr lang="en-US" sz="2000" dirty="0">
                  <a:latin typeface="+mn-lt"/>
                </a:rPr>
                <a:t>and turn to Form CG-3471 “Daily Ration Cost Record”.</a:t>
              </a:r>
            </a:p>
          </p:txBody>
        </p:sp>
        <p:sp>
          <p:nvSpPr>
            <p:cNvPr id="7" name="Rectangle: Rounded Corners 6">
              <a:extLst>
                <a:ext uri="{FF2B5EF4-FFF2-40B4-BE49-F238E27FC236}">
                  <a16:creationId xmlns:a16="http://schemas.microsoft.com/office/drawing/2014/main" id="{13F225A6-E721-479D-AF02-FC73A00D190D}"/>
                </a:ext>
              </a:extLst>
            </p:cNvPr>
            <p:cNvSpPr/>
            <p:nvPr/>
          </p:nvSpPr>
          <p:spPr>
            <a:xfrm>
              <a:off x="746447" y="5715000"/>
              <a:ext cx="7864153" cy="707886"/>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 name="Action Button: Go Home 7">
            <a:hlinkClick r:id="rId6" action="ppaction://hlinksldjump" highlightClick="1"/>
            <a:extLst>
              <a:ext uri="{FF2B5EF4-FFF2-40B4-BE49-F238E27FC236}">
                <a16:creationId xmlns:a16="http://schemas.microsoft.com/office/drawing/2014/main" id="{DD4875FA-2B4B-4767-93B7-38FF5CBC0A9B}"/>
              </a:ext>
            </a:extLst>
          </p:cNvPr>
          <p:cNvSpPr/>
          <p:nvPr/>
        </p:nvSpPr>
        <p:spPr>
          <a:xfrm>
            <a:off x="8229599" y="135871"/>
            <a:ext cx="656191" cy="499234"/>
          </a:xfrm>
          <a:prstGeom prst="actionButtonHome">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Action Button: Go Forward or Next 8">
            <a:hlinkClick r:id="" action="ppaction://hlinkshowjump?jump=nextslide" highlightClick="1"/>
            <a:extLst>
              <a:ext uri="{FF2B5EF4-FFF2-40B4-BE49-F238E27FC236}">
                <a16:creationId xmlns:a16="http://schemas.microsoft.com/office/drawing/2014/main" id="{CBED2200-E515-473F-8BD1-740B646DA6E7}"/>
              </a:ext>
            </a:extLst>
          </p:cNvPr>
          <p:cNvSpPr/>
          <p:nvPr/>
        </p:nvSpPr>
        <p:spPr>
          <a:xfrm>
            <a:off x="8375795" y="6222895"/>
            <a:ext cx="531473" cy="499234"/>
          </a:xfrm>
          <a:prstGeom prst="actionButtonForwardNex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4938768"/>
      </p:ext>
    </p:extLst>
  </p:cSld>
  <p:clrMapOvr>
    <a:masterClrMapping/>
  </p:clrMapOvr>
  <mc:AlternateContent xmlns:mc="http://schemas.openxmlformats.org/markup-compatibility/2006" xmlns:p14="http://schemas.microsoft.com/office/powerpoint/2010/main">
    <mc:Choice Requires="p14">
      <p:transition spd="slow" p14:dur="2000" advClick="0" advTm="18560"/>
    </mc:Choice>
    <mc:Fallback xmlns="">
      <p:transition spd="slow" advClick="0" advTm="1856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8848"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28600" y="762000"/>
            <a:ext cx="8588298" cy="1200329"/>
          </a:xfrm>
          <a:prstGeom prst="rect">
            <a:avLst/>
          </a:prstGeom>
          <a:noFill/>
        </p:spPr>
        <p:txBody>
          <a:bodyPr wrap="square" rtlCol="0">
            <a:spAutoFit/>
          </a:bodyPr>
          <a:lstStyle/>
          <a:p>
            <a:pPr algn="ctr"/>
            <a:r>
              <a:rPr lang="en-US" sz="3600" u="sng" dirty="0">
                <a:latin typeface="+mn-lt"/>
                <a:cs typeface="Arial" panose="020B0604020202020204" pitchFamily="34" charset="0"/>
              </a:rPr>
              <a:t>CG-3471: Daily Ration Cost Record</a:t>
            </a:r>
          </a:p>
          <a:p>
            <a:pPr algn="ctr"/>
            <a:endParaRPr lang="en-US" sz="3600" u="sng" dirty="0">
              <a:latin typeface="+mn-lt"/>
              <a:cs typeface="Arial" panose="020B0604020202020204" pitchFamily="34" charset="0"/>
            </a:endParaRPr>
          </a:p>
        </p:txBody>
      </p:sp>
      <p:pic>
        <p:nvPicPr>
          <p:cNvPr id="6" name="Picture 5">
            <a:extLst>
              <a:ext uri="{FF2B5EF4-FFF2-40B4-BE49-F238E27FC236}">
                <a16:creationId xmlns:a16="http://schemas.microsoft.com/office/drawing/2014/main" id="{F8E44C03-A9D1-4EBD-B8AB-6A7CA1D3D8C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49222" y="1524000"/>
            <a:ext cx="8245555" cy="4940028"/>
          </a:xfrm>
          <a:prstGeom prst="rect">
            <a:avLst/>
          </a:prstGeom>
        </p:spPr>
      </p:pic>
      <p:sp>
        <p:nvSpPr>
          <p:cNvPr id="3" name="TextBox 2">
            <a:extLst>
              <a:ext uri="{FF2B5EF4-FFF2-40B4-BE49-F238E27FC236}">
                <a16:creationId xmlns:a16="http://schemas.microsoft.com/office/drawing/2014/main" id="{8E20806B-4E82-41FD-ACA1-7ACEF93363FD}"/>
              </a:ext>
            </a:extLst>
          </p:cNvPr>
          <p:cNvSpPr txBox="1"/>
          <p:nvPr/>
        </p:nvSpPr>
        <p:spPr>
          <a:xfrm>
            <a:off x="1524001" y="3124200"/>
            <a:ext cx="6095999" cy="2308324"/>
          </a:xfrm>
          <a:prstGeom prst="rect">
            <a:avLst/>
          </a:prstGeom>
          <a:solidFill>
            <a:schemeClr val="bg2"/>
          </a:solidFill>
        </p:spPr>
        <p:txBody>
          <a:bodyPr wrap="square" rtlCol="0">
            <a:spAutoFit/>
          </a:bodyPr>
          <a:lstStyle/>
          <a:p>
            <a:r>
              <a:rPr lang="en-US" sz="2400" dirty="0"/>
              <a:t>FSO can view CG-3471 form to see where the Dining Facilities’ finances stand. </a:t>
            </a:r>
          </a:p>
          <a:p>
            <a:endParaRPr lang="en-US" sz="2400" dirty="0"/>
          </a:p>
          <a:p>
            <a:r>
              <a:rPr lang="en-US" sz="2400" dirty="0"/>
              <a:t>Form does not include end-of-month inventory. You will learn how to use this form in future lessons.  </a:t>
            </a:r>
          </a:p>
        </p:txBody>
      </p:sp>
      <p:pic>
        <p:nvPicPr>
          <p:cNvPr id="7" name="Recorded Sound">
            <a:hlinkClick r:id="" action="ppaction://media"/>
            <a:extLst>
              <a:ext uri="{FF2B5EF4-FFF2-40B4-BE49-F238E27FC236}">
                <a16:creationId xmlns:a16="http://schemas.microsoft.com/office/drawing/2014/main" id="{4F7F31EA-C4C0-4C93-A249-B71517ABB410}"/>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609600" y="350832"/>
            <a:ext cx="487363" cy="487363"/>
          </a:xfrm>
          <a:prstGeom prst="rect">
            <a:avLst/>
          </a:prstGeom>
        </p:spPr>
      </p:pic>
      <p:sp>
        <p:nvSpPr>
          <p:cNvPr id="9" name="Action Button: Go Forward or Next 8">
            <a:hlinkClick r:id="" action="ppaction://hlinkshowjump?jump=nextslide" highlightClick="1"/>
            <a:extLst>
              <a:ext uri="{FF2B5EF4-FFF2-40B4-BE49-F238E27FC236}">
                <a16:creationId xmlns:a16="http://schemas.microsoft.com/office/drawing/2014/main" id="{623C4825-0CF0-4564-8FE3-66BE063E98D9}"/>
              </a:ext>
            </a:extLst>
          </p:cNvPr>
          <p:cNvSpPr/>
          <p:nvPr/>
        </p:nvSpPr>
        <p:spPr>
          <a:xfrm>
            <a:off x="8597151" y="6464028"/>
            <a:ext cx="439494" cy="348037"/>
          </a:xfrm>
          <a:prstGeom prst="actionButtonForwardNex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Action Button: Go Home 9">
            <a:hlinkClick r:id="rId7" action="ppaction://hlinksldjump" highlightClick="1"/>
            <a:extLst>
              <a:ext uri="{FF2B5EF4-FFF2-40B4-BE49-F238E27FC236}">
                <a16:creationId xmlns:a16="http://schemas.microsoft.com/office/drawing/2014/main" id="{FA6CB5CD-F0A2-4C4A-B495-A15CD367EDEC}"/>
              </a:ext>
            </a:extLst>
          </p:cNvPr>
          <p:cNvSpPr/>
          <p:nvPr/>
        </p:nvSpPr>
        <p:spPr>
          <a:xfrm>
            <a:off x="8410591" y="381109"/>
            <a:ext cx="576115" cy="450584"/>
          </a:xfrm>
          <a:prstGeom prst="actionButtonHome">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a:extLst>
              <a:ext uri="{FF2B5EF4-FFF2-40B4-BE49-F238E27FC236}">
                <a16:creationId xmlns:a16="http://schemas.microsoft.com/office/drawing/2014/main" id="{2147F7E3-F854-4B45-BAF8-1FAFF2EC4AD1}"/>
              </a:ext>
            </a:extLst>
          </p:cNvPr>
          <p:cNvSpPr/>
          <p:nvPr/>
        </p:nvSpPr>
        <p:spPr>
          <a:xfrm>
            <a:off x="480844" y="1946128"/>
            <a:ext cx="1805156" cy="644671"/>
          </a:xfrm>
          <a:prstGeom prst="rect">
            <a:avLst/>
          </a:prstGeom>
          <a:noFill/>
          <a:ln w="571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Oval 4">
            <a:extLst>
              <a:ext uri="{FF2B5EF4-FFF2-40B4-BE49-F238E27FC236}">
                <a16:creationId xmlns:a16="http://schemas.microsoft.com/office/drawing/2014/main" id="{26081036-8C99-4B24-ADA6-58AE52642EAF}"/>
              </a:ext>
            </a:extLst>
          </p:cNvPr>
          <p:cNvSpPr/>
          <p:nvPr/>
        </p:nvSpPr>
        <p:spPr>
          <a:xfrm>
            <a:off x="4572001" y="1946128"/>
            <a:ext cx="762000" cy="549602"/>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98413981"/>
      </p:ext>
    </p:extLst>
  </p:cSld>
  <p:clrMapOvr>
    <a:masterClrMapping/>
  </p:clrMapOvr>
  <mc:AlternateContent xmlns:mc="http://schemas.openxmlformats.org/markup-compatibility/2006" xmlns:p14="http://schemas.microsoft.com/office/powerpoint/2010/main">
    <mc:Choice Requires="p14">
      <p:transition spd="slow" p14:dur="2000" advClick="0" advTm="30000"/>
    </mc:Choice>
    <mc:Fallback xmlns="">
      <p:transition spd="slow" advClick="0" advTm="30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26882" fill="hold"/>
                                        <p:tgtEl>
                                          <p:spTgt spid="7"/>
                                        </p:tgtEl>
                                      </p:cBhvr>
                                    </p:cmd>
                                  </p:childTnLst>
                                </p:cTn>
                              </p:par>
                              <p:par>
                                <p:cTn id="7" presetID="1" presetClass="entr" presetSubtype="0" fill="hold" grpId="0" nodeType="withEffect">
                                  <p:stCondLst>
                                    <p:cond delay="15500"/>
                                  </p:stCondLst>
                                  <p:childTnLst>
                                    <p:set>
                                      <p:cBhvr>
                                        <p:cTn id="8" dur="1" fill="hold">
                                          <p:stCondLst>
                                            <p:cond delay="0"/>
                                          </p:stCondLst>
                                        </p:cTn>
                                        <p:tgtEl>
                                          <p:spTgt spid="3"/>
                                        </p:tgtEl>
                                        <p:attrNameLst>
                                          <p:attrName>style.visibility</p:attrName>
                                        </p:attrNameLst>
                                      </p:cBhvr>
                                      <p:to>
                                        <p:strVal val="visible"/>
                                      </p:to>
                                    </p:set>
                                  </p:childTnLst>
                                </p:cTn>
                              </p:par>
                              <p:par>
                                <p:cTn id="9" presetID="2" presetClass="entr" presetSubtype="4" fill="hold" grpId="0" nodeType="withEffect">
                                  <p:stCondLst>
                                    <p:cond delay="966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ppt_x"/>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1380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ppt_x"/>
                                          </p:val>
                                        </p:tav>
                                        <p:tav tm="100000">
                                          <p:val>
                                            <p:strVal val="#ppt_x"/>
                                          </p:val>
                                        </p:tav>
                                      </p:tavLst>
                                    </p:anim>
                                    <p:anim calcmode="lin" valueType="num">
                                      <p:cBhvr additive="base">
                                        <p:cTn id="16"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17" fill="hold" display="0">
                  <p:stCondLst>
                    <p:cond delay="indefinite"/>
                  </p:stCondLst>
                  <p:endCondLst>
                    <p:cond evt="onStopAudio" delay="0">
                      <p:tgtEl>
                        <p:sldTgt/>
                      </p:tgtEl>
                    </p:cond>
                  </p:endCondLst>
                </p:cTn>
                <p:tgtEl>
                  <p:spTgt spid="7"/>
                </p:tgtEl>
              </p:cMediaNode>
            </p:audio>
          </p:childTnLst>
        </p:cTn>
      </p:par>
    </p:tnLst>
    <p:bldLst>
      <p:bldP spid="3" grpId="0" animBg="1"/>
      <p:bldP spid="4" grpId="0" animBg="1"/>
      <p:bldP spid="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6420" y="1066800"/>
            <a:ext cx="8124180" cy="1362456"/>
          </a:xfrm>
        </p:spPr>
        <p:txBody>
          <a:bodyPr/>
          <a:lstStyle/>
          <a:p>
            <a:pPr algn="ctr"/>
            <a:r>
              <a:rPr lang="en-US" dirty="0">
                <a:latin typeface="+mn-lt"/>
              </a:rPr>
              <a:t>PVAISW Form: CG-2581</a:t>
            </a:r>
          </a:p>
        </p:txBody>
      </p:sp>
      <p:sp>
        <p:nvSpPr>
          <p:cNvPr id="3" name="Text Placeholder 2"/>
          <p:cNvSpPr>
            <a:spLocks noGrp="1"/>
          </p:cNvSpPr>
          <p:nvPr>
            <p:ph type="body" idx="1"/>
          </p:nvPr>
        </p:nvSpPr>
        <p:spPr>
          <a:xfrm>
            <a:off x="1981200" y="2388119"/>
            <a:ext cx="6629400" cy="1509712"/>
          </a:xfrm>
        </p:spPr>
        <p:txBody>
          <a:bodyPr/>
          <a:lstStyle/>
          <a:p>
            <a:pPr marL="514350" indent="-514350">
              <a:buFont typeface="+mj-lt"/>
              <a:buAutoNum type="arabicPeriod"/>
            </a:pPr>
            <a:r>
              <a:rPr lang="en-US" sz="3200" dirty="0">
                <a:cs typeface="Arial" panose="020B0604020202020204" pitchFamily="34" charset="0"/>
              </a:rPr>
              <a:t>CG-2581: Sale of Stores</a:t>
            </a:r>
          </a:p>
          <a:p>
            <a:pPr marL="514350" indent="-514350">
              <a:buFont typeface="+mj-lt"/>
              <a:buAutoNum type="arabicPeriod"/>
            </a:pPr>
            <a:r>
              <a:rPr lang="en-US" sz="3200" dirty="0">
                <a:cs typeface="Arial" panose="020B0604020202020204" pitchFamily="34" charset="0"/>
              </a:rPr>
              <a:t>CG-2581: Transfer of Stores</a:t>
            </a:r>
          </a:p>
        </p:txBody>
      </p:sp>
      <p:pic>
        <p:nvPicPr>
          <p:cNvPr id="4" name="Recorded Sound">
            <a:hlinkClick r:id="" action="ppaction://media"/>
            <a:extLst>
              <a:ext uri="{FF2B5EF4-FFF2-40B4-BE49-F238E27FC236}">
                <a16:creationId xmlns:a16="http://schemas.microsoft.com/office/drawing/2014/main" id="{E34C7C32-BD95-4DBE-8EA1-98F956838A12}"/>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746447" y="2432499"/>
            <a:ext cx="487363" cy="487363"/>
          </a:xfrm>
          <a:prstGeom prst="rect">
            <a:avLst/>
          </a:prstGeom>
        </p:spPr>
      </p:pic>
      <p:grpSp>
        <p:nvGrpSpPr>
          <p:cNvPr id="14" name="Group 13">
            <a:extLst>
              <a:ext uri="{FF2B5EF4-FFF2-40B4-BE49-F238E27FC236}">
                <a16:creationId xmlns:a16="http://schemas.microsoft.com/office/drawing/2014/main" id="{6B3BACC2-7FCF-41AA-AAEC-DC9AF3DD9471}"/>
              </a:ext>
            </a:extLst>
          </p:cNvPr>
          <p:cNvGrpSpPr/>
          <p:nvPr/>
        </p:nvGrpSpPr>
        <p:grpSpPr>
          <a:xfrm>
            <a:off x="833320" y="4464235"/>
            <a:ext cx="7635553" cy="1091863"/>
            <a:chOff x="746447" y="5486400"/>
            <a:chExt cx="7635553" cy="1091863"/>
          </a:xfrm>
        </p:grpSpPr>
        <p:sp>
          <p:nvSpPr>
            <p:cNvPr id="5" name="TextBox 4">
              <a:extLst>
                <a:ext uri="{FF2B5EF4-FFF2-40B4-BE49-F238E27FC236}">
                  <a16:creationId xmlns:a16="http://schemas.microsoft.com/office/drawing/2014/main" id="{188BA137-4242-405E-A731-792B7472497A}"/>
                </a:ext>
              </a:extLst>
            </p:cNvPr>
            <p:cNvSpPr txBox="1"/>
            <p:nvPr/>
          </p:nvSpPr>
          <p:spPr>
            <a:xfrm>
              <a:off x="844287" y="5562600"/>
              <a:ext cx="7232913" cy="1015663"/>
            </a:xfrm>
            <a:prstGeom prst="rect">
              <a:avLst/>
            </a:prstGeom>
            <a:noFill/>
          </p:spPr>
          <p:txBody>
            <a:bodyPr wrap="square" rtlCol="0">
              <a:spAutoFit/>
            </a:bodyPr>
            <a:lstStyle/>
            <a:p>
              <a:r>
                <a:rPr lang="en-US" sz="2000" b="1" u="sng" dirty="0">
                  <a:latin typeface="+mn-lt"/>
                </a:rPr>
                <a:t>Recommended</a:t>
              </a:r>
              <a:r>
                <a:rPr lang="en-US" sz="2000" b="1" dirty="0">
                  <a:latin typeface="+mn-lt"/>
                </a:rPr>
                <a:t>:</a:t>
              </a:r>
              <a:r>
                <a:rPr lang="en-US" sz="2000" dirty="0">
                  <a:latin typeface="+mn-lt"/>
                </a:rPr>
                <a:t>   Refer to paper  </a:t>
              </a:r>
              <a:r>
                <a:rPr lang="en-US" sz="2000" b="1" dirty="0">
                  <a:latin typeface="+mn-lt"/>
                </a:rPr>
                <a:t>FSO-PVA Forms Packet </a:t>
              </a:r>
              <a:r>
                <a:rPr lang="en-US" sz="2000" dirty="0">
                  <a:latin typeface="+mn-lt"/>
                </a:rPr>
                <a:t>and turn to Form CG-2581 Sale of Stores and Form CG-2581 Transfer of Stores.</a:t>
              </a:r>
            </a:p>
          </p:txBody>
        </p:sp>
        <p:sp>
          <p:nvSpPr>
            <p:cNvPr id="6" name="Rectangle: Rounded Corners 5">
              <a:extLst>
                <a:ext uri="{FF2B5EF4-FFF2-40B4-BE49-F238E27FC236}">
                  <a16:creationId xmlns:a16="http://schemas.microsoft.com/office/drawing/2014/main" id="{92058BDC-60D4-44E3-9763-E6E047FD48BA}"/>
                </a:ext>
              </a:extLst>
            </p:cNvPr>
            <p:cNvSpPr/>
            <p:nvPr/>
          </p:nvSpPr>
          <p:spPr>
            <a:xfrm>
              <a:off x="746447" y="5486400"/>
              <a:ext cx="7635553" cy="106680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 name="Action Button: Go Home 7">
            <a:hlinkClick r:id="rId6" action="ppaction://hlinksldjump" highlightClick="1"/>
            <a:extLst>
              <a:ext uri="{FF2B5EF4-FFF2-40B4-BE49-F238E27FC236}">
                <a16:creationId xmlns:a16="http://schemas.microsoft.com/office/drawing/2014/main" id="{BA02F2F5-8725-48FA-886E-93226CA49F85}"/>
              </a:ext>
            </a:extLst>
          </p:cNvPr>
          <p:cNvSpPr/>
          <p:nvPr/>
        </p:nvSpPr>
        <p:spPr>
          <a:xfrm>
            <a:off x="8344479" y="135871"/>
            <a:ext cx="541312" cy="488799"/>
          </a:xfrm>
          <a:prstGeom prst="actionButtonHome">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Action Button: Go Forward or Next 11">
            <a:hlinkClick r:id="" action="ppaction://hlinkshowjump?jump=nextslide" highlightClick="1"/>
            <a:extLst>
              <a:ext uri="{FF2B5EF4-FFF2-40B4-BE49-F238E27FC236}">
                <a16:creationId xmlns:a16="http://schemas.microsoft.com/office/drawing/2014/main" id="{CF5A1BB0-2E3D-4D34-9BF9-F361B1AE8C35}"/>
              </a:ext>
            </a:extLst>
          </p:cNvPr>
          <p:cNvSpPr/>
          <p:nvPr/>
        </p:nvSpPr>
        <p:spPr>
          <a:xfrm>
            <a:off x="8445909" y="6222895"/>
            <a:ext cx="531473" cy="499234"/>
          </a:xfrm>
          <a:prstGeom prst="actionButtonForwardNex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43114267"/>
      </p:ext>
    </p:extLst>
  </p:cSld>
  <p:clrMapOvr>
    <a:masterClrMapping/>
  </p:clrMapOvr>
  <mc:AlternateContent xmlns:mc="http://schemas.openxmlformats.org/markup-compatibility/2006" xmlns:p14="http://schemas.microsoft.com/office/powerpoint/2010/main">
    <mc:Choice Requires="p14">
      <p:transition spd="slow" p14:dur="2000" advClick="0" advTm="19960"/>
    </mc:Choice>
    <mc:Fallback xmlns="">
      <p:transition spd="slow" advClick="0" advTm="1996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9962"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04800" y="792058"/>
            <a:ext cx="8458200" cy="646331"/>
          </a:xfrm>
          <a:prstGeom prst="rect">
            <a:avLst/>
          </a:prstGeom>
          <a:noFill/>
        </p:spPr>
        <p:txBody>
          <a:bodyPr wrap="square" rtlCol="0">
            <a:spAutoFit/>
          </a:bodyPr>
          <a:lstStyle/>
          <a:p>
            <a:pPr algn="ctr"/>
            <a:r>
              <a:rPr lang="en-US" sz="3600" u="sng" dirty="0">
                <a:latin typeface="+mn-lt"/>
                <a:cs typeface="Arial" panose="020B0604020202020204" pitchFamily="34" charset="0"/>
              </a:rPr>
              <a:t>CG-2581: Issue / Sales Slip </a:t>
            </a:r>
          </a:p>
        </p:txBody>
      </p:sp>
      <p:grpSp>
        <p:nvGrpSpPr>
          <p:cNvPr id="17" name="Group 16"/>
          <p:cNvGrpSpPr/>
          <p:nvPr/>
        </p:nvGrpSpPr>
        <p:grpSpPr>
          <a:xfrm>
            <a:off x="381000" y="1828800"/>
            <a:ext cx="8382000" cy="4648200"/>
            <a:chOff x="228600" y="1600200"/>
            <a:chExt cx="8686800" cy="4648200"/>
          </a:xfrm>
        </p:grpSpPr>
        <p:pic>
          <p:nvPicPr>
            <p:cNvPr id="12" name="Picture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28600" y="1600200"/>
              <a:ext cx="8686800" cy="4648200"/>
            </a:xfrm>
            <a:prstGeom prst="rect">
              <a:avLst/>
            </a:prstGeom>
          </p:spPr>
        </p:pic>
        <p:sp>
          <p:nvSpPr>
            <p:cNvPr id="13" name="Rectangle 12"/>
            <p:cNvSpPr/>
            <p:nvPr/>
          </p:nvSpPr>
          <p:spPr>
            <a:xfrm>
              <a:off x="7279122" y="2438400"/>
              <a:ext cx="152400" cy="152400"/>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p:cNvSpPr/>
            <p:nvPr/>
          </p:nvSpPr>
          <p:spPr>
            <a:xfrm>
              <a:off x="7279122" y="2162597"/>
              <a:ext cx="112278" cy="190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p:nvSpPr>
          <p:spPr>
            <a:xfrm>
              <a:off x="7279122" y="2197204"/>
              <a:ext cx="152400" cy="152400"/>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7259061" y="3657600"/>
              <a:ext cx="152400" cy="152400"/>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4" name="Group 23">
            <a:extLst>
              <a:ext uri="{FF2B5EF4-FFF2-40B4-BE49-F238E27FC236}">
                <a16:creationId xmlns:a16="http://schemas.microsoft.com/office/drawing/2014/main" id="{C5FF248A-A13A-4D09-8BE0-363ABC102D91}"/>
              </a:ext>
            </a:extLst>
          </p:cNvPr>
          <p:cNvGrpSpPr/>
          <p:nvPr/>
        </p:nvGrpSpPr>
        <p:grpSpPr>
          <a:xfrm>
            <a:off x="2313293" y="2667000"/>
            <a:ext cx="2057559" cy="383487"/>
            <a:chOff x="2895600" y="1648090"/>
            <a:chExt cx="2057559" cy="383487"/>
          </a:xfrm>
        </p:grpSpPr>
        <p:sp>
          <p:nvSpPr>
            <p:cNvPr id="37" name="Rectangle 36"/>
            <p:cNvSpPr/>
            <p:nvPr/>
          </p:nvSpPr>
          <p:spPr>
            <a:xfrm>
              <a:off x="2895600" y="1662245"/>
              <a:ext cx="2057559" cy="369332"/>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TextBox 37"/>
            <p:cNvSpPr txBox="1"/>
            <p:nvPr/>
          </p:nvSpPr>
          <p:spPr>
            <a:xfrm>
              <a:off x="3107488" y="1648090"/>
              <a:ext cx="1633781" cy="369332"/>
            </a:xfrm>
            <a:prstGeom prst="rect">
              <a:avLst/>
            </a:prstGeom>
            <a:noFill/>
          </p:spPr>
          <p:txBody>
            <a:bodyPr wrap="none" rtlCol="0">
              <a:spAutoFit/>
            </a:bodyPr>
            <a:lstStyle/>
            <a:p>
              <a:r>
                <a:rPr lang="en-US" dirty="0">
                  <a:solidFill>
                    <a:schemeClr val="bg1"/>
                  </a:solidFill>
                </a:rPr>
                <a:t>Sale of Stores</a:t>
              </a:r>
            </a:p>
          </p:txBody>
        </p:sp>
      </p:grpSp>
      <p:cxnSp>
        <p:nvCxnSpPr>
          <p:cNvPr id="39" name="Straight Arrow Connector 38"/>
          <p:cNvCxnSpPr>
            <a:cxnSpLocks/>
          </p:cNvCxnSpPr>
          <p:nvPr/>
        </p:nvCxnSpPr>
        <p:spPr>
          <a:xfrm flipV="1">
            <a:off x="4532456" y="2725579"/>
            <a:ext cx="2335367" cy="145716"/>
          </a:xfrm>
          <a:prstGeom prst="straightConnector1">
            <a:avLst/>
          </a:prstGeom>
          <a:ln w="57150">
            <a:solidFill>
              <a:srgbClr val="00B050"/>
            </a:solidFill>
            <a:tailEnd type="triangle"/>
          </a:ln>
        </p:spPr>
        <p:style>
          <a:lnRef idx="1">
            <a:schemeClr val="accent1"/>
          </a:lnRef>
          <a:fillRef idx="0">
            <a:schemeClr val="accent1"/>
          </a:fillRef>
          <a:effectRef idx="0">
            <a:schemeClr val="accent1"/>
          </a:effectRef>
          <a:fontRef idx="minor">
            <a:schemeClr val="tx1"/>
          </a:fontRef>
        </p:style>
      </p:cxnSp>
      <p:grpSp>
        <p:nvGrpSpPr>
          <p:cNvPr id="19" name="Group 18">
            <a:extLst>
              <a:ext uri="{FF2B5EF4-FFF2-40B4-BE49-F238E27FC236}">
                <a16:creationId xmlns:a16="http://schemas.microsoft.com/office/drawing/2014/main" id="{0CA11E70-FD96-4512-BD3C-58F6BF7E59BF}"/>
              </a:ext>
            </a:extLst>
          </p:cNvPr>
          <p:cNvGrpSpPr/>
          <p:nvPr/>
        </p:nvGrpSpPr>
        <p:grpSpPr>
          <a:xfrm>
            <a:off x="4392623" y="4152900"/>
            <a:ext cx="2725190" cy="1031969"/>
            <a:chOff x="4392623" y="4152900"/>
            <a:chExt cx="2725190" cy="1031969"/>
          </a:xfrm>
        </p:grpSpPr>
        <p:sp>
          <p:nvSpPr>
            <p:cNvPr id="42" name="TextBox 41"/>
            <p:cNvSpPr txBox="1"/>
            <p:nvPr/>
          </p:nvSpPr>
          <p:spPr>
            <a:xfrm>
              <a:off x="4392623" y="4815537"/>
              <a:ext cx="2022733" cy="369332"/>
            </a:xfrm>
            <a:prstGeom prst="rect">
              <a:avLst/>
            </a:prstGeom>
            <a:solidFill>
              <a:srgbClr val="FF0000"/>
            </a:solidFill>
            <a:ln>
              <a:solidFill>
                <a:srgbClr val="FF0000"/>
              </a:solidFill>
            </a:ln>
          </p:spPr>
          <p:txBody>
            <a:bodyPr wrap="none" rtlCol="0">
              <a:spAutoFit/>
            </a:bodyPr>
            <a:lstStyle/>
            <a:p>
              <a:r>
                <a:rPr lang="en-US" dirty="0">
                  <a:solidFill>
                    <a:schemeClr val="bg1"/>
                  </a:solidFill>
                </a:rPr>
                <a:t>Transfer of Stores</a:t>
              </a:r>
            </a:p>
          </p:txBody>
        </p:sp>
        <p:cxnSp>
          <p:nvCxnSpPr>
            <p:cNvPr id="43" name="Straight Arrow Connector 42"/>
            <p:cNvCxnSpPr>
              <a:cxnSpLocks/>
            </p:cNvCxnSpPr>
            <p:nvPr/>
          </p:nvCxnSpPr>
          <p:spPr>
            <a:xfrm flipV="1">
              <a:off x="6536348" y="4152900"/>
              <a:ext cx="581465" cy="748775"/>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grpSp>
      <p:pic>
        <p:nvPicPr>
          <p:cNvPr id="2" name="Recorded Sound">
            <a:hlinkClick r:id="" action="ppaction://media"/>
            <a:extLst>
              <a:ext uri="{FF2B5EF4-FFF2-40B4-BE49-F238E27FC236}">
                <a16:creationId xmlns:a16="http://schemas.microsoft.com/office/drawing/2014/main" id="{DD80C71D-3AF5-411D-AF19-68CDC99F5B04}"/>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990600" y="109058"/>
            <a:ext cx="487363" cy="487363"/>
          </a:xfrm>
          <a:prstGeom prst="rect">
            <a:avLst/>
          </a:prstGeom>
        </p:spPr>
      </p:pic>
      <p:grpSp>
        <p:nvGrpSpPr>
          <p:cNvPr id="18" name="Group 17">
            <a:extLst>
              <a:ext uri="{FF2B5EF4-FFF2-40B4-BE49-F238E27FC236}">
                <a16:creationId xmlns:a16="http://schemas.microsoft.com/office/drawing/2014/main" id="{416EE734-9A0C-4E30-8535-21B177FCF2E4}"/>
              </a:ext>
            </a:extLst>
          </p:cNvPr>
          <p:cNvGrpSpPr/>
          <p:nvPr/>
        </p:nvGrpSpPr>
        <p:grpSpPr>
          <a:xfrm>
            <a:off x="7079713" y="2612811"/>
            <a:ext cx="228600" cy="225537"/>
            <a:chOff x="7391400" y="1358903"/>
            <a:chExt cx="228600" cy="225537"/>
          </a:xfrm>
        </p:grpSpPr>
        <p:sp>
          <p:nvSpPr>
            <p:cNvPr id="4" name="Rectangle 3">
              <a:extLst>
                <a:ext uri="{FF2B5EF4-FFF2-40B4-BE49-F238E27FC236}">
                  <a16:creationId xmlns:a16="http://schemas.microsoft.com/office/drawing/2014/main" id="{5069C441-C44F-4B78-BD5B-8AEEEE125F66}"/>
                </a:ext>
              </a:extLst>
            </p:cNvPr>
            <p:cNvSpPr/>
            <p:nvPr/>
          </p:nvSpPr>
          <p:spPr>
            <a:xfrm>
              <a:off x="7391400" y="1358903"/>
              <a:ext cx="228600" cy="225537"/>
            </a:xfrm>
            <a:prstGeom prst="rect">
              <a:avLst/>
            </a:prstGeom>
            <a:no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7" name="Straight Connector 6">
              <a:extLst>
                <a:ext uri="{FF2B5EF4-FFF2-40B4-BE49-F238E27FC236}">
                  <a16:creationId xmlns:a16="http://schemas.microsoft.com/office/drawing/2014/main" id="{35167D25-7E44-4DB6-A866-B8E17E1F461B}"/>
                </a:ext>
              </a:extLst>
            </p:cNvPr>
            <p:cNvCxnSpPr/>
            <p:nvPr/>
          </p:nvCxnSpPr>
          <p:spPr>
            <a:xfrm>
              <a:off x="7429500" y="1389181"/>
              <a:ext cx="152400" cy="195259"/>
            </a:xfrm>
            <a:prstGeom prst="line">
              <a:avLst/>
            </a:prstGeom>
            <a:ln w="28575">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1A393610-2326-4D72-8A33-2DA56B1B79D3}"/>
                </a:ext>
              </a:extLst>
            </p:cNvPr>
            <p:cNvCxnSpPr>
              <a:cxnSpLocks/>
            </p:cNvCxnSpPr>
            <p:nvPr/>
          </p:nvCxnSpPr>
          <p:spPr>
            <a:xfrm flipH="1">
              <a:off x="7429500" y="1374609"/>
              <a:ext cx="152400" cy="198542"/>
            </a:xfrm>
            <a:prstGeom prst="line">
              <a:avLst/>
            </a:prstGeom>
            <a:ln w="28575">
              <a:solidFill>
                <a:srgbClr val="00B050"/>
              </a:solidFill>
            </a:ln>
          </p:spPr>
          <p:style>
            <a:lnRef idx="1">
              <a:schemeClr val="accent1"/>
            </a:lnRef>
            <a:fillRef idx="0">
              <a:schemeClr val="accent1"/>
            </a:fillRef>
            <a:effectRef idx="0">
              <a:schemeClr val="accent1"/>
            </a:effectRef>
            <a:fontRef idx="minor">
              <a:schemeClr val="tx1"/>
            </a:fontRef>
          </p:style>
        </p:cxnSp>
      </p:grpSp>
      <p:grpSp>
        <p:nvGrpSpPr>
          <p:cNvPr id="29" name="Group 28">
            <a:extLst>
              <a:ext uri="{FF2B5EF4-FFF2-40B4-BE49-F238E27FC236}">
                <a16:creationId xmlns:a16="http://schemas.microsoft.com/office/drawing/2014/main" id="{201E88E3-3BC5-48F6-8B01-75C4397D0666}"/>
              </a:ext>
            </a:extLst>
          </p:cNvPr>
          <p:cNvGrpSpPr/>
          <p:nvPr/>
        </p:nvGrpSpPr>
        <p:grpSpPr>
          <a:xfrm>
            <a:off x="7096530" y="3844926"/>
            <a:ext cx="228600" cy="225537"/>
            <a:chOff x="7391400" y="1358903"/>
            <a:chExt cx="228600" cy="225537"/>
          </a:xfrm>
        </p:grpSpPr>
        <p:sp>
          <p:nvSpPr>
            <p:cNvPr id="30" name="Rectangle 29">
              <a:extLst>
                <a:ext uri="{FF2B5EF4-FFF2-40B4-BE49-F238E27FC236}">
                  <a16:creationId xmlns:a16="http://schemas.microsoft.com/office/drawing/2014/main" id="{1FF08DF9-7164-4135-B7E5-B2B321E457D1}"/>
                </a:ext>
              </a:extLst>
            </p:cNvPr>
            <p:cNvSpPr/>
            <p:nvPr/>
          </p:nvSpPr>
          <p:spPr>
            <a:xfrm>
              <a:off x="7391400" y="1358903"/>
              <a:ext cx="228600" cy="225537"/>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31" name="Straight Connector 30">
              <a:extLst>
                <a:ext uri="{FF2B5EF4-FFF2-40B4-BE49-F238E27FC236}">
                  <a16:creationId xmlns:a16="http://schemas.microsoft.com/office/drawing/2014/main" id="{13EABC2D-5367-4A63-A657-9A82307362FA}"/>
                </a:ext>
              </a:extLst>
            </p:cNvPr>
            <p:cNvCxnSpPr/>
            <p:nvPr/>
          </p:nvCxnSpPr>
          <p:spPr>
            <a:xfrm>
              <a:off x="7429500" y="1389181"/>
              <a:ext cx="152400" cy="195259"/>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BD30918E-FA03-4713-B628-C3AF9B4B3396}"/>
                </a:ext>
              </a:extLst>
            </p:cNvPr>
            <p:cNvCxnSpPr>
              <a:cxnSpLocks/>
            </p:cNvCxnSpPr>
            <p:nvPr/>
          </p:nvCxnSpPr>
          <p:spPr>
            <a:xfrm flipH="1">
              <a:off x="7429500" y="1374609"/>
              <a:ext cx="152400" cy="198542"/>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grpSp>
      <p:sp>
        <p:nvSpPr>
          <p:cNvPr id="26" name="TextBox 25">
            <a:extLst>
              <a:ext uri="{FF2B5EF4-FFF2-40B4-BE49-F238E27FC236}">
                <a16:creationId xmlns:a16="http://schemas.microsoft.com/office/drawing/2014/main" id="{71097510-DE7A-4DFD-AC7D-C39D9769F23D}"/>
              </a:ext>
            </a:extLst>
          </p:cNvPr>
          <p:cNvSpPr txBox="1"/>
          <p:nvPr/>
        </p:nvSpPr>
        <p:spPr>
          <a:xfrm>
            <a:off x="2307205" y="3097795"/>
            <a:ext cx="2806979" cy="646331"/>
          </a:xfrm>
          <a:prstGeom prst="rect">
            <a:avLst/>
          </a:prstGeom>
          <a:solidFill>
            <a:schemeClr val="accent5">
              <a:lumMod val="20000"/>
              <a:lumOff val="80000"/>
            </a:schemeClr>
          </a:solidFill>
          <a:ln w="38100">
            <a:solidFill>
              <a:srgbClr val="00B050"/>
            </a:solidFill>
          </a:ln>
        </p:spPr>
        <p:txBody>
          <a:bodyPr wrap="square" rtlCol="0">
            <a:spAutoFit/>
          </a:bodyPr>
          <a:lstStyle/>
          <a:p>
            <a:r>
              <a:rPr lang="en-US" dirty="0"/>
              <a:t>Raw inventory items </a:t>
            </a:r>
            <a:r>
              <a:rPr lang="en-US" u="sng" dirty="0"/>
              <a:t>sold</a:t>
            </a:r>
            <a:r>
              <a:rPr lang="en-US" dirty="0"/>
              <a:t> to an approved purchaser</a:t>
            </a:r>
          </a:p>
        </p:txBody>
      </p:sp>
      <p:sp>
        <p:nvSpPr>
          <p:cNvPr id="27" name="TextBox 26">
            <a:extLst>
              <a:ext uri="{FF2B5EF4-FFF2-40B4-BE49-F238E27FC236}">
                <a16:creationId xmlns:a16="http://schemas.microsoft.com/office/drawing/2014/main" id="{674F38C1-AEA0-487A-AB3B-9C1489E2E193}"/>
              </a:ext>
            </a:extLst>
          </p:cNvPr>
          <p:cNvSpPr txBox="1"/>
          <p:nvPr/>
        </p:nvSpPr>
        <p:spPr>
          <a:xfrm>
            <a:off x="4392623" y="5184219"/>
            <a:ext cx="3511158" cy="923330"/>
          </a:xfrm>
          <a:prstGeom prst="rect">
            <a:avLst/>
          </a:prstGeom>
          <a:solidFill>
            <a:srgbClr val="FFE7EC"/>
          </a:solidFill>
          <a:ln w="28575">
            <a:solidFill>
              <a:srgbClr val="FF0000"/>
            </a:solidFill>
          </a:ln>
        </p:spPr>
        <p:txBody>
          <a:bodyPr wrap="square" rtlCol="0">
            <a:spAutoFit/>
          </a:bodyPr>
          <a:lstStyle/>
          <a:p>
            <a:r>
              <a:rPr lang="en-US" dirty="0"/>
              <a:t>Raw inventory items </a:t>
            </a:r>
            <a:r>
              <a:rPr lang="en-US" u="sng" dirty="0"/>
              <a:t>transferred</a:t>
            </a:r>
            <a:r>
              <a:rPr lang="en-US" dirty="0"/>
              <a:t> to another </a:t>
            </a:r>
            <a:r>
              <a:rPr lang="en-US" b="1" u="sng" dirty="0"/>
              <a:t>CG dining facility </a:t>
            </a:r>
            <a:r>
              <a:rPr lang="en-US" dirty="0"/>
              <a:t>(no money exchanged)</a:t>
            </a:r>
          </a:p>
        </p:txBody>
      </p:sp>
      <p:sp>
        <p:nvSpPr>
          <p:cNvPr id="28" name="Action Button: Go Forward or Next 27">
            <a:hlinkClick r:id="" action="ppaction://hlinkshowjump?jump=nextslide" highlightClick="1"/>
            <a:extLst>
              <a:ext uri="{FF2B5EF4-FFF2-40B4-BE49-F238E27FC236}">
                <a16:creationId xmlns:a16="http://schemas.microsoft.com/office/drawing/2014/main" id="{B38F30A4-C6B7-44C3-9F56-EB8F1DC05E40}"/>
              </a:ext>
            </a:extLst>
          </p:cNvPr>
          <p:cNvSpPr/>
          <p:nvPr/>
        </p:nvSpPr>
        <p:spPr>
          <a:xfrm>
            <a:off x="8489524" y="6324599"/>
            <a:ext cx="531473" cy="348038"/>
          </a:xfrm>
          <a:prstGeom prst="actionButtonForwardNex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Action Button: Go Home 32">
            <a:hlinkClick r:id="rId7" action="ppaction://hlinksldjump" highlightClick="1"/>
            <a:extLst>
              <a:ext uri="{FF2B5EF4-FFF2-40B4-BE49-F238E27FC236}">
                <a16:creationId xmlns:a16="http://schemas.microsoft.com/office/drawing/2014/main" id="{C0F17701-F959-4E32-A3E2-09CDD67ED147}"/>
              </a:ext>
            </a:extLst>
          </p:cNvPr>
          <p:cNvSpPr/>
          <p:nvPr/>
        </p:nvSpPr>
        <p:spPr>
          <a:xfrm>
            <a:off x="8290021" y="185363"/>
            <a:ext cx="696686" cy="646330"/>
          </a:xfrm>
          <a:prstGeom prst="actionButtonHome">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586548293"/>
      </p:ext>
    </p:extLst>
  </p:cSld>
  <p:clrMapOvr>
    <a:masterClrMapping/>
  </p:clrMapOvr>
  <mc:AlternateContent xmlns:mc="http://schemas.openxmlformats.org/markup-compatibility/2006">
    <mc:Choice xmlns:p14="http://schemas.microsoft.com/office/powerpoint/2010/main" Requires="p14">
      <p:transition spd="slow" p14:dur="2000" advClick="0" advTm="48090"/>
    </mc:Choice>
    <mc:Fallback>
      <p:transition spd="slow" advClick="0" advTm="4809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2091" fill="hold"/>
                                        <p:tgtEl>
                                          <p:spTgt spid="2"/>
                                        </p:tgtEl>
                                      </p:cBhvr>
                                    </p:cmd>
                                  </p:childTnLst>
                                </p:cTn>
                              </p:par>
                              <p:par>
                                <p:cTn id="7" presetID="1" presetClass="entr" presetSubtype="0" fill="hold" nodeType="withEffect">
                                  <p:stCondLst>
                                    <p:cond delay="9260"/>
                                  </p:stCondLst>
                                  <p:childTnLst>
                                    <p:set>
                                      <p:cBhvr>
                                        <p:cTn id="8" dur="1" fill="hold">
                                          <p:stCondLst>
                                            <p:cond delay="0"/>
                                          </p:stCondLst>
                                        </p:cTn>
                                        <p:tgtEl>
                                          <p:spTgt spid="24"/>
                                        </p:tgtEl>
                                        <p:attrNameLst>
                                          <p:attrName>style.visibility</p:attrName>
                                        </p:attrNameLst>
                                      </p:cBhvr>
                                      <p:to>
                                        <p:strVal val="visible"/>
                                      </p:to>
                                    </p:set>
                                  </p:childTnLst>
                                </p:cTn>
                              </p:par>
                              <p:par>
                                <p:cTn id="9" presetID="1" presetClass="entr" presetSubtype="0" fill="hold" nodeType="withEffect">
                                  <p:stCondLst>
                                    <p:cond delay="9260"/>
                                  </p:stCondLst>
                                  <p:childTnLst>
                                    <p:set>
                                      <p:cBhvr>
                                        <p:cTn id="10" dur="1" fill="hold">
                                          <p:stCondLst>
                                            <p:cond delay="0"/>
                                          </p:stCondLst>
                                        </p:cTn>
                                        <p:tgtEl>
                                          <p:spTgt spid="39"/>
                                        </p:tgtEl>
                                        <p:attrNameLst>
                                          <p:attrName>style.visibility</p:attrName>
                                        </p:attrNameLst>
                                      </p:cBhvr>
                                      <p:to>
                                        <p:strVal val="visible"/>
                                      </p:to>
                                    </p:set>
                                  </p:childTnLst>
                                </p:cTn>
                              </p:par>
                              <p:par>
                                <p:cTn id="11" presetID="1" presetClass="entr" presetSubtype="0" fill="hold" nodeType="withEffect">
                                  <p:stCondLst>
                                    <p:cond delay="9260"/>
                                  </p:stCondLst>
                                  <p:childTnLst>
                                    <p:set>
                                      <p:cBhvr>
                                        <p:cTn id="12" dur="1" fill="hold">
                                          <p:stCondLst>
                                            <p:cond delay="0"/>
                                          </p:stCondLst>
                                        </p:cTn>
                                        <p:tgtEl>
                                          <p:spTgt spid="18"/>
                                        </p:tgtEl>
                                        <p:attrNameLst>
                                          <p:attrName>style.visibility</p:attrName>
                                        </p:attrNameLst>
                                      </p:cBhvr>
                                      <p:to>
                                        <p:strVal val="visible"/>
                                      </p:to>
                                    </p:set>
                                  </p:childTnLst>
                                </p:cTn>
                              </p:par>
                              <p:par>
                                <p:cTn id="13" presetID="1" presetClass="entr" presetSubtype="0" fill="hold" nodeType="withEffect">
                                  <p:stCondLst>
                                    <p:cond delay="10470"/>
                                  </p:stCondLst>
                                  <p:childTnLst>
                                    <p:set>
                                      <p:cBhvr>
                                        <p:cTn id="14" dur="1" fill="hold">
                                          <p:stCondLst>
                                            <p:cond delay="0"/>
                                          </p:stCondLst>
                                        </p:cTn>
                                        <p:tgtEl>
                                          <p:spTgt spid="19"/>
                                        </p:tgtEl>
                                        <p:attrNameLst>
                                          <p:attrName>style.visibility</p:attrName>
                                        </p:attrNameLst>
                                      </p:cBhvr>
                                      <p:to>
                                        <p:strVal val="visible"/>
                                      </p:to>
                                    </p:set>
                                  </p:childTnLst>
                                </p:cTn>
                              </p:par>
                              <p:par>
                                <p:cTn id="15" presetID="1" presetClass="entr" presetSubtype="0" fill="hold" nodeType="withEffect">
                                  <p:stCondLst>
                                    <p:cond delay="10000"/>
                                  </p:stCondLst>
                                  <p:childTnLst>
                                    <p:set>
                                      <p:cBhvr>
                                        <p:cTn id="16" dur="1" fill="hold">
                                          <p:stCondLst>
                                            <p:cond delay="0"/>
                                          </p:stCondLst>
                                        </p:cTn>
                                        <p:tgtEl>
                                          <p:spTgt spid="29"/>
                                        </p:tgtEl>
                                        <p:attrNameLst>
                                          <p:attrName>style.visibility</p:attrName>
                                        </p:attrNameLst>
                                      </p:cBhvr>
                                      <p:to>
                                        <p:strVal val="visible"/>
                                      </p:to>
                                    </p:set>
                                  </p:childTnLst>
                                </p:cTn>
                              </p:par>
                              <p:par>
                                <p:cTn id="17" presetID="10" presetClass="entr" presetSubtype="0" fill="hold" grpId="0" nodeType="withEffect">
                                  <p:stCondLst>
                                    <p:cond delay="14090"/>
                                  </p:stCondLst>
                                  <p:childTnLst>
                                    <p:set>
                                      <p:cBhvr>
                                        <p:cTn id="18" dur="1" fill="hold">
                                          <p:stCondLst>
                                            <p:cond delay="0"/>
                                          </p:stCondLst>
                                        </p:cTn>
                                        <p:tgtEl>
                                          <p:spTgt spid="26"/>
                                        </p:tgtEl>
                                        <p:attrNameLst>
                                          <p:attrName>style.visibility</p:attrName>
                                        </p:attrNameLst>
                                      </p:cBhvr>
                                      <p:to>
                                        <p:strVal val="visible"/>
                                      </p:to>
                                    </p:set>
                                    <p:animEffect transition="in" filter="fade">
                                      <p:cBhvr>
                                        <p:cTn id="19" dur="10"/>
                                        <p:tgtEl>
                                          <p:spTgt spid="26"/>
                                        </p:tgtEl>
                                      </p:cBhvr>
                                    </p:animEffect>
                                  </p:childTnLst>
                                </p:cTn>
                              </p:par>
                              <p:par>
                                <p:cTn id="20" presetID="10" presetClass="entr" presetSubtype="0" fill="hold" grpId="0" nodeType="withEffect">
                                  <p:stCondLst>
                                    <p:cond delay="27950"/>
                                  </p:stCondLst>
                                  <p:childTnLst>
                                    <p:set>
                                      <p:cBhvr>
                                        <p:cTn id="21" dur="1" fill="hold">
                                          <p:stCondLst>
                                            <p:cond delay="0"/>
                                          </p:stCondLst>
                                        </p:cTn>
                                        <p:tgtEl>
                                          <p:spTgt spid="27"/>
                                        </p:tgtEl>
                                        <p:attrNameLst>
                                          <p:attrName>style.visibility</p:attrName>
                                        </p:attrNameLst>
                                      </p:cBhvr>
                                      <p:to>
                                        <p:strVal val="visible"/>
                                      </p:to>
                                    </p:set>
                                    <p:animEffect transition="in" filter="fade">
                                      <p:cBhvr>
                                        <p:cTn id="22" dur="1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23" fill="hold" display="0">
                  <p:stCondLst>
                    <p:cond delay="indefinite"/>
                  </p:stCondLst>
                  <p:endCondLst>
                    <p:cond evt="onStopAudio" delay="0">
                      <p:tgtEl>
                        <p:sldTgt/>
                      </p:tgtEl>
                    </p:cond>
                  </p:endCondLst>
                </p:cTn>
                <p:tgtEl>
                  <p:spTgt spid="2"/>
                </p:tgtEl>
              </p:cMediaNode>
            </p:audio>
          </p:childTnLst>
        </p:cTn>
      </p:par>
    </p:tnLst>
    <p:bldLst>
      <p:bldP spid="26" grpId="0" animBg="1"/>
      <p:bldP spid="2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6420" y="1066800"/>
            <a:ext cx="8124180" cy="1362456"/>
          </a:xfrm>
        </p:spPr>
        <p:txBody>
          <a:bodyPr/>
          <a:lstStyle/>
          <a:p>
            <a:pPr algn="ctr"/>
            <a:r>
              <a:rPr lang="en-US" dirty="0">
                <a:latin typeface="+mn-lt"/>
              </a:rPr>
              <a:t>PVAISW Form: Cash Log</a:t>
            </a:r>
          </a:p>
        </p:txBody>
      </p:sp>
      <p:sp>
        <p:nvSpPr>
          <p:cNvPr id="3" name="Text Placeholder 2"/>
          <p:cNvSpPr>
            <a:spLocks noGrp="1"/>
          </p:cNvSpPr>
          <p:nvPr>
            <p:ph type="body" idx="1"/>
          </p:nvPr>
        </p:nvSpPr>
        <p:spPr>
          <a:xfrm>
            <a:off x="1981200" y="2388119"/>
            <a:ext cx="6553200" cy="1509712"/>
          </a:xfrm>
        </p:spPr>
        <p:txBody>
          <a:bodyPr/>
          <a:lstStyle/>
          <a:p>
            <a:pPr marL="514350" indent="-514350">
              <a:buFont typeface="+mj-lt"/>
              <a:buAutoNum type="arabicPeriod"/>
            </a:pPr>
            <a:r>
              <a:rPr lang="en-US" sz="3200" dirty="0">
                <a:cs typeface="Arial" panose="020B0604020202020204" pitchFamily="34" charset="0"/>
              </a:rPr>
              <a:t>Cash Log</a:t>
            </a:r>
          </a:p>
          <a:p>
            <a:pPr marL="514350" indent="-514350">
              <a:buFont typeface="+mj-lt"/>
              <a:buAutoNum type="arabicPeriod"/>
            </a:pPr>
            <a:r>
              <a:rPr lang="en-US" sz="3200" dirty="0">
                <a:cs typeface="Arial" panose="020B0604020202020204" pitchFamily="34" charset="0"/>
              </a:rPr>
              <a:t>Cash Log Instructions</a:t>
            </a:r>
          </a:p>
        </p:txBody>
      </p:sp>
      <p:pic>
        <p:nvPicPr>
          <p:cNvPr id="4" name="Recorded Sound">
            <a:hlinkClick r:id="" action="ppaction://media"/>
            <a:extLst>
              <a:ext uri="{FF2B5EF4-FFF2-40B4-BE49-F238E27FC236}">
                <a16:creationId xmlns:a16="http://schemas.microsoft.com/office/drawing/2014/main" id="{C7E8FA6B-218B-440E-95CF-2ECE81916558}"/>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609600" y="2432499"/>
            <a:ext cx="487363" cy="487363"/>
          </a:xfrm>
          <a:prstGeom prst="rect">
            <a:avLst/>
          </a:prstGeom>
        </p:spPr>
      </p:pic>
      <p:grpSp>
        <p:nvGrpSpPr>
          <p:cNvPr id="11" name="Group 10">
            <a:extLst>
              <a:ext uri="{FF2B5EF4-FFF2-40B4-BE49-F238E27FC236}">
                <a16:creationId xmlns:a16="http://schemas.microsoft.com/office/drawing/2014/main" id="{FDCCAE1F-3E54-44A4-8B00-636DCBFE7FD6}"/>
              </a:ext>
            </a:extLst>
          </p:cNvPr>
          <p:cNvGrpSpPr/>
          <p:nvPr/>
        </p:nvGrpSpPr>
        <p:grpSpPr>
          <a:xfrm>
            <a:off x="670247" y="4428745"/>
            <a:ext cx="7864153" cy="1066800"/>
            <a:chOff x="746447" y="5486400"/>
            <a:chExt cx="7864153" cy="1066800"/>
          </a:xfrm>
        </p:grpSpPr>
        <p:sp>
          <p:nvSpPr>
            <p:cNvPr id="6" name="TextBox 5">
              <a:extLst>
                <a:ext uri="{FF2B5EF4-FFF2-40B4-BE49-F238E27FC236}">
                  <a16:creationId xmlns:a16="http://schemas.microsoft.com/office/drawing/2014/main" id="{E2377562-3790-4560-BF11-64914617B4CF}"/>
                </a:ext>
              </a:extLst>
            </p:cNvPr>
            <p:cNvSpPr txBox="1"/>
            <p:nvPr/>
          </p:nvSpPr>
          <p:spPr>
            <a:xfrm>
              <a:off x="844287" y="5562600"/>
              <a:ext cx="7766313" cy="707886"/>
            </a:xfrm>
            <a:prstGeom prst="rect">
              <a:avLst/>
            </a:prstGeom>
            <a:noFill/>
          </p:spPr>
          <p:txBody>
            <a:bodyPr wrap="square" rtlCol="0">
              <a:spAutoFit/>
            </a:bodyPr>
            <a:lstStyle/>
            <a:p>
              <a:r>
                <a:rPr lang="en-US" sz="2000" b="1" u="sng" dirty="0">
                  <a:latin typeface="+mn-lt"/>
                </a:rPr>
                <a:t>Recommended</a:t>
              </a:r>
              <a:r>
                <a:rPr lang="en-US" sz="2000" b="1" dirty="0">
                  <a:latin typeface="+mn-lt"/>
                </a:rPr>
                <a:t>:</a:t>
              </a:r>
              <a:r>
                <a:rPr lang="en-US" sz="2000" dirty="0">
                  <a:latin typeface="+mn-lt"/>
                </a:rPr>
                <a:t> Refer to paper  </a:t>
              </a:r>
              <a:r>
                <a:rPr lang="en-US" sz="2000" b="1" dirty="0">
                  <a:latin typeface="+mn-lt"/>
                </a:rPr>
                <a:t>FSO-PVA Forms Packet </a:t>
              </a:r>
              <a:r>
                <a:rPr lang="en-US" sz="2000" dirty="0">
                  <a:latin typeface="+mn-lt"/>
                </a:rPr>
                <a:t>and turn to CASH LOG and also CASH LOG Instructions. </a:t>
              </a:r>
            </a:p>
          </p:txBody>
        </p:sp>
        <p:sp>
          <p:nvSpPr>
            <p:cNvPr id="7" name="Rectangle: Rounded Corners 6">
              <a:extLst>
                <a:ext uri="{FF2B5EF4-FFF2-40B4-BE49-F238E27FC236}">
                  <a16:creationId xmlns:a16="http://schemas.microsoft.com/office/drawing/2014/main" id="{F56F548B-BBC1-42BD-ACA4-A6F87C38511B}"/>
                </a:ext>
              </a:extLst>
            </p:cNvPr>
            <p:cNvSpPr/>
            <p:nvPr/>
          </p:nvSpPr>
          <p:spPr>
            <a:xfrm>
              <a:off x="746447" y="5486400"/>
              <a:ext cx="7864153" cy="106680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 name="Action Button: Go Home 7">
            <a:hlinkClick r:id="rId6" action="ppaction://hlinksldjump" highlightClick="1"/>
            <a:extLst>
              <a:ext uri="{FF2B5EF4-FFF2-40B4-BE49-F238E27FC236}">
                <a16:creationId xmlns:a16="http://schemas.microsoft.com/office/drawing/2014/main" id="{34A84759-BD1C-4385-9C98-D68A467A8FA7}"/>
              </a:ext>
            </a:extLst>
          </p:cNvPr>
          <p:cNvSpPr/>
          <p:nvPr/>
        </p:nvSpPr>
        <p:spPr>
          <a:xfrm>
            <a:off x="8344479" y="135871"/>
            <a:ext cx="541312" cy="488799"/>
          </a:xfrm>
          <a:prstGeom prst="actionButtonHome">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Action Button: Go Forward or Next 8">
            <a:hlinkClick r:id="" action="ppaction://hlinkshowjump?jump=nextslide" highlightClick="1"/>
            <a:extLst>
              <a:ext uri="{FF2B5EF4-FFF2-40B4-BE49-F238E27FC236}">
                <a16:creationId xmlns:a16="http://schemas.microsoft.com/office/drawing/2014/main" id="{DF323460-1787-48A2-9A5F-3462C51BC9CE}"/>
              </a:ext>
            </a:extLst>
          </p:cNvPr>
          <p:cNvSpPr/>
          <p:nvPr/>
        </p:nvSpPr>
        <p:spPr>
          <a:xfrm>
            <a:off x="8393458" y="6222895"/>
            <a:ext cx="531473" cy="499234"/>
          </a:xfrm>
          <a:prstGeom prst="actionButtonForwardNex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27213190"/>
      </p:ext>
    </p:extLst>
  </p:cSld>
  <p:clrMapOvr>
    <a:masterClrMapping/>
  </p:clrMapOvr>
  <mc:AlternateContent xmlns:mc="http://schemas.openxmlformats.org/markup-compatibility/2006" xmlns:p14="http://schemas.microsoft.com/office/powerpoint/2010/main">
    <mc:Choice Requires="p14">
      <p:transition spd="slow" p14:dur="2000" advClick="0" advTm="21240"/>
    </mc:Choice>
    <mc:Fallback xmlns="">
      <p:transition spd="slow" advClick="0" advTm="2124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1239"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04800" y="762000"/>
            <a:ext cx="8512098" cy="646331"/>
          </a:xfrm>
          <a:prstGeom prst="rect">
            <a:avLst/>
          </a:prstGeom>
          <a:noFill/>
        </p:spPr>
        <p:txBody>
          <a:bodyPr wrap="square" rtlCol="0">
            <a:spAutoFit/>
          </a:bodyPr>
          <a:lstStyle/>
          <a:p>
            <a:pPr algn="ctr"/>
            <a:r>
              <a:rPr lang="en-US" sz="3600" u="sng" dirty="0">
                <a:latin typeface="+mn-lt"/>
                <a:cs typeface="Arial" panose="020B0604020202020204" pitchFamily="34" charset="0"/>
              </a:rPr>
              <a:t>Cash Log</a:t>
            </a:r>
          </a:p>
        </p:txBody>
      </p:sp>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512849" y="1600200"/>
            <a:ext cx="6096000" cy="4882710"/>
          </a:xfrm>
          <a:prstGeom prst="rect">
            <a:avLst/>
          </a:prstGeom>
        </p:spPr>
      </p:pic>
      <p:sp>
        <p:nvSpPr>
          <p:cNvPr id="5" name="TextBox 4">
            <a:extLst>
              <a:ext uri="{FF2B5EF4-FFF2-40B4-BE49-F238E27FC236}">
                <a16:creationId xmlns:a16="http://schemas.microsoft.com/office/drawing/2014/main" id="{72F792E8-1DD8-4899-8CBF-A48D2C729FD1}"/>
              </a:ext>
            </a:extLst>
          </p:cNvPr>
          <p:cNvSpPr txBox="1"/>
          <p:nvPr/>
        </p:nvSpPr>
        <p:spPr>
          <a:xfrm>
            <a:off x="228600" y="3396343"/>
            <a:ext cx="3787698" cy="3293209"/>
          </a:xfrm>
          <a:prstGeom prst="rect">
            <a:avLst/>
          </a:prstGeom>
          <a:solidFill>
            <a:srgbClr val="FFFFCC"/>
          </a:solidFill>
          <a:ln>
            <a:solidFill>
              <a:schemeClr val="tx1"/>
            </a:solidFill>
          </a:ln>
        </p:spPr>
        <p:txBody>
          <a:bodyPr wrap="square" rtlCol="0">
            <a:spAutoFit/>
          </a:bodyPr>
          <a:lstStyle/>
          <a:p>
            <a:r>
              <a:rPr lang="en-US" sz="1600" dirty="0">
                <a:latin typeface="+mn-lt"/>
              </a:rPr>
              <a:t>The </a:t>
            </a:r>
            <a:r>
              <a:rPr lang="en-US" sz="1600" u="sng" dirty="0">
                <a:latin typeface="+mn-lt"/>
              </a:rPr>
              <a:t>Cash Log</a:t>
            </a:r>
            <a:r>
              <a:rPr lang="en-US" sz="1600" dirty="0">
                <a:latin typeface="+mn-lt"/>
              </a:rPr>
              <a:t> tracks </a:t>
            </a:r>
            <a:r>
              <a:rPr lang="en-US" sz="1600" b="1" dirty="0">
                <a:latin typeface="+mn-lt"/>
              </a:rPr>
              <a:t>cash</a:t>
            </a:r>
            <a:r>
              <a:rPr lang="en-US" sz="1600" dirty="0">
                <a:latin typeface="+mn-lt"/>
              </a:rPr>
              <a:t>, </a:t>
            </a:r>
            <a:r>
              <a:rPr lang="en-US" sz="1600" b="1" dirty="0">
                <a:latin typeface="+mn-lt"/>
              </a:rPr>
              <a:t>checks</a:t>
            </a:r>
            <a:r>
              <a:rPr lang="en-US" sz="1600" dirty="0">
                <a:latin typeface="+mn-lt"/>
              </a:rPr>
              <a:t>, and </a:t>
            </a:r>
            <a:r>
              <a:rPr lang="en-US" sz="1600" b="1" dirty="0">
                <a:latin typeface="+mn-lt"/>
              </a:rPr>
              <a:t>Money Orders.</a:t>
            </a:r>
          </a:p>
          <a:p>
            <a:endParaRPr lang="en-US" sz="1600" b="1" dirty="0">
              <a:latin typeface="+mn-lt"/>
            </a:endParaRPr>
          </a:p>
          <a:p>
            <a:r>
              <a:rPr lang="en-US" sz="1600" dirty="0">
                <a:latin typeface="+mn-lt"/>
              </a:rPr>
              <a:t>The Cash Log also tracks ICAs (Individual Credit Accounts) if the patron pays their ICA with cash at the end of month. </a:t>
            </a:r>
          </a:p>
          <a:p>
            <a:endParaRPr lang="en-US" sz="1600" dirty="0">
              <a:latin typeface="+mn-lt"/>
            </a:endParaRPr>
          </a:p>
          <a:p>
            <a:r>
              <a:rPr lang="en-US" sz="1600" dirty="0">
                <a:latin typeface="+mn-lt"/>
              </a:rPr>
              <a:t>In future lessons you will learn how to use the Cash Log. You will also learn about </a:t>
            </a:r>
            <a:r>
              <a:rPr lang="en-US" sz="1600" dirty="0" err="1">
                <a:latin typeface="+mn-lt"/>
              </a:rPr>
              <a:t>Pay.Gov</a:t>
            </a:r>
            <a:r>
              <a:rPr lang="en-US" sz="1600" dirty="0">
                <a:latin typeface="+mn-lt"/>
              </a:rPr>
              <a:t> transactions. </a:t>
            </a:r>
            <a:r>
              <a:rPr lang="en-US" sz="1600" b="1" dirty="0">
                <a:latin typeface="+mn-lt"/>
              </a:rPr>
              <a:t>Pay.gov </a:t>
            </a:r>
            <a:r>
              <a:rPr lang="en-US" sz="1600" dirty="0">
                <a:latin typeface="+mn-lt"/>
              </a:rPr>
              <a:t>transactions are tracked in the PAY.GOV LOG ---  </a:t>
            </a:r>
            <a:r>
              <a:rPr lang="en-US" sz="1600" b="1" dirty="0">
                <a:latin typeface="+mn-lt"/>
              </a:rPr>
              <a:t>NOT</a:t>
            </a:r>
            <a:r>
              <a:rPr lang="en-US" sz="1600" dirty="0">
                <a:latin typeface="+mn-lt"/>
              </a:rPr>
              <a:t> the Cash Log. </a:t>
            </a:r>
          </a:p>
        </p:txBody>
      </p:sp>
      <p:pic>
        <p:nvPicPr>
          <p:cNvPr id="3" name="Recorded Sound">
            <a:hlinkClick r:id="" action="ppaction://media"/>
            <a:extLst>
              <a:ext uri="{FF2B5EF4-FFF2-40B4-BE49-F238E27FC236}">
                <a16:creationId xmlns:a16="http://schemas.microsoft.com/office/drawing/2014/main" id="{6B6B7EE2-77F3-43C5-86F4-11C947AC08DE}"/>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2125874" y="166736"/>
            <a:ext cx="487363" cy="487363"/>
          </a:xfrm>
          <a:prstGeom prst="rect">
            <a:avLst/>
          </a:prstGeom>
        </p:spPr>
      </p:pic>
      <p:sp>
        <p:nvSpPr>
          <p:cNvPr id="7" name="Action Button: Go Forward or Next 6">
            <a:hlinkClick r:id="" action="ppaction://hlinkshowjump?jump=nextslide" highlightClick="1"/>
            <a:extLst>
              <a:ext uri="{FF2B5EF4-FFF2-40B4-BE49-F238E27FC236}">
                <a16:creationId xmlns:a16="http://schemas.microsoft.com/office/drawing/2014/main" id="{536EF7F3-3F50-4B31-A589-2C11700F0103}"/>
              </a:ext>
            </a:extLst>
          </p:cNvPr>
          <p:cNvSpPr/>
          <p:nvPr/>
        </p:nvSpPr>
        <p:spPr>
          <a:xfrm>
            <a:off x="8381999" y="6103307"/>
            <a:ext cx="531473" cy="499234"/>
          </a:xfrm>
          <a:prstGeom prst="actionButtonForwardNex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Action Button: Go Home 7">
            <a:hlinkClick r:id="rId7" action="ppaction://hlinksldjump" highlightClick="1"/>
            <a:extLst>
              <a:ext uri="{FF2B5EF4-FFF2-40B4-BE49-F238E27FC236}">
                <a16:creationId xmlns:a16="http://schemas.microsoft.com/office/drawing/2014/main" id="{7222FDC3-66ED-4F5B-886C-E042F7A6ACBE}"/>
              </a:ext>
            </a:extLst>
          </p:cNvPr>
          <p:cNvSpPr/>
          <p:nvPr/>
        </p:nvSpPr>
        <p:spPr>
          <a:xfrm>
            <a:off x="8381999" y="185363"/>
            <a:ext cx="604707" cy="499234"/>
          </a:xfrm>
          <a:prstGeom prst="actionButtonHome">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68724521"/>
      </p:ext>
    </p:extLst>
  </p:cSld>
  <p:clrMapOvr>
    <a:masterClrMapping/>
  </p:clrMapOvr>
  <mc:AlternateContent xmlns:mc="http://schemas.openxmlformats.org/markup-compatibility/2006" xmlns:p14="http://schemas.microsoft.com/office/powerpoint/2010/main">
    <mc:Choice Requires="p14">
      <p:transition spd="slow" p14:dur="2000" advClick="0" advTm="41000"/>
    </mc:Choice>
    <mc:Fallback xmlns="">
      <p:transition spd="slow" advClick="0" advTm="4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7346" fill="hold"/>
                                        <p:tgtEl>
                                          <p:spTgt spid="3"/>
                                        </p:tgtEl>
                                      </p:cBhvr>
                                    </p:cmd>
                                  </p:childTnLst>
                                </p:cTn>
                              </p:par>
                              <p:par>
                                <p:cTn id="7" presetID="10" presetClass="entr" presetSubtype="0" fill="hold" grpId="0" nodeType="withEffect">
                                  <p:stCondLst>
                                    <p:cond delay="23000"/>
                                  </p:stCondLst>
                                  <p:childTnLst>
                                    <p:set>
                                      <p:cBhvr>
                                        <p:cTn id="8" dur="1" fill="hold">
                                          <p:stCondLst>
                                            <p:cond delay="0"/>
                                          </p:stCondLst>
                                        </p:cTn>
                                        <p:tgtEl>
                                          <p:spTgt spid="5"/>
                                        </p:tgtEl>
                                        <p:attrNameLst>
                                          <p:attrName>style.visibility</p:attrName>
                                        </p:attrNameLst>
                                      </p:cBhvr>
                                      <p:to>
                                        <p:strVal val="visible"/>
                                      </p:to>
                                    </p:set>
                                    <p:animEffect transition="in" filter="fade">
                                      <p:cBhvr>
                                        <p:cTn id="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10" fill="hold" display="0">
                  <p:stCondLst>
                    <p:cond delay="indefinite"/>
                  </p:stCondLst>
                  <p:endCondLst>
                    <p:cond evt="onStopAudio" delay="0">
                      <p:tgtEl>
                        <p:sldTgt/>
                      </p:tgtEl>
                    </p:cond>
                  </p:endCondLst>
                </p:cTn>
                <p:tgtEl>
                  <p:spTgt spid="3"/>
                </p:tgtEl>
              </p:cMediaNode>
            </p:audio>
          </p:childTnLst>
        </p:cTn>
      </p:par>
    </p:tnLst>
    <p:bldLst>
      <p:bldP spid="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6420" y="1066800"/>
            <a:ext cx="7772400" cy="1362456"/>
          </a:xfrm>
        </p:spPr>
        <p:txBody>
          <a:bodyPr/>
          <a:lstStyle/>
          <a:p>
            <a:pPr algn="ctr"/>
            <a:r>
              <a:rPr lang="en-US" dirty="0">
                <a:latin typeface="+mn-lt"/>
              </a:rPr>
              <a:t>PVAISW Form: CG-4901</a:t>
            </a:r>
          </a:p>
        </p:txBody>
      </p:sp>
      <p:sp>
        <p:nvSpPr>
          <p:cNvPr id="3" name="Text Placeholder 2"/>
          <p:cNvSpPr>
            <a:spLocks noGrp="1"/>
          </p:cNvSpPr>
          <p:nvPr>
            <p:ph type="body" idx="1"/>
          </p:nvPr>
        </p:nvSpPr>
        <p:spPr>
          <a:xfrm>
            <a:off x="1981200" y="2362200"/>
            <a:ext cx="6277620" cy="1509712"/>
          </a:xfrm>
        </p:spPr>
        <p:txBody>
          <a:bodyPr/>
          <a:lstStyle/>
          <a:p>
            <a:pPr marL="514350" indent="-514350">
              <a:buFont typeface="+mj-lt"/>
              <a:buAutoNum type="arabicPeriod"/>
            </a:pPr>
            <a:r>
              <a:rPr lang="en-US" sz="3200" dirty="0">
                <a:cs typeface="Arial" panose="020B0604020202020204" pitchFamily="34" charset="0"/>
              </a:rPr>
              <a:t>CG-4901: Meal Sign-In Sheet</a:t>
            </a:r>
          </a:p>
          <a:p>
            <a:pPr marL="514350" indent="-514350">
              <a:buFont typeface="+mj-lt"/>
              <a:buAutoNum type="arabicPeriod"/>
            </a:pPr>
            <a:r>
              <a:rPr lang="en-US" sz="3200" dirty="0">
                <a:cs typeface="Arial" panose="020B0604020202020204" pitchFamily="34" charset="0"/>
              </a:rPr>
              <a:t>Meal Sign In - Data Entry </a:t>
            </a:r>
          </a:p>
        </p:txBody>
      </p:sp>
      <p:pic>
        <p:nvPicPr>
          <p:cNvPr id="5" name="Recorded Sound">
            <a:hlinkClick r:id="" action="ppaction://media"/>
            <a:extLst>
              <a:ext uri="{FF2B5EF4-FFF2-40B4-BE49-F238E27FC236}">
                <a16:creationId xmlns:a16="http://schemas.microsoft.com/office/drawing/2014/main" id="{85648579-C093-4F47-8073-1F99B9580135}"/>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441360" y="2429256"/>
            <a:ext cx="487363" cy="487363"/>
          </a:xfrm>
          <a:prstGeom prst="rect">
            <a:avLst/>
          </a:prstGeom>
        </p:spPr>
      </p:pic>
      <p:grpSp>
        <p:nvGrpSpPr>
          <p:cNvPr id="4" name="Group 3">
            <a:extLst>
              <a:ext uri="{FF2B5EF4-FFF2-40B4-BE49-F238E27FC236}">
                <a16:creationId xmlns:a16="http://schemas.microsoft.com/office/drawing/2014/main" id="{EDC01FB4-2EEE-4E7A-99F4-54604D29ACAC}"/>
              </a:ext>
            </a:extLst>
          </p:cNvPr>
          <p:cNvGrpSpPr/>
          <p:nvPr/>
        </p:nvGrpSpPr>
        <p:grpSpPr>
          <a:xfrm>
            <a:off x="639923" y="4098413"/>
            <a:ext cx="7864153" cy="1091863"/>
            <a:chOff x="746447" y="5486400"/>
            <a:chExt cx="7864153" cy="1091863"/>
          </a:xfrm>
        </p:grpSpPr>
        <p:sp>
          <p:nvSpPr>
            <p:cNvPr id="7" name="TextBox 6">
              <a:extLst>
                <a:ext uri="{FF2B5EF4-FFF2-40B4-BE49-F238E27FC236}">
                  <a16:creationId xmlns:a16="http://schemas.microsoft.com/office/drawing/2014/main" id="{E9B24399-6FBD-4898-BAB3-79EABC3424F9}"/>
                </a:ext>
              </a:extLst>
            </p:cNvPr>
            <p:cNvSpPr txBox="1"/>
            <p:nvPr/>
          </p:nvSpPr>
          <p:spPr>
            <a:xfrm>
              <a:off x="844287" y="5562600"/>
              <a:ext cx="7766313" cy="1015663"/>
            </a:xfrm>
            <a:prstGeom prst="rect">
              <a:avLst/>
            </a:prstGeom>
            <a:noFill/>
          </p:spPr>
          <p:txBody>
            <a:bodyPr wrap="square" rtlCol="0">
              <a:spAutoFit/>
            </a:bodyPr>
            <a:lstStyle/>
            <a:p>
              <a:r>
                <a:rPr lang="en-US" sz="2000" b="1" u="sng" dirty="0">
                  <a:latin typeface="+mn-lt"/>
                </a:rPr>
                <a:t>Recommended </a:t>
              </a:r>
              <a:r>
                <a:rPr lang="en-US" sz="2000" b="1" dirty="0">
                  <a:latin typeface="+mn-lt"/>
                </a:rPr>
                <a:t>:</a:t>
              </a:r>
              <a:r>
                <a:rPr lang="en-US" sz="2000" dirty="0">
                  <a:latin typeface="+mn-lt"/>
                </a:rPr>
                <a:t> Refer to paper  </a:t>
              </a:r>
              <a:r>
                <a:rPr lang="en-US" sz="2000" b="1" dirty="0">
                  <a:latin typeface="+mn-lt"/>
                </a:rPr>
                <a:t>FSO-PVA Forms Packet </a:t>
              </a:r>
              <a:r>
                <a:rPr lang="en-US" sz="2000" dirty="0">
                  <a:latin typeface="+mn-lt"/>
                </a:rPr>
                <a:t>and turn to form CG-4901 “Meal Sign-In Sheet” AND form “Meal Sign In – Data Entry” </a:t>
              </a:r>
            </a:p>
          </p:txBody>
        </p:sp>
        <p:sp>
          <p:nvSpPr>
            <p:cNvPr id="8" name="Rectangle: Rounded Corners 7">
              <a:extLst>
                <a:ext uri="{FF2B5EF4-FFF2-40B4-BE49-F238E27FC236}">
                  <a16:creationId xmlns:a16="http://schemas.microsoft.com/office/drawing/2014/main" id="{35248ED9-C5FA-40DF-9957-D50EB89F0BD6}"/>
                </a:ext>
              </a:extLst>
            </p:cNvPr>
            <p:cNvSpPr/>
            <p:nvPr/>
          </p:nvSpPr>
          <p:spPr>
            <a:xfrm>
              <a:off x="746447" y="5486400"/>
              <a:ext cx="7766313" cy="1066800"/>
            </a:xfrm>
            <a:prstGeom prst="round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9" name="Action Button: Go Forward or Next 8">
            <a:hlinkClick r:id="" action="ppaction://hlinkshowjump?jump=nextslide" highlightClick="1"/>
            <a:extLst>
              <a:ext uri="{FF2B5EF4-FFF2-40B4-BE49-F238E27FC236}">
                <a16:creationId xmlns:a16="http://schemas.microsoft.com/office/drawing/2014/main" id="{FD948570-4074-4724-9D62-B2AF1038AAE0}"/>
              </a:ext>
            </a:extLst>
          </p:cNvPr>
          <p:cNvSpPr/>
          <p:nvPr/>
        </p:nvSpPr>
        <p:spPr>
          <a:xfrm>
            <a:off x="8418615" y="6173403"/>
            <a:ext cx="531473" cy="499234"/>
          </a:xfrm>
          <a:prstGeom prst="actionButtonForwardNex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Action Button: Go Home 10">
            <a:hlinkClick r:id="rId6" action="ppaction://hlinksldjump" highlightClick="1"/>
            <a:extLst>
              <a:ext uri="{FF2B5EF4-FFF2-40B4-BE49-F238E27FC236}">
                <a16:creationId xmlns:a16="http://schemas.microsoft.com/office/drawing/2014/main" id="{188AE9B1-452C-4132-B267-C1A749032F0B}"/>
              </a:ext>
            </a:extLst>
          </p:cNvPr>
          <p:cNvSpPr/>
          <p:nvPr/>
        </p:nvSpPr>
        <p:spPr>
          <a:xfrm>
            <a:off x="8381999" y="185363"/>
            <a:ext cx="604707" cy="499234"/>
          </a:xfrm>
          <a:prstGeom prst="actionButtonHome">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550948430"/>
      </p:ext>
    </p:extLst>
  </p:cSld>
  <p:clrMapOvr>
    <a:masterClrMapping/>
  </p:clrMapOvr>
  <mc:AlternateContent xmlns:mc="http://schemas.openxmlformats.org/markup-compatibility/2006" xmlns:p14="http://schemas.microsoft.com/office/powerpoint/2010/main">
    <mc:Choice Requires="p14">
      <p:transition spd="slow" p14:dur="2000" advClick="0" advTm="21000"/>
    </mc:Choice>
    <mc:Fallback xmlns="">
      <p:transition spd="slow" advClick="0" advTm="2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8347"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28600" y="762000"/>
            <a:ext cx="8588298" cy="646331"/>
          </a:xfrm>
          <a:prstGeom prst="rect">
            <a:avLst/>
          </a:prstGeom>
          <a:noFill/>
        </p:spPr>
        <p:txBody>
          <a:bodyPr wrap="square" rtlCol="0">
            <a:spAutoFit/>
          </a:bodyPr>
          <a:lstStyle/>
          <a:p>
            <a:pPr algn="ctr"/>
            <a:r>
              <a:rPr lang="en-US" sz="3600" u="sng" dirty="0">
                <a:latin typeface="+mn-lt"/>
                <a:cs typeface="Arial" panose="020B0604020202020204" pitchFamily="34" charset="0"/>
              </a:rPr>
              <a:t>CG-4901: Meal Sign-In Sheet </a:t>
            </a:r>
          </a:p>
        </p:txBody>
      </p:sp>
      <p:pic>
        <p:nvPicPr>
          <p:cNvPr id="3" name="Pictur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203507" y="1873570"/>
            <a:ext cx="6526251" cy="3598954"/>
          </a:xfrm>
          <a:prstGeom prst="rect">
            <a:avLst/>
          </a:prstGeom>
        </p:spPr>
      </p:pic>
      <p:pic>
        <p:nvPicPr>
          <p:cNvPr id="4" name="Recorded Sound">
            <a:hlinkClick r:id="" action="ppaction://media"/>
            <a:extLst>
              <a:ext uri="{FF2B5EF4-FFF2-40B4-BE49-F238E27FC236}">
                <a16:creationId xmlns:a16="http://schemas.microsoft.com/office/drawing/2014/main" id="{42DDE9A3-B708-4D83-B14B-214B10501397}"/>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91520" y="170829"/>
            <a:ext cx="487363" cy="487363"/>
          </a:xfrm>
          <a:prstGeom prst="rect">
            <a:avLst/>
          </a:prstGeom>
        </p:spPr>
      </p:pic>
      <p:grpSp>
        <p:nvGrpSpPr>
          <p:cNvPr id="12" name="Group 11">
            <a:extLst>
              <a:ext uri="{FF2B5EF4-FFF2-40B4-BE49-F238E27FC236}">
                <a16:creationId xmlns:a16="http://schemas.microsoft.com/office/drawing/2014/main" id="{E19B9B86-8FCF-41FD-8674-6052E74CAF30}"/>
              </a:ext>
            </a:extLst>
          </p:cNvPr>
          <p:cNvGrpSpPr/>
          <p:nvPr/>
        </p:nvGrpSpPr>
        <p:grpSpPr>
          <a:xfrm>
            <a:off x="4054372" y="2513354"/>
            <a:ext cx="1561721" cy="1480901"/>
            <a:chOff x="4027780" y="2918432"/>
            <a:chExt cx="1362940" cy="1515302"/>
          </a:xfrm>
        </p:grpSpPr>
        <p:sp>
          <p:nvSpPr>
            <p:cNvPr id="6" name="Rectangle 5">
              <a:extLst>
                <a:ext uri="{FF2B5EF4-FFF2-40B4-BE49-F238E27FC236}">
                  <a16:creationId xmlns:a16="http://schemas.microsoft.com/office/drawing/2014/main" id="{8D494C2D-52FA-4316-BA82-0B50EEE317C3}"/>
                </a:ext>
              </a:extLst>
            </p:cNvPr>
            <p:cNvSpPr/>
            <p:nvPr/>
          </p:nvSpPr>
          <p:spPr>
            <a:xfrm>
              <a:off x="4027780" y="2918432"/>
              <a:ext cx="1229936" cy="427262"/>
            </a:xfrm>
            <a:prstGeom prst="rect">
              <a:avLst/>
            </a:prstGeom>
            <a:no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id="{D6A1EAB5-0711-46E0-9380-019247C73CD8}"/>
                </a:ext>
              </a:extLst>
            </p:cNvPr>
            <p:cNvSpPr txBox="1"/>
            <p:nvPr/>
          </p:nvSpPr>
          <p:spPr>
            <a:xfrm>
              <a:off x="4346521" y="3394478"/>
              <a:ext cx="1044199" cy="1039256"/>
            </a:xfrm>
            <a:prstGeom prst="rect">
              <a:avLst/>
            </a:prstGeom>
            <a:solidFill>
              <a:schemeClr val="bg2"/>
            </a:solidFill>
            <a:ln>
              <a:solidFill>
                <a:schemeClr val="accent1"/>
              </a:solidFill>
            </a:ln>
          </p:spPr>
          <p:txBody>
            <a:bodyPr wrap="square" rtlCol="0">
              <a:spAutoFit/>
            </a:bodyPr>
            <a:lstStyle/>
            <a:p>
              <a:r>
                <a:rPr lang="en-US" sz="1000" b="1" u="sng" dirty="0"/>
                <a:t>Standard</a:t>
              </a:r>
              <a:r>
                <a:rPr lang="en-US" sz="1000" dirty="0"/>
                <a:t> Meal Rate Column:</a:t>
              </a:r>
            </a:p>
            <a:p>
              <a:endParaRPr lang="en-US" sz="1000" dirty="0"/>
            </a:p>
            <a:p>
              <a:r>
                <a:rPr lang="en-US" sz="1000" dirty="0"/>
                <a:t>Patron Examples:</a:t>
              </a:r>
            </a:p>
            <a:p>
              <a:pPr marL="171450" indent="-171450">
                <a:buFont typeface="Wingdings" panose="05000000000000000000" pitchFamily="2" charset="2"/>
                <a:buChar char="ü"/>
              </a:pPr>
              <a:r>
                <a:rPr lang="en-US" sz="1000" dirty="0"/>
                <a:t>Active Duty </a:t>
              </a:r>
            </a:p>
            <a:p>
              <a:pPr marL="171450" indent="-171450">
                <a:buFont typeface="Wingdings" panose="05000000000000000000" pitchFamily="2" charset="2"/>
                <a:buChar char="ü"/>
              </a:pPr>
              <a:r>
                <a:rPr lang="en-US" sz="1000" dirty="0"/>
                <a:t>Reservists </a:t>
              </a:r>
            </a:p>
          </p:txBody>
        </p:sp>
      </p:grpSp>
      <p:grpSp>
        <p:nvGrpSpPr>
          <p:cNvPr id="13" name="Group 12">
            <a:extLst>
              <a:ext uri="{FF2B5EF4-FFF2-40B4-BE49-F238E27FC236}">
                <a16:creationId xmlns:a16="http://schemas.microsoft.com/office/drawing/2014/main" id="{491A8F33-3D0E-4E78-8AAE-A38B07A955E3}"/>
              </a:ext>
            </a:extLst>
          </p:cNvPr>
          <p:cNvGrpSpPr/>
          <p:nvPr/>
        </p:nvGrpSpPr>
        <p:grpSpPr>
          <a:xfrm>
            <a:off x="5486401" y="2513355"/>
            <a:ext cx="2243357" cy="1767615"/>
            <a:chOff x="5463463" y="2914167"/>
            <a:chExt cx="2243357" cy="1767615"/>
          </a:xfrm>
        </p:grpSpPr>
        <p:sp>
          <p:nvSpPr>
            <p:cNvPr id="7" name="Rectangle 6">
              <a:extLst>
                <a:ext uri="{FF2B5EF4-FFF2-40B4-BE49-F238E27FC236}">
                  <a16:creationId xmlns:a16="http://schemas.microsoft.com/office/drawing/2014/main" id="{66B221A2-0C03-41E6-BBA8-2B196AB6F901}"/>
                </a:ext>
              </a:extLst>
            </p:cNvPr>
            <p:cNvSpPr/>
            <p:nvPr/>
          </p:nvSpPr>
          <p:spPr>
            <a:xfrm>
              <a:off x="5463463" y="2914167"/>
              <a:ext cx="2213192" cy="417562"/>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a:extLst>
                <a:ext uri="{FF2B5EF4-FFF2-40B4-BE49-F238E27FC236}">
                  <a16:creationId xmlns:a16="http://schemas.microsoft.com/office/drawing/2014/main" id="{D8700DF0-E819-4CA4-84EA-B2CFF7B4CBE3}"/>
                </a:ext>
              </a:extLst>
            </p:cNvPr>
            <p:cNvSpPr txBox="1"/>
            <p:nvPr/>
          </p:nvSpPr>
          <p:spPr>
            <a:xfrm>
              <a:off x="5979892" y="3419898"/>
              <a:ext cx="1726928" cy="1261884"/>
            </a:xfrm>
            <a:prstGeom prst="rect">
              <a:avLst/>
            </a:prstGeom>
            <a:solidFill>
              <a:srgbClr val="FFE7EC"/>
            </a:solidFill>
            <a:ln>
              <a:solidFill>
                <a:srgbClr val="FF0000"/>
              </a:solidFill>
            </a:ln>
          </p:spPr>
          <p:txBody>
            <a:bodyPr wrap="square" rtlCol="0">
              <a:spAutoFit/>
            </a:bodyPr>
            <a:lstStyle/>
            <a:p>
              <a:r>
                <a:rPr lang="en-US" sz="1000" b="1" u="sng" dirty="0"/>
                <a:t>FULL</a:t>
              </a:r>
              <a:r>
                <a:rPr lang="en-US" sz="1000" dirty="0"/>
                <a:t> Meal Rate Column</a:t>
              </a:r>
            </a:p>
            <a:p>
              <a:endParaRPr lang="en-US" sz="1000" dirty="0"/>
            </a:p>
            <a:p>
              <a:r>
                <a:rPr lang="en-US" sz="1000" dirty="0"/>
                <a:t>Patron Examples:</a:t>
              </a:r>
            </a:p>
            <a:p>
              <a:pPr marL="171450" indent="-171450">
                <a:buFont typeface="Wingdings" panose="05000000000000000000" pitchFamily="2" charset="2"/>
                <a:buChar char="ü"/>
              </a:pPr>
              <a:r>
                <a:rPr lang="en-US" sz="1000" dirty="0"/>
                <a:t>Non-Federal Employees </a:t>
              </a:r>
            </a:p>
            <a:p>
              <a:pPr marL="171450" indent="-171450">
                <a:buFont typeface="Wingdings" panose="05000000000000000000" pitchFamily="2" charset="2"/>
                <a:buChar char="ü"/>
              </a:pPr>
              <a:r>
                <a:rPr lang="en-US" sz="1000" dirty="0"/>
                <a:t>Retirees</a:t>
              </a:r>
            </a:p>
            <a:p>
              <a:pPr marL="171450" indent="-171450">
                <a:buFont typeface="Wingdings" panose="05000000000000000000" pitchFamily="2" charset="2"/>
                <a:buChar char="ü"/>
              </a:pPr>
              <a:r>
                <a:rPr lang="en-US" sz="1000" dirty="0"/>
                <a:t>Non-Federal Employees </a:t>
              </a:r>
            </a:p>
            <a:p>
              <a:endParaRPr lang="en-US" sz="1600" dirty="0"/>
            </a:p>
          </p:txBody>
        </p:sp>
      </p:grpSp>
      <p:sp>
        <p:nvSpPr>
          <p:cNvPr id="14" name="TextBox 13">
            <a:extLst>
              <a:ext uri="{FF2B5EF4-FFF2-40B4-BE49-F238E27FC236}">
                <a16:creationId xmlns:a16="http://schemas.microsoft.com/office/drawing/2014/main" id="{EB755E83-0A9B-4CA1-B226-187D6532ECDA}"/>
              </a:ext>
            </a:extLst>
          </p:cNvPr>
          <p:cNvSpPr txBox="1"/>
          <p:nvPr/>
        </p:nvSpPr>
        <p:spPr>
          <a:xfrm>
            <a:off x="650064" y="1441632"/>
            <a:ext cx="7921170" cy="338554"/>
          </a:xfrm>
          <a:prstGeom prst="rect">
            <a:avLst/>
          </a:prstGeom>
          <a:solidFill>
            <a:srgbClr val="FFFFCC"/>
          </a:solidFill>
        </p:spPr>
        <p:txBody>
          <a:bodyPr wrap="square" rtlCol="0">
            <a:spAutoFit/>
          </a:bodyPr>
          <a:lstStyle/>
          <a:p>
            <a:pPr algn="ctr"/>
            <a:r>
              <a:rPr lang="en-US" sz="1600" dirty="0">
                <a:latin typeface="+mn-lt"/>
              </a:rPr>
              <a:t>Galley patrons purchasing meals </a:t>
            </a:r>
            <a:r>
              <a:rPr lang="en-US" sz="1600" u="sng" dirty="0">
                <a:latin typeface="+mn-lt"/>
              </a:rPr>
              <a:t>must sign-in using this form </a:t>
            </a:r>
            <a:r>
              <a:rPr lang="en-US" sz="1600" dirty="0">
                <a:latin typeface="+mn-lt"/>
              </a:rPr>
              <a:t>at the cash register.</a:t>
            </a:r>
          </a:p>
        </p:txBody>
      </p:sp>
      <p:grpSp>
        <p:nvGrpSpPr>
          <p:cNvPr id="20" name="Group 19">
            <a:extLst>
              <a:ext uri="{FF2B5EF4-FFF2-40B4-BE49-F238E27FC236}">
                <a16:creationId xmlns:a16="http://schemas.microsoft.com/office/drawing/2014/main" id="{6EFC4542-7158-4F02-8B77-FFAA3175D999}"/>
              </a:ext>
            </a:extLst>
          </p:cNvPr>
          <p:cNvGrpSpPr/>
          <p:nvPr/>
        </p:nvGrpSpPr>
        <p:grpSpPr>
          <a:xfrm>
            <a:off x="2871933" y="4507466"/>
            <a:ext cx="4602186" cy="2235861"/>
            <a:chOff x="457200" y="4355116"/>
            <a:chExt cx="4953000" cy="2426684"/>
          </a:xfrm>
        </p:grpSpPr>
        <p:sp>
          <p:nvSpPr>
            <p:cNvPr id="18" name="Rectangle 17">
              <a:extLst>
                <a:ext uri="{FF2B5EF4-FFF2-40B4-BE49-F238E27FC236}">
                  <a16:creationId xmlns:a16="http://schemas.microsoft.com/office/drawing/2014/main" id="{DCAD885C-160F-4A48-8F8E-3A22F5A9EFBC}"/>
                </a:ext>
              </a:extLst>
            </p:cNvPr>
            <p:cNvSpPr/>
            <p:nvPr/>
          </p:nvSpPr>
          <p:spPr>
            <a:xfrm>
              <a:off x="457200" y="4673600"/>
              <a:ext cx="4953000" cy="2108200"/>
            </a:xfrm>
            <a:prstGeom prst="rect">
              <a:avLst/>
            </a:prstGeom>
            <a:solidFill>
              <a:schemeClr val="bg1">
                <a:lumMod val="6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9" name="Group 18">
              <a:extLst>
                <a:ext uri="{FF2B5EF4-FFF2-40B4-BE49-F238E27FC236}">
                  <a16:creationId xmlns:a16="http://schemas.microsoft.com/office/drawing/2014/main" id="{D3CC203E-43DB-4CEC-9982-CF59235A99B5}"/>
                </a:ext>
              </a:extLst>
            </p:cNvPr>
            <p:cNvGrpSpPr/>
            <p:nvPr/>
          </p:nvGrpSpPr>
          <p:grpSpPr>
            <a:xfrm>
              <a:off x="533400" y="4355116"/>
              <a:ext cx="4806043" cy="2345259"/>
              <a:chOff x="533400" y="4333244"/>
              <a:chExt cx="4806043" cy="2481898"/>
            </a:xfrm>
          </p:grpSpPr>
          <p:pic>
            <p:nvPicPr>
              <p:cNvPr id="16" name="Picture 15">
                <a:extLst>
                  <a:ext uri="{FF2B5EF4-FFF2-40B4-BE49-F238E27FC236}">
                    <a16:creationId xmlns:a16="http://schemas.microsoft.com/office/drawing/2014/main" id="{2BDE2C28-143D-4991-AA7E-A765D2A089C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33400" y="4730528"/>
                <a:ext cx="4806043" cy="2084614"/>
              </a:xfrm>
              <a:prstGeom prst="rect">
                <a:avLst/>
              </a:prstGeom>
            </p:spPr>
          </p:pic>
          <p:sp>
            <p:nvSpPr>
              <p:cNvPr id="17" name="TextBox 16">
                <a:extLst>
                  <a:ext uri="{FF2B5EF4-FFF2-40B4-BE49-F238E27FC236}">
                    <a16:creationId xmlns:a16="http://schemas.microsoft.com/office/drawing/2014/main" id="{C4E34917-F86F-45D1-8F1D-8DA4A200AE9E}"/>
                  </a:ext>
                </a:extLst>
              </p:cNvPr>
              <p:cNvSpPr txBox="1"/>
              <p:nvPr/>
            </p:nvSpPr>
            <p:spPr>
              <a:xfrm>
                <a:off x="858369" y="4333244"/>
                <a:ext cx="4150660" cy="459559"/>
              </a:xfrm>
              <a:prstGeom prst="rect">
                <a:avLst/>
              </a:prstGeom>
              <a:solidFill>
                <a:srgbClr val="FFFFCC"/>
              </a:solidFill>
              <a:ln>
                <a:noFill/>
              </a:ln>
            </p:spPr>
            <p:txBody>
              <a:bodyPr wrap="square" rtlCol="0">
                <a:spAutoFit/>
              </a:bodyPr>
              <a:lstStyle/>
              <a:p>
                <a:pPr algn="ctr"/>
                <a:r>
                  <a:rPr lang="en-US" sz="1000" dirty="0"/>
                  <a:t>This LEGEND at bottom of paper “Meal Sign-In Sheet” lists Patron Categories for Standard vs. Full Meal Rate</a:t>
                </a:r>
              </a:p>
            </p:txBody>
          </p:sp>
        </p:grpSp>
      </p:grpSp>
      <p:sp>
        <p:nvSpPr>
          <p:cNvPr id="21" name="Action Button: Go Forward or Next 20">
            <a:hlinkClick r:id="" action="ppaction://hlinkshowjump?jump=nextslide" highlightClick="1"/>
            <a:extLst>
              <a:ext uri="{FF2B5EF4-FFF2-40B4-BE49-F238E27FC236}">
                <a16:creationId xmlns:a16="http://schemas.microsoft.com/office/drawing/2014/main" id="{AA5C2AC9-6AFC-46EC-86B8-A5BD31109608}"/>
              </a:ext>
            </a:extLst>
          </p:cNvPr>
          <p:cNvSpPr/>
          <p:nvPr/>
        </p:nvSpPr>
        <p:spPr>
          <a:xfrm>
            <a:off x="8388406" y="6243096"/>
            <a:ext cx="531473" cy="499234"/>
          </a:xfrm>
          <a:prstGeom prst="actionButtonForwardNex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Action Button: Go Home 21">
            <a:hlinkClick r:id="rId8" action="ppaction://hlinksldjump" highlightClick="1"/>
            <a:extLst>
              <a:ext uri="{FF2B5EF4-FFF2-40B4-BE49-F238E27FC236}">
                <a16:creationId xmlns:a16="http://schemas.microsoft.com/office/drawing/2014/main" id="{70DC0550-0788-409A-BF61-4E77C3448095}"/>
              </a:ext>
            </a:extLst>
          </p:cNvPr>
          <p:cNvSpPr/>
          <p:nvPr/>
        </p:nvSpPr>
        <p:spPr>
          <a:xfrm>
            <a:off x="8305800" y="115670"/>
            <a:ext cx="696686" cy="552946"/>
          </a:xfrm>
          <a:prstGeom prst="actionButtonHome">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EF905FAE-0AB8-49C3-9611-0BB038F016D2}"/>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17067" y="3569647"/>
            <a:ext cx="2361497" cy="1536406"/>
          </a:xfrm>
          <a:prstGeom prst="rect">
            <a:avLst/>
          </a:prstGeom>
        </p:spPr>
      </p:pic>
      <p:sp>
        <p:nvSpPr>
          <p:cNvPr id="11" name="TextBox 10">
            <a:extLst>
              <a:ext uri="{FF2B5EF4-FFF2-40B4-BE49-F238E27FC236}">
                <a16:creationId xmlns:a16="http://schemas.microsoft.com/office/drawing/2014/main" id="{9438C648-F2D2-42B8-AB0B-170082DC6DEA}"/>
              </a:ext>
            </a:extLst>
          </p:cNvPr>
          <p:cNvSpPr txBox="1"/>
          <p:nvPr/>
        </p:nvSpPr>
        <p:spPr>
          <a:xfrm>
            <a:off x="1320067" y="2865197"/>
            <a:ext cx="1125629" cy="307777"/>
          </a:xfrm>
          <a:prstGeom prst="rect">
            <a:avLst/>
          </a:prstGeom>
          <a:noFill/>
        </p:spPr>
        <p:txBody>
          <a:bodyPr wrap="none" rtlCol="0">
            <a:spAutoFit/>
          </a:bodyPr>
          <a:lstStyle/>
          <a:p>
            <a:r>
              <a:rPr lang="en-US" sz="1400" dirty="0">
                <a:solidFill>
                  <a:schemeClr val="accent1"/>
                </a:solidFill>
                <a:latin typeface="Bradley Hand ITC" panose="03070402050302030203" pitchFamily="66" charset="0"/>
              </a:rPr>
              <a:t>Terry Wang</a:t>
            </a:r>
          </a:p>
        </p:txBody>
      </p:sp>
      <p:sp>
        <p:nvSpPr>
          <p:cNvPr id="15" name="Freeform: Shape 14">
            <a:extLst>
              <a:ext uri="{FF2B5EF4-FFF2-40B4-BE49-F238E27FC236}">
                <a16:creationId xmlns:a16="http://schemas.microsoft.com/office/drawing/2014/main" id="{FF679F92-E301-4CFE-A811-26487677D24D}"/>
              </a:ext>
            </a:extLst>
          </p:cNvPr>
          <p:cNvSpPr/>
          <p:nvPr/>
        </p:nvSpPr>
        <p:spPr>
          <a:xfrm>
            <a:off x="2709010" y="2930916"/>
            <a:ext cx="134025" cy="137400"/>
          </a:xfrm>
          <a:custGeom>
            <a:avLst/>
            <a:gdLst>
              <a:gd name="connsiteX0" fmla="*/ 0 w 140625"/>
              <a:gd name="connsiteY0" fmla="*/ 0 h 201600"/>
              <a:gd name="connsiteX1" fmla="*/ 122400 w 140625"/>
              <a:gd name="connsiteY1" fmla="*/ 158400 h 201600"/>
              <a:gd name="connsiteX2" fmla="*/ 129600 w 140625"/>
              <a:gd name="connsiteY2" fmla="*/ 7200 h 201600"/>
              <a:gd name="connsiteX3" fmla="*/ 21600 w 140625"/>
              <a:gd name="connsiteY3" fmla="*/ 201600 h 201600"/>
              <a:gd name="connsiteX4" fmla="*/ 21600 w 140625"/>
              <a:gd name="connsiteY4" fmla="*/ 201600 h 201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625" h="201600">
                <a:moveTo>
                  <a:pt x="0" y="0"/>
                </a:moveTo>
                <a:cubicBezTo>
                  <a:pt x="50400" y="78600"/>
                  <a:pt x="100800" y="157200"/>
                  <a:pt x="122400" y="158400"/>
                </a:cubicBezTo>
                <a:cubicBezTo>
                  <a:pt x="144000" y="159600"/>
                  <a:pt x="146400" y="0"/>
                  <a:pt x="129600" y="7200"/>
                </a:cubicBezTo>
                <a:cubicBezTo>
                  <a:pt x="112800" y="14400"/>
                  <a:pt x="21600" y="201600"/>
                  <a:pt x="21600" y="201600"/>
                </a:cubicBezTo>
                <a:lnTo>
                  <a:pt x="21600" y="201600"/>
                </a:lnTo>
              </a:path>
            </a:pathLst>
          </a:custGeom>
          <a:noFill/>
          <a:ln w="63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TextBox 22">
            <a:extLst>
              <a:ext uri="{FF2B5EF4-FFF2-40B4-BE49-F238E27FC236}">
                <a16:creationId xmlns:a16="http://schemas.microsoft.com/office/drawing/2014/main" id="{6977B345-2E74-490F-BDB0-2B66FCDC13F7}"/>
              </a:ext>
            </a:extLst>
          </p:cNvPr>
          <p:cNvSpPr txBox="1"/>
          <p:nvPr/>
        </p:nvSpPr>
        <p:spPr>
          <a:xfrm>
            <a:off x="3122204" y="2872723"/>
            <a:ext cx="1018227" cy="276999"/>
          </a:xfrm>
          <a:prstGeom prst="rect">
            <a:avLst/>
          </a:prstGeom>
          <a:noFill/>
        </p:spPr>
        <p:txBody>
          <a:bodyPr wrap="none" rtlCol="0">
            <a:spAutoFit/>
          </a:bodyPr>
          <a:lstStyle/>
          <a:p>
            <a:r>
              <a:rPr lang="en-US" sz="1200" dirty="0">
                <a:solidFill>
                  <a:schemeClr val="accent1"/>
                </a:solidFill>
                <a:latin typeface="Bradley Hand ITC" panose="03070402050302030203" pitchFamily="66" charset="0"/>
              </a:rPr>
              <a:t>USCGC Tide</a:t>
            </a:r>
          </a:p>
        </p:txBody>
      </p:sp>
      <p:sp>
        <p:nvSpPr>
          <p:cNvPr id="25" name="TextBox 24">
            <a:extLst>
              <a:ext uri="{FF2B5EF4-FFF2-40B4-BE49-F238E27FC236}">
                <a16:creationId xmlns:a16="http://schemas.microsoft.com/office/drawing/2014/main" id="{5D3C699B-F762-4D17-8E13-5153C8A74676}"/>
              </a:ext>
            </a:extLst>
          </p:cNvPr>
          <p:cNvSpPr txBox="1"/>
          <p:nvPr/>
        </p:nvSpPr>
        <p:spPr>
          <a:xfrm>
            <a:off x="4054372" y="2870489"/>
            <a:ext cx="260008" cy="276999"/>
          </a:xfrm>
          <a:prstGeom prst="rect">
            <a:avLst/>
          </a:prstGeom>
          <a:noFill/>
        </p:spPr>
        <p:txBody>
          <a:bodyPr wrap="none" rtlCol="0">
            <a:spAutoFit/>
          </a:bodyPr>
          <a:lstStyle/>
          <a:p>
            <a:r>
              <a:rPr lang="en-US" sz="1200" b="1" dirty="0">
                <a:solidFill>
                  <a:schemeClr val="accent1"/>
                </a:solidFill>
                <a:latin typeface="Bradley Hand ITC" panose="03070402050302030203" pitchFamily="66" charset="0"/>
              </a:rPr>
              <a:t>1</a:t>
            </a:r>
          </a:p>
        </p:txBody>
      </p:sp>
    </p:spTree>
    <p:extLst>
      <p:ext uri="{BB962C8B-B14F-4D97-AF65-F5344CB8AC3E}">
        <p14:creationId xmlns:p14="http://schemas.microsoft.com/office/powerpoint/2010/main" val="1831406688"/>
      </p:ext>
    </p:extLst>
  </p:cSld>
  <p:clrMapOvr>
    <a:masterClrMapping/>
  </p:clrMapOvr>
  <mc:AlternateContent xmlns:mc="http://schemas.openxmlformats.org/markup-compatibility/2006" xmlns:p14="http://schemas.microsoft.com/office/powerpoint/2010/main">
    <mc:Choice Requires="p14">
      <p:transition spd="slow" p14:dur="2000" advClick="0" advTm="46000"/>
    </mc:Choice>
    <mc:Fallback xmlns="">
      <p:transition spd="slow" advClick="0" advTm="46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4521" fill="hold"/>
                                        <p:tgtEl>
                                          <p:spTgt spid="4"/>
                                        </p:tgtEl>
                                      </p:cBhvr>
                                    </p:cmd>
                                  </p:childTnLst>
                                </p:cTn>
                              </p:par>
                              <p:par>
                                <p:cTn id="7" presetID="10" presetClass="entr" presetSubtype="0" fill="hold" nodeType="withEffect">
                                  <p:stCondLst>
                                    <p:cond delay="34000"/>
                                  </p:stCondLst>
                                  <p:childTnLst>
                                    <p:set>
                                      <p:cBhvr>
                                        <p:cTn id="8" dur="1" fill="hold">
                                          <p:stCondLst>
                                            <p:cond delay="0"/>
                                          </p:stCondLst>
                                        </p:cTn>
                                        <p:tgtEl>
                                          <p:spTgt spid="12"/>
                                        </p:tgtEl>
                                        <p:attrNameLst>
                                          <p:attrName>style.visibility</p:attrName>
                                        </p:attrNameLst>
                                      </p:cBhvr>
                                      <p:to>
                                        <p:strVal val="visible"/>
                                      </p:to>
                                    </p:set>
                                    <p:animEffect transition="in" filter="fade">
                                      <p:cBhvr>
                                        <p:cTn id="9" dur="500"/>
                                        <p:tgtEl>
                                          <p:spTgt spid="12"/>
                                        </p:tgtEl>
                                      </p:cBhvr>
                                    </p:animEffect>
                                  </p:childTnLst>
                                </p:cTn>
                              </p:par>
                              <p:par>
                                <p:cTn id="10" presetID="10" presetClass="entr" presetSubtype="0" fill="hold" nodeType="withEffect">
                                  <p:stCondLst>
                                    <p:cond delay="3700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500"/>
                                        <p:tgtEl>
                                          <p:spTgt spid="13"/>
                                        </p:tgtEl>
                                      </p:cBhvr>
                                    </p:animEffect>
                                  </p:childTnLst>
                                </p:cTn>
                              </p:par>
                              <p:par>
                                <p:cTn id="13" presetID="1" presetClass="entr" presetSubtype="0" fill="hold" nodeType="withEffect">
                                  <p:stCondLst>
                                    <p:cond delay="25000"/>
                                  </p:stCondLst>
                                  <p:childTnLst>
                                    <p:set>
                                      <p:cBhvr>
                                        <p:cTn id="14" dur="1" fill="hold">
                                          <p:stCondLst>
                                            <p:cond delay="0"/>
                                          </p:stCondLst>
                                        </p:cTn>
                                        <p:tgtEl>
                                          <p:spTgt spid="20"/>
                                        </p:tgtEl>
                                        <p:attrNameLst>
                                          <p:attrName>style.visibility</p:attrName>
                                        </p:attrNameLst>
                                      </p:cBhvr>
                                      <p:to>
                                        <p:strVal val="visible"/>
                                      </p:to>
                                    </p:set>
                                  </p:childTnLst>
                                </p:cTn>
                              </p:par>
                              <p:par>
                                <p:cTn id="15" presetID="1" presetClass="entr" presetSubtype="0" fill="hold" nodeType="withEffect">
                                  <p:stCondLst>
                                    <p:cond delay="10000"/>
                                  </p:stCondLst>
                                  <p:childTnLst>
                                    <p:set>
                                      <p:cBhvr>
                                        <p:cTn id="16" dur="1" fill="hold">
                                          <p:stCondLst>
                                            <p:cond delay="0"/>
                                          </p:stCondLst>
                                        </p:cTn>
                                        <p:tgtEl>
                                          <p:spTgt spid="9"/>
                                        </p:tgtEl>
                                        <p:attrNameLst>
                                          <p:attrName>style.visibility</p:attrName>
                                        </p:attrNameLst>
                                      </p:cBhvr>
                                      <p:to>
                                        <p:strVal val="visible"/>
                                      </p:to>
                                    </p:set>
                                  </p:childTnLst>
                                </p:cTn>
                              </p:par>
                              <p:par>
                                <p:cTn id="17" presetID="22" presetClass="entr" presetSubtype="8" fill="hold" grpId="0" nodeType="withEffect">
                                  <p:stCondLst>
                                    <p:cond delay="16110"/>
                                  </p:stCondLst>
                                  <p:childTnLst>
                                    <p:set>
                                      <p:cBhvr>
                                        <p:cTn id="18" dur="1" fill="hold">
                                          <p:stCondLst>
                                            <p:cond delay="0"/>
                                          </p:stCondLst>
                                        </p:cTn>
                                        <p:tgtEl>
                                          <p:spTgt spid="11"/>
                                        </p:tgtEl>
                                        <p:attrNameLst>
                                          <p:attrName>style.visibility</p:attrName>
                                        </p:attrNameLst>
                                      </p:cBhvr>
                                      <p:to>
                                        <p:strVal val="visible"/>
                                      </p:to>
                                    </p:set>
                                    <p:animEffect transition="in" filter="wipe(left)">
                                      <p:cBhvr>
                                        <p:cTn id="19" dur="500"/>
                                        <p:tgtEl>
                                          <p:spTgt spid="11"/>
                                        </p:tgtEl>
                                      </p:cBhvr>
                                    </p:animEffect>
                                  </p:childTnLst>
                                </p:cTn>
                              </p:par>
                              <p:par>
                                <p:cTn id="20" presetID="22" presetClass="entr" presetSubtype="8" fill="hold" grpId="0" nodeType="withEffect">
                                  <p:stCondLst>
                                    <p:cond delay="17000"/>
                                  </p:stCondLst>
                                  <p:childTnLst>
                                    <p:set>
                                      <p:cBhvr>
                                        <p:cTn id="21" dur="1" fill="hold">
                                          <p:stCondLst>
                                            <p:cond delay="0"/>
                                          </p:stCondLst>
                                        </p:cTn>
                                        <p:tgtEl>
                                          <p:spTgt spid="15"/>
                                        </p:tgtEl>
                                        <p:attrNameLst>
                                          <p:attrName>style.visibility</p:attrName>
                                        </p:attrNameLst>
                                      </p:cBhvr>
                                      <p:to>
                                        <p:strVal val="visible"/>
                                      </p:to>
                                    </p:set>
                                    <p:animEffect transition="in" filter="wipe(left)">
                                      <p:cBhvr>
                                        <p:cTn id="22" dur="500"/>
                                        <p:tgtEl>
                                          <p:spTgt spid="15"/>
                                        </p:tgtEl>
                                      </p:cBhvr>
                                    </p:animEffect>
                                  </p:childTnLst>
                                </p:cTn>
                              </p:par>
                              <p:par>
                                <p:cTn id="23" presetID="22" presetClass="entr" presetSubtype="8" fill="hold" grpId="0" nodeType="withEffect">
                                  <p:stCondLst>
                                    <p:cond delay="18000"/>
                                  </p:stCondLst>
                                  <p:childTnLst>
                                    <p:set>
                                      <p:cBhvr>
                                        <p:cTn id="24" dur="1" fill="hold">
                                          <p:stCondLst>
                                            <p:cond delay="0"/>
                                          </p:stCondLst>
                                        </p:cTn>
                                        <p:tgtEl>
                                          <p:spTgt spid="23"/>
                                        </p:tgtEl>
                                        <p:attrNameLst>
                                          <p:attrName>style.visibility</p:attrName>
                                        </p:attrNameLst>
                                      </p:cBhvr>
                                      <p:to>
                                        <p:strVal val="visible"/>
                                      </p:to>
                                    </p:set>
                                    <p:animEffect transition="in" filter="wipe(left)">
                                      <p:cBhvr>
                                        <p:cTn id="25" dur="500"/>
                                        <p:tgtEl>
                                          <p:spTgt spid="23"/>
                                        </p:tgtEl>
                                      </p:cBhvr>
                                    </p:animEffect>
                                  </p:childTnLst>
                                </p:cTn>
                              </p:par>
                              <p:par>
                                <p:cTn id="26" presetID="22" presetClass="entr" presetSubtype="1" fill="hold" grpId="0" nodeType="withEffect">
                                  <p:stCondLst>
                                    <p:cond delay="20000"/>
                                  </p:stCondLst>
                                  <p:childTnLst>
                                    <p:set>
                                      <p:cBhvr>
                                        <p:cTn id="27" dur="1" fill="hold">
                                          <p:stCondLst>
                                            <p:cond delay="0"/>
                                          </p:stCondLst>
                                        </p:cTn>
                                        <p:tgtEl>
                                          <p:spTgt spid="25"/>
                                        </p:tgtEl>
                                        <p:attrNameLst>
                                          <p:attrName>style.visibility</p:attrName>
                                        </p:attrNameLst>
                                      </p:cBhvr>
                                      <p:to>
                                        <p:strVal val="visible"/>
                                      </p:to>
                                    </p:set>
                                    <p:animEffect transition="in" filter="wipe(up)">
                                      <p:cBhvr>
                                        <p:cTn id="28"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29" fill="hold" display="0">
                  <p:stCondLst>
                    <p:cond delay="indefinite"/>
                  </p:stCondLst>
                  <p:endCondLst>
                    <p:cond evt="onStopAudio" delay="0">
                      <p:tgtEl>
                        <p:sldTgt/>
                      </p:tgtEl>
                    </p:cond>
                  </p:endCondLst>
                </p:cTn>
                <p:tgtEl>
                  <p:spTgt spid="4"/>
                </p:tgtEl>
              </p:cMediaNode>
            </p:audio>
          </p:childTnLst>
        </p:cTn>
      </p:par>
    </p:tnLst>
    <p:bldLst>
      <p:bldP spid="11" grpId="0"/>
      <p:bldP spid="15" grpId="0" animBg="1"/>
      <p:bldP spid="23" grpId="0"/>
      <p:bldP spid="2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28598" y="762000"/>
            <a:ext cx="8588299" cy="646331"/>
          </a:xfrm>
          <a:prstGeom prst="rect">
            <a:avLst/>
          </a:prstGeom>
          <a:noFill/>
        </p:spPr>
        <p:txBody>
          <a:bodyPr wrap="square" rtlCol="0">
            <a:spAutoFit/>
          </a:bodyPr>
          <a:lstStyle/>
          <a:p>
            <a:pPr algn="ctr"/>
            <a:r>
              <a:rPr lang="en-US" sz="3600" u="sng" dirty="0">
                <a:latin typeface="+mn-lt"/>
                <a:cs typeface="Arial" panose="020B0604020202020204" pitchFamily="34" charset="0"/>
              </a:rPr>
              <a:t>Meal Sign In – Data Entry Sheet </a:t>
            </a:r>
          </a:p>
        </p:txBody>
      </p:sp>
      <p:pic>
        <p:nvPicPr>
          <p:cNvPr id="3" name="Pictur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9401" y="1506899"/>
            <a:ext cx="8725198" cy="4470867"/>
          </a:xfrm>
          <a:prstGeom prst="rect">
            <a:avLst/>
          </a:prstGeom>
        </p:spPr>
      </p:pic>
      <p:pic>
        <p:nvPicPr>
          <p:cNvPr id="4" name="Recorded Sound">
            <a:hlinkClick r:id="" action="ppaction://media"/>
            <a:extLst>
              <a:ext uri="{FF2B5EF4-FFF2-40B4-BE49-F238E27FC236}">
                <a16:creationId xmlns:a16="http://schemas.microsoft.com/office/drawing/2014/main" id="{E6F5930D-D4DE-4C7B-9CAD-3E4F0BBE0062}"/>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53746" y="207971"/>
            <a:ext cx="487363" cy="487363"/>
          </a:xfrm>
          <a:prstGeom prst="rect">
            <a:avLst/>
          </a:prstGeom>
        </p:spPr>
      </p:pic>
      <p:sp>
        <p:nvSpPr>
          <p:cNvPr id="18" name="TextBox 17">
            <a:extLst>
              <a:ext uri="{FF2B5EF4-FFF2-40B4-BE49-F238E27FC236}">
                <a16:creationId xmlns:a16="http://schemas.microsoft.com/office/drawing/2014/main" id="{2CA67FD9-72DC-4F27-A493-DC483632F6D3}"/>
              </a:ext>
            </a:extLst>
          </p:cNvPr>
          <p:cNvSpPr txBox="1"/>
          <p:nvPr/>
        </p:nvSpPr>
        <p:spPr>
          <a:xfrm>
            <a:off x="1541109" y="4058439"/>
            <a:ext cx="6061781" cy="2585323"/>
          </a:xfrm>
          <a:prstGeom prst="rect">
            <a:avLst/>
          </a:prstGeom>
          <a:solidFill>
            <a:schemeClr val="bg2"/>
          </a:solidFill>
          <a:ln w="19050">
            <a:solidFill>
              <a:srgbClr val="0070C0"/>
            </a:solidFill>
          </a:ln>
        </p:spPr>
        <p:txBody>
          <a:bodyPr wrap="square" rtlCol="0">
            <a:spAutoFit/>
          </a:bodyPr>
          <a:lstStyle/>
          <a:p>
            <a:r>
              <a:rPr lang="en-US" dirty="0">
                <a:latin typeface="+mn-lt"/>
              </a:rPr>
              <a:t>This “</a:t>
            </a:r>
            <a:r>
              <a:rPr lang="en-US" u="sng" dirty="0">
                <a:latin typeface="+mn-lt"/>
              </a:rPr>
              <a:t>Meal Sign In – Data Entry Sheet</a:t>
            </a:r>
            <a:r>
              <a:rPr lang="en-US" dirty="0">
                <a:latin typeface="+mn-lt"/>
              </a:rPr>
              <a:t>” is the DIGITAL (online) version of the </a:t>
            </a:r>
            <a:r>
              <a:rPr lang="en-US" i="1" dirty="0">
                <a:latin typeface="+mn-lt"/>
              </a:rPr>
              <a:t>paper</a:t>
            </a:r>
            <a:r>
              <a:rPr lang="en-US" dirty="0">
                <a:latin typeface="+mn-lt"/>
              </a:rPr>
              <a:t> Meal Sign-In Sheet that patrons used to sign-in when purchasing meals. </a:t>
            </a:r>
          </a:p>
          <a:p>
            <a:endParaRPr lang="en-US" dirty="0">
              <a:latin typeface="+mn-lt"/>
            </a:endParaRPr>
          </a:p>
          <a:p>
            <a:r>
              <a:rPr lang="en-US" dirty="0">
                <a:latin typeface="+mn-lt"/>
              </a:rPr>
              <a:t>At the end of each day, the FSO copies the numbers from the </a:t>
            </a:r>
            <a:r>
              <a:rPr lang="en-US" i="1" dirty="0">
                <a:latin typeface="+mn-lt"/>
              </a:rPr>
              <a:t>paper</a:t>
            </a:r>
            <a:r>
              <a:rPr lang="en-US" dirty="0">
                <a:latin typeface="+mn-lt"/>
              </a:rPr>
              <a:t> Meal Sign-In Sheet CG-4901 onto this digital (online) “Meal Sign In – DATA ENTRY SHEET”.  The numbers on this digital form must match the numbers on the paper Meal Sign-In Sheet Form CG-4901.    </a:t>
            </a:r>
          </a:p>
        </p:txBody>
      </p:sp>
      <p:sp>
        <p:nvSpPr>
          <p:cNvPr id="7" name="Action Button: Go Forward or Next 6">
            <a:hlinkClick r:id="" action="ppaction://hlinkshowjump?jump=nextslide" highlightClick="1"/>
            <a:extLst>
              <a:ext uri="{FF2B5EF4-FFF2-40B4-BE49-F238E27FC236}">
                <a16:creationId xmlns:a16="http://schemas.microsoft.com/office/drawing/2014/main" id="{DD3D5CAF-0F43-4BC3-BE89-8A152D14E156}"/>
              </a:ext>
            </a:extLst>
          </p:cNvPr>
          <p:cNvSpPr/>
          <p:nvPr/>
        </p:nvSpPr>
        <p:spPr>
          <a:xfrm>
            <a:off x="8403125" y="6211469"/>
            <a:ext cx="531473" cy="499234"/>
          </a:xfrm>
          <a:prstGeom prst="actionButtonForwardNex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Action Button: Go Home 7">
            <a:hlinkClick r:id="rId7" action="ppaction://hlinksldjump" highlightClick="1"/>
            <a:extLst>
              <a:ext uri="{FF2B5EF4-FFF2-40B4-BE49-F238E27FC236}">
                <a16:creationId xmlns:a16="http://schemas.microsoft.com/office/drawing/2014/main" id="{335215D8-8421-4722-A65E-86B486D44302}"/>
              </a:ext>
            </a:extLst>
          </p:cNvPr>
          <p:cNvSpPr/>
          <p:nvPr/>
        </p:nvSpPr>
        <p:spPr>
          <a:xfrm>
            <a:off x="8305800" y="156359"/>
            <a:ext cx="647996" cy="507073"/>
          </a:xfrm>
          <a:prstGeom prst="actionButtonHome">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D4BC47DC-6C3A-415A-864F-855B3631B549}"/>
              </a:ext>
            </a:extLst>
          </p:cNvPr>
          <p:cNvSpPr txBox="1"/>
          <p:nvPr/>
        </p:nvSpPr>
        <p:spPr>
          <a:xfrm>
            <a:off x="1419922" y="2553340"/>
            <a:ext cx="300082" cy="246221"/>
          </a:xfrm>
          <a:prstGeom prst="rect">
            <a:avLst/>
          </a:prstGeom>
          <a:noFill/>
        </p:spPr>
        <p:txBody>
          <a:bodyPr wrap="none" rtlCol="0">
            <a:spAutoFit/>
          </a:bodyPr>
          <a:lstStyle/>
          <a:p>
            <a:r>
              <a:rPr lang="en-US" sz="1000" dirty="0">
                <a:latin typeface="Arial Narrow" panose="020B0606020202030204" pitchFamily="34" charset="0"/>
              </a:rPr>
              <a:t>10</a:t>
            </a:r>
          </a:p>
        </p:txBody>
      </p:sp>
      <p:sp>
        <p:nvSpPr>
          <p:cNvPr id="23" name="TextBox 22">
            <a:extLst>
              <a:ext uri="{FF2B5EF4-FFF2-40B4-BE49-F238E27FC236}">
                <a16:creationId xmlns:a16="http://schemas.microsoft.com/office/drawing/2014/main" id="{CACEEE51-819B-4706-AFAB-9A69E6A5B097}"/>
              </a:ext>
            </a:extLst>
          </p:cNvPr>
          <p:cNvSpPr txBox="1"/>
          <p:nvPr/>
        </p:nvSpPr>
        <p:spPr>
          <a:xfrm>
            <a:off x="8111064" y="2553340"/>
            <a:ext cx="300082" cy="246221"/>
          </a:xfrm>
          <a:prstGeom prst="rect">
            <a:avLst/>
          </a:prstGeom>
          <a:noFill/>
        </p:spPr>
        <p:txBody>
          <a:bodyPr wrap="none" rtlCol="0">
            <a:spAutoFit/>
          </a:bodyPr>
          <a:lstStyle/>
          <a:p>
            <a:r>
              <a:rPr lang="en-US" sz="1000" dirty="0">
                <a:latin typeface="Arial Narrow" panose="020B0606020202030204" pitchFamily="34" charset="0"/>
              </a:rPr>
              <a:t>10</a:t>
            </a:r>
          </a:p>
        </p:txBody>
      </p:sp>
      <p:sp>
        <p:nvSpPr>
          <p:cNvPr id="24" name="TextBox 23">
            <a:extLst>
              <a:ext uri="{FF2B5EF4-FFF2-40B4-BE49-F238E27FC236}">
                <a16:creationId xmlns:a16="http://schemas.microsoft.com/office/drawing/2014/main" id="{CDCD09B5-500D-4BC5-B7D3-28054142529D}"/>
              </a:ext>
            </a:extLst>
          </p:cNvPr>
          <p:cNvSpPr txBox="1"/>
          <p:nvPr/>
        </p:nvSpPr>
        <p:spPr>
          <a:xfrm>
            <a:off x="7239000" y="2553340"/>
            <a:ext cx="300082" cy="246221"/>
          </a:xfrm>
          <a:prstGeom prst="rect">
            <a:avLst/>
          </a:prstGeom>
          <a:noFill/>
        </p:spPr>
        <p:txBody>
          <a:bodyPr wrap="none" rtlCol="0">
            <a:spAutoFit/>
          </a:bodyPr>
          <a:lstStyle/>
          <a:p>
            <a:r>
              <a:rPr lang="en-US" sz="1000" dirty="0">
                <a:latin typeface="Arial Narrow" panose="020B0606020202030204" pitchFamily="34" charset="0"/>
              </a:rPr>
              <a:t>10</a:t>
            </a:r>
          </a:p>
        </p:txBody>
      </p:sp>
      <p:sp>
        <p:nvSpPr>
          <p:cNvPr id="25" name="Rectangle 24">
            <a:extLst>
              <a:ext uri="{FF2B5EF4-FFF2-40B4-BE49-F238E27FC236}">
                <a16:creationId xmlns:a16="http://schemas.microsoft.com/office/drawing/2014/main" id="{282F7CC5-FEB4-409C-830F-90AE64D7F298}"/>
              </a:ext>
            </a:extLst>
          </p:cNvPr>
          <p:cNvSpPr/>
          <p:nvPr/>
        </p:nvSpPr>
        <p:spPr>
          <a:xfrm>
            <a:off x="7462882" y="2641458"/>
            <a:ext cx="76200" cy="5783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F08C84F0-02AB-4DE9-8CCF-B1315AD8362D}"/>
              </a:ext>
            </a:extLst>
          </p:cNvPr>
          <p:cNvSpPr/>
          <p:nvPr/>
        </p:nvSpPr>
        <p:spPr>
          <a:xfrm>
            <a:off x="8365025" y="2650536"/>
            <a:ext cx="76200" cy="5783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384AF76C-68E5-48EE-A8C0-4E79994A6739}"/>
              </a:ext>
            </a:extLst>
          </p:cNvPr>
          <p:cNvSpPr/>
          <p:nvPr/>
        </p:nvSpPr>
        <p:spPr>
          <a:xfrm>
            <a:off x="8441225" y="2603357"/>
            <a:ext cx="437187" cy="105014"/>
          </a:xfrm>
          <a:prstGeom prst="rect">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dirty="0">
                <a:solidFill>
                  <a:schemeClr val="tx1"/>
                </a:solidFill>
              </a:rPr>
              <a:t>Y</a:t>
            </a:r>
          </a:p>
        </p:txBody>
      </p:sp>
      <p:sp>
        <p:nvSpPr>
          <p:cNvPr id="28" name="Rectangle 27">
            <a:extLst>
              <a:ext uri="{FF2B5EF4-FFF2-40B4-BE49-F238E27FC236}">
                <a16:creationId xmlns:a16="http://schemas.microsoft.com/office/drawing/2014/main" id="{D4AB7A6C-74DC-4115-8FFC-5345B19C93C9}"/>
              </a:ext>
            </a:extLst>
          </p:cNvPr>
          <p:cNvSpPr/>
          <p:nvPr/>
        </p:nvSpPr>
        <p:spPr>
          <a:xfrm>
            <a:off x="8450267" y="2747054"/>
            <a:ext cx="437187" cy="105014"/>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dirty="0">
                <a:solidFill>
                  <a:schemeClr val="tx1"/>
                </a:solidFill>
              </a:rPr>
              <a:t>N</a:t>
            </a:r>
          </a:p>
        </p:txBody>
      </p:sp>
      <p:sp>
        <p:nvSpPr>
          <p:cNvPr id="30" name="TextBox 29">
            <a:extLst>
              <a:ext uri="{FF2B5EF4-FFF2-40B4-BE49-F238E27FC236}">
                <a16:creationId xmlns:a16="http://schemas.microsoft.com/office/drawing/2014/main" id="{E42DBDB7-B34A-4681-9595-9F9B9348C5D1}"/>
              </a:ext>
            </a:extLst>
          </p:cNvPr>
          <p:cNvSpPr txBox="1"/>
          <p:nvPr/>
        </p:nvSpPr>
        <p:spPr>
          <a:xfrm>
            <a:off x="1793845" y="2676450"/>
            <a:ext cx="357790" cy="246221"/>
          </a:xfrm>
          <a:prstGeom prst="rect">
            <a:avLst/>
          </a:prstGeom>
          <a:noFill/>
        </p:spPr>
        <p:txBody>
          <a:bodyPr wrap="none" rtlCol="0">
            <a:spAutoFit/>
          </a:bodyPr>
          <a:lstStyle/>
          <a:p>
            <a:r>
              <a:rPr lang="en-US" sz="1000" dirty="0">
                <a:latin typeface="Arial Narrow" panose="020B0606020202030204" pitchFamily="34" charset="0"/>
              </a:rPr>
              <a:t>200</a:t>
            </a:r>
          </a:p>
        </p:txBody>
      </p:sp>
      <p:sp>
        <p:nvSpPr>
          <p:cNvPr id="31" name="TextBox 30">
            <a:extLst>
              <a:ext uri="{FF2B5EF4-FFF2-40B4-BE49-F238E27FC236}">
                <a16:creationId xmlns:a16="http://schemas.microsoft.com/office/drawing/2014/main" id="{EE740D9A-FF97-4E9B-A1EE-80CCB97D4034}"/>
              </a:ext>
            </a:extLst>
          </p:cNvPr>
          <p:cNvSpPr txBox="1"/>
          <p:nvPr/>
        </p:nvSpPr>
        <p:spPr>
          <a:xfrm>
            <a:off x="7171260" y="2693034"/>
            <a:ext cx="357790" cy="246221"/>
          </a:xfrm>
          <a:prstGeom prst="rect">
            <a:avLst/>
          </a:prstGeom>
          <a:noFill/>
        </p:spPr>
        <p:txBody>
          <a:bodyPr wrap="none" rtlCol="0">
            <a:spAutoFit/>
          </a:bodyPr>
          <a:lstStyle/>
          <a:p>
            <a:r>
              <a:rPr lang="en-US" sz="1000" dirty="0">
                <a:latin typeface="Arial Narrow" panose="020B0606020202030204" pitchFamily="34" charset="0"/>
              </a:rPr>
              <a:t>200</a:t>
            </a:r>
          </a:p>
        </p:txBody>
      </p:sp>
      <p:sp>
        <p:nvSpPr>
          <p:cNvPr id="32" name="Rectangle 31">
            <a:extLst>
              <a:ext uri="{FF2B5EF4-FFF2-40B4-BE49-F238E27FC236}">
                <a16:creationId xmlns:a16="http://schemas.microsoft.com/office/drawing/2014/main" id="{61F54C73-6AB6-4305-AE84-3114438E994D}"/>
              </a:ext>
            </a:extLst>
          </p:cNvPr>
          <p:cNvSpPr/>
          <p:nvPr/>
        </p:nvSpPr>
        <p:spPr>
          <a:xfrm>
            <a:off x="7457866" y="2793302"/>
            <a:ext cx="76200" cy="5783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a:extLst>
              <a:ext uri="{FF2B5EF4-FFF2-40B4-BE49-F238E27FC236}">
                <a16:creationId xmlns:a16="http://schemas.microsoft.com/office/drawing/2014/main" id="{98035CF1-7409-4868-9239-F261351A0EFF}"/>
              </a:ext>
            </a:extLst>
          </p:cNvPr>
          <p:cNvSpPr txBox="1"/>
          <p:nvPr/>
        </p:nvSpPr>
        <p:spPr>
          <a:xfrm>
            <a:off x="8044721" y="2682456"/>
            <a:ext cx="357790" cy="246221"/>
          </a:xfrm>
          <a:prstGeom prst="rect">
            <a:avLst/>
          </a:prstGeom>
          <a:noFill/>
        </p:spPr>
        <p:txBody>
          <a:bodyPr wrap="none" rtlCol="0">
            <a:spAutoFit/>
          </a:bodyPr>
          <a:lstStyle/>
          <a:p>
            <a:r>
              <a:rPr lang="en-US" sz="1000" dirty="0">
                <a:latin typeface="Arial Narrow" panose="020B0606020202030204" pitchFamily="34" charset="0"/>
              </a:rPr>
              <a:t>200</a:t>
            </a:r>
          </a:p>
        </p:txBody>
      </p:sp>
      <p:sp>
        <p:nvSpPr>
          <p:cNvPr id="34" name="Rectangle 33">
            <a:extLst>
              <a:ext uri="{FF2B5EF4-FFF2-40B4-BE49-F238E27FC236}">
                <a16:creationId xmlns:a16="http://schemas.microsoft.com/office/drawing/2014/main" id="{E7F42729-0715-44D0-BDD8-FA5F82FBC778}"/>
              </a:ext>
            </a:extLst>
          </p:cNvPr>
          <p:cNvSpPr/>
          <p:nvPr/>
        </p:nvSpPr>
        <p:spPr>
          <a:xfrm>
            <a:off x="8344148" y="2776648"/>
            <a:ext cx="76200" cy="5783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10538888"/>
      </p:ext>
    </p:extLst>
  </p:cSld>
  <p:clrMapOvr>
    <a:masterClrMapping/>
  </p:clrMapOvr>
  <mc:AlternateContent xmlns:mc="http://schemas.openxmlformats.org/markup-compatibility/2006">
    <mc:Choice xmlns:p14="http://schemas.microsoft.com/office/powerpoint/2010/main" Requires="p14">
      <p:transition spd="slow" p14:dur="2000" advClick="0" advTm="46000"/>
    </mc:Choice>
    <mc:Fallback>
      <p:transition spd="slow" advClick="0" advTm="46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2346" fill="hold"/>
                                        <p:tgtEl>
                                          <p:spTgt spid="4"/>
                                        </p:tgtEl>
                                      </p:cBhvr>
                                    </p:cmd>
                                  </p:childTnLst>
                                </p:cTn>
                              </p:par>
                              <p:par>
                                <p:cTn id="7" presetID="1" presetClass="entr" presetSubtype="0" fill="hold" grpId="0" nodeType="withEffect">
                                  <p:stCondLst>
                                    <p:cond delay="33000"/>
                                  </p:stCondLst>
                                  <p:childTnLst>
                                    <p:set>
                                      <p:cBhvr>
                                        <p:cTn id="8" dur="1" fill="hold">
                                          <p:stCondLst>
                                            <p:cond delay="0"/>
                                          </p:stCondLst>
                                        </p:cTn>
                                        <p:tgtEl>
                                          <p:spTgt spid="27"/>
                                        </p:tgtEl>
                                        <p:attrNameLst>
                                          <p:attrName>style.visibility</p:attrName>
                                        </p:attrNameLst>
                                      </p:cBhvr>
                                      <p:to>
                                        <p:strVal val="visible"/>
                                      </p:to>
                                    </p:set>
                                  </p:childTnLst>
                                </p:cTn>
                              </p:par>
                              <p:par>
                                <p:cTn id="9" presetID="1" presetClass="entr" presetSubtype="0" fill="hold" grpId="0" nodeType="withEffect">
                                  <p:stCondLst>
                                    <p:cond delay="37000"/>
                                  </p:stCondLst>
                                  <p:childTnLst>
                                    <p:set>
                                      <p:cBhvr>
                                        <p:cTn id="10" dur="1" fill="hold">
                                          <p:stCondLst>
                                            <p:cond delay="0"/>
                                          </p:stCondLst>
                                        </p:cTn>
                                        <p:tgtEl>
                                          <p:spTgt spid="2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11" fill="hold" display="0">
                  <p:stCondLst>
                    <p:cond delay="indefinite"/>
                  </p:stCondLst>
                  <p:endCondLst>
                    <p:cond evt="onStopAudio" delay="0">
                      <p:tgtEl>
                        <p:sldTgt/>
                      </p:tgtEl>
                    </p:cond>
                  </p:endCondLst>
                </p:cTn>
                <p:tgtEl>
                  <p:spTgt spid="4"/>
                </p:tgtEl>
              </p:cMediaNode>
            </p:audio>
          </p:childTnLst>
        </p:cTn>
      </p:par>
    </p:tnLst>
    <p:bldLst>
      <p:bldP spid="27" grpId="0" animBg="1"/>
      <p:bldP spid="2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265176" y="2015592"/>
            <a:ext cx="8613648" cy="430161"/>
          </a:xfrm>
        </p:spPr>
        <p:txBody>
          <a:bodyPr/>
          <a:lstStyle/>
          <a:p>
            <a:pPr lvl="0"/>
            <a:r>
              <a:rPr lang="en-US" dirty="0"/>
              <a:t>1. What is the purpose of the PVAISW? </a:t>
            </a:r>
            <a:r>
              <a:rPr lang="en-US" dirty="0">
                <a:latin typeface="Arial Narrow" panose="020B0606020202030204" pitchFamily="34" charset="0"/>
              </a:rPr>
              <a:t> </a:t>
            </a:r>
          </a:p>
          <a:p>
            <a:endParaRPr lang="en-US" dirty="0">
              <a:latin typeface="Arial Narrow" panose="020B0606020202030204" pitchFamily="34" charset="0"/>
            </a:endParaRPr>
          </a:p>
          <a:p>
            <a:endParaRPr lang="en-US" dirty="0">
              <a:latin typeface="Arial Narrow" panose="020B0606020202030204" pitchFamily="34" charset="0"/>
            </a:endParaRPr>
          </a:p>
        </p:txBody>
      </p:sp>
      <p:sp>
        <p:nvSpPr>
          <p:cNvPr id="7" name="Action Button: Go Home 6">
            <a:hlinkClick r:id="rId3" action="ppaction://hlinksldjump" highlightClick="1"/>
            <a:extLst>
              <a:ext uri="{FF2B5EF4-FFF2-40B4-BE49-F238E27FC236}">
                <a16:creationId xmlns:a16="http://schemas.microsoft.com/office/drawing/2014/main" id="{42A60495-B766-47CD-94C2-CFD20B3E4560}"/>
              </a:ext>
            </a:extLst>
          </p:cNvPr>
          <p:cNvSpPr/>
          <p:nvPr/>
        </p:nvSpPr>
        <p:spPr>
          <a:xfrm>
            <a:off x="8308848" y="223391"/>
            <a:ext cx="569976" cy="607005"/>
          </a:xfrm>
          <a:prstGeom prst="actionButtonHome">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itle 1">
            <a:extLst>
              <a:ext uri="{FF2B5EF4-FFF2-40B4-BE49-F238E27FC236}">
                <a16:creationId xmlns:a16="http://schemas.microsoft.com/office/drawing/2014/main" id="{53E5C69F-53EB-4481-B1DE-63A4FC948194}"/>
              </a:ext>
            </a:extLst>
          </p:cNvPr>
          <p:cNvSpPr txBox="1">
            <a:spLocks/>
          </p:cNvSpPr>
          <p:nvPr/>
        </p:nvSpPr>
        <p:spPr bwMode="auto">
          <a:xfrm>
            <a:off x="-228600" y="1046566"/>
            <a:ext cx="8537448" cy="752856"/>
          </a:xfrm>
          <a:prstGeom prst="rect">
            <a:avLst/>
          </a:prstGeom>
          <a:noFill/>
          <a:ln w="9525">
            <a:noFill/>
            <a:miter lim="800000"/>
            <a:headEnd/>
            <a:tailEnd/>
          </a:ln>
        </p:spPr>
        <p:txBody>
          <a:bodyPr vert="horz" wrap="square" lIns="0" tIns="0" rIns="0" bIns="0" numCol="1" anchor="b" anchorCtr="0" compatLnSpc="1">
            <a:prstTxWarp prst="textNoShape">
              <a:avLst/>
            </a:prstTxWarp>
            <a:noAutofit/>
            <a:scene3d>
              <a:camera prst="orthographicFront"/>
              <a:lightRig rig="freezing" dir="t">
                <a:rot lat="0" lon="0" rev="5640000"/>
              </a:lightRig>
            </a:scene3d>
            <a:sp3d prstMaterial="flat">
              <a:bevelT w="38100" h="38100"/>
            </a:sp3d>
          </a:bodyPr>
          <a:lstStyle>
            <a:lvl1pPr algn="l" rtl="0" eaLnBrk="0" fontAlgn="base" hangingPunct="0">
              <a:spcBef>
                <a:spcPct val="0"/>
              </a:spcBef>
              <a:spcAft>
                <a:spcPct val="0"/>
              </a:spcAft>
              <a:buNone/>
              <a:defRPr lang="en-US" sz="5600" b="1" kern="1200"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vl2pPr algn="l" rtl="0" eaLnBrk="0" fontAlgn="base" hangingPunct="0">
              <a:spcBef>
                <a:spcPct val="0"/>
              </a:spcBef>
              <a:spcAft>
                <a:spcPct val="0"/>
              </a:spcAft>
              <a:defRPr sz="5000">
                <a:solidFill>
                  <a:schemeClr val="tx2"/>
                </a:solidFill>
                <a:latin typeface="Calibri" pitchFamily="34" charset="0"/>
              </a:defRPr>
            </a:lvl2pPr>
            <a:lvl3pPr algn="l" rtl="0" eaLnBrk="0" fontAlgn="base" hangingPunct="0">
              <a:spcBef>
                <a:spcPct val="0"/>
              </a:spcBef>
              <a:spcAft>
                <a:spcPct val="0"/>
              </a:spcAft>
              <a:defRPr sz="5000">
                <a:solidFill>
                  <a:schemeClr val="tx2"/>
                </a:solidFill>
                <a:latin typeface="Calibri" pitchFamily="34" charset="0"/>
              </a:defRPr>
            </a:lvl3pPr>
            <a:lvl4pPr algn="l" rtl="0" eaLnBrk="0" fontAlgn="base" hangingPunct="0">
              <a:spcBef>
                <a:spcPct val="0"/>
              </a:spcBef>
              <a:spcAft>
                <a:spcPct val="0"/>
              </a:spcAft>
              <a:defRPr sz="5000">
                <a:solidFill>
                  <a:schemeClr val="tx2"/>
                </a:solidFill>
                <a:latin typeface="Calibri" pitchFamily="34" charset="0"/>
              </a:defRPr>
            </a:lvl4pPr>
            <a:lvl5pPr algn="l" rtl="0" eaLnBrk="0" fontAlgn="base" hangingPunct="0">
              <a:spcBef>
                <a:spcPct val="0"/>
              </a:spcBef>
              <a:spcAft>
                <a:spcPct val="0"/>
              </a:spcAft>
              <a:defRPr sz="5000">
                <a:solidFill>
                  <a:schemeClr val="tx2"/>
                </a:solidFill>
                <a:latin typeface="Calibri" pitchFamily="34" charset="0"/>
              </a:defRPr>
            </a:lvl5pPr>
            <a:lvl6pPr marL="457200" algn="l" rtl="0" fontAlgn="base">
              <a:spcBef>
                <a:spcPct val="0"/>
              </a:spcBef>
              <a:spcAft>
                <a:spcPct val="0"/>
              </a:spcAft>
              <a:defRPr sz="5000">
                <a:solidFill>
                  <a:schemeClr val="tx2"/>
                </a:solidFill>
                <a:latin typeface="Calibri" pitchFamily="34" charset="0"/>
              </a:defRPr>
            </a:lvl6pPr>
            <a:lvl7pPr marL="914400" algn="l" rtl="0" fontAlgn="base">
              <a:spcBef>
                <a:spcPct val="0"/>
              </a:spcBef>
              <a:spcAft>
                <a:spcPct val="0"/>
              </a:spcAft>
              <a:defRPr sz="5000">
                <a:solidFill>
                  <a:schemeClr val="tx2"/>
                </a:solidFill>
                <a:latin typeface="Calibri" pitchFamily="34" charset="0"/>
              </a:defRPr>
            </a:lvl7pPr>
            <a:lvl8pPr marL="1371600" algn="l" rtl="0" fontAlgn="base">
              <a:spcBef>
                <a:spcPct val="0"/>
              </a:spcBef>
              <a:spcAft>
                <a:spcPct val="0"/>
              </a:spcAft>
              <a:defRPr sz="5000">
                <a:solidFill>
                  <a:schemeClr val="tx2"/>
                </a:solidFill>
                <a:latin typeface="Calibri" pitchFamily="34" charset="0"/>
              </a:defRPr>
            </a:lvl8pPr>
            <a:lvl9pPr marL="1828800" algn="l" rtl="0" fontAlgn="base">
              <a:spcBef>
                <a:spcPct val="0"/>
              </a:spcBef>
              <a:spcAft>
                <a:spcPct val="0"/>
              </a:spcAft>
              <a:defRPr sz="5000">
                <a:solidFill>
                  <a:schemeClr val="tx2"/>
                </a:solidFill>
                <a:latin typeface="Calibri" pitchFamily="34" charset="0"/>
              </a:defRPr>
            </a:lvl9pPr>
          </a:lstStyle>
          <a:p>
            <a:pPr algn="ctr"/>
            <a:r>
              <a:rPr lang="en-US" sz="4000" u="sng" dirty="0">
                <a:solidFill>
                  <a:schemeClr val="tx1"/>
                </a:solidFill>
                <a:latin typeface="+mn-lt"/>
              </a:rPr>
              <a:t>Knowledge Check: Lesson 1</a:t>
            </a:r>
            <a:br>
              <a:rPr lang="en-US" sz="4000" dirty="0">
                <a:solidFill>
                  <a:schemeClr val="tx1"/>
                </a:solidFill>
                <a:latin typeface="+mn-lt"/>
              </a:rPr>
            </a:br>
            <a:r>
              <a:rPr lang="en-US" sz="3200" dirty="0">
                <a:solidFill>
                  <a:schemeClr val="tx1"/>
                </a:solidFill>
                <a:latin typeface="+mn-lt"/>
              </a:rPr>
              <a:t>Instructions: Click on the Best Answer</a:t>
            </a:r>
          </a:p>
        </p:txBody>
      </p:sp>
      <p:sp>
        <p:nvSpPr>
          <p:cNvPr id="11" name="TextBox 10">
            <a:hlinkClick r:id="rId4" action="ppaction://hlinksldjump"/>
            <a:extLst>
              <a:ext uri="{FF2B5EF4-FFF2-40B4-BE49-F238E27FC236}">
                <a16:creationId xmlns:a16="http://schemas.microsoft.com/office/drawing/2014/main" id="{DEA2335C-1D54-46A7-8F22-BF8184FD11A0}"/>
              </a:ext>
            </a:extLst>
          </p:cNvPr>
          <p:cNvSpPr txBox="1"/>
          <p:nvPr/>
        </p:nvSpPr>
        <p:spPr>
          <a:xfrm>
            <a:off x="713096" y="2975830"/>
            <a:ext cx="5638800" cy="646331"/>
          </a:xfrm>
          <a:prstGeom prst="rect">
            <a:avLst/>
          </a:prstGeom>
          <a:noFill/>
        </p:spPr>
        <p:txBody>
          <a:bodyPr wrap="square" rtlCol="0">
            <a:spAutoFit/>
          </a:bodyPr>
          <a:lstStyle/>
          <a:p>
            <a:r>
              <a:rPr lang="en-US" b="1" dirty="0">
                <a:solidFill>
                  <a:srgbClr val="FFFF00"/>
                </a:solidFill>
              </a:rPr>
              <a:t>B. </a:t>
            </a:r>
            <a:r>
              <a:rPr lang="en-US" dirty="0">
                <a:solidFill>
                  <a:srgbClr val="FFFF00"/>
                </a:solidFill>
              </a:rPr>
              <a:t>PVAISW provides CO with forms to oversee all unit operations on a daily and monthly basis. </a:t>
            </a:r>
          </a:p>
        </p:txBody>
      </p:sp>
      <p:sp>
        <p:nvSpPr>
          <p:cNvPr id="12" name="TextBox 11">
            <a:hlinkClick r:id="rId5" action="ppaction://hlinksldjump"/>
            <a:extLst>
              <a:ext uri="{FF2B5EF4-FFF2-40B4-BE49-F238E27FC236}">
                <a16:creationId xmlns:a16="http://schemas.microsoft.com/office/drawing/2014/main" id="{62A96B37-7888-4BD9-BAD9-28C55A08EC80}"/>
              </a:ext>
            </a:extLst>
          </p:cNvPr>
          <p:cNvSpPr txBox="1"/>
          <p:nvPr/>
        </p:nvSpPr>
        <p:spPr>
          <a:xfrm>
            <a:off x="713096" y="3806236"/>
            <a:ext cx="5810751" cy="646331"/>
          </a:xfrm>
          <a:prstGeom prst="rect">
            <a:avLst/>
          </a:prstGeom>
          <a:noFill/>
        </p:spPr>
        <p:txBody>
          <a:bodyPr wrap="square" rtlCol="0">
            <a:spAutoFit/>
          </a:bodyPr>
          <a:lstStyle/>
          <a:p>
            <a:r>
              <a:rPr lang="en-US" b="1" dirty="0">
                <a:solidFill>
                  <a:srgbClr val="FFFF00"/>
                </a:solidFill>
              </a:rPr>
              <a:t>C</a:t>
            </a:r>
            <a:r>
              <a:rPr lang="en-US" dirty="0">
                <a:solidFill>
                  <a:srgbClr val="FFFF00"/>
                </a:solidFill>
              </a:rPr>
              <a:t>. PVAISW forms enable FSO to manage and track Dining Facility Operations. </a:t>
            </a:r>
          </a:p>
        </p:txBody>
      </p:sp>
      <p:sp>
        <p:nvSpPr>
          <p:cNvPr id="13" name="TextBox 12">
            <a:hlinkClick r:id="rId4" action="ppaction://hlinksldjump"/>
            <a:extLst>
              <a:ext uri="{FF2B5EF4-FFF2-40B4-BE49-F238E27FC236}">
                <a16:creationId xmlns:a16="http://schemas.microsoft.com/office/drawing/2014/main" id="{9964468D-6E92-4F12-AE54-8FD909EBD875}"/>
              </a:ext>
            </a:extLst>
          </p:cNvPr>
          <p:cNvSpPr txBox="1"/>
          <p:nvPr/>
        </p:nvSpPr>
        <p:spPr>
          <a:xfrm>
            <a:off x="713096" y="2479476"/>
            <a:ext cx="5638800" cy="369332"/>
          </a:xfrm>
          <a:prstGeom prst="rect">
            <a:avLst/>
          </a:prstGeom>
          <a:noFill/>
        </p:spPr>
        <p:txBody>
          <a:bodyPr wrap="square" rtlCol="0">
            <a:spAutoFit/>
          </a:bodyPr>
          <a:lstStyle/>
          <a:p>
            <a:r>
              <a:rPr lang="en-US" b="1" dirty="0">
                <a:solidFill>
                  <a:srgbClr val="FFFF00"/>
                </a:solidFill>
              </a:rPr>
              <a:t>A. </a:t>
            </a:r>
            <a:r>
              <a:rPr lang="en-US" dirty="0">
                <a:solidFill>
                  <a:srgbClr val="FFFF00"/>
                </a:solidFill>
              </a:rPr>
              <a:t>PVAISW provides forms to evaluate galley staff.</a:t>
            </a:r>
          </a:p>
        </p:txBody>
      </p:sp>
      <p:sp>
        <p:nvSpPr>
          <p:cNvPr id="14" name="TextBox 13">
            <a:hlinkClick r:id="rId6" action="ppaction://hlinksldjump"/>
            <a:extLst>
              <a:ext uri="{FF2B5EF4-FFF2-40B4-BE49-F238E27FC236}">
                <a16:creationId xmlns:a16="http://schemas.microsoft.com/office/drawing/2014/main" id="{2DF1BB2D-AA65-409D-9EF8-E76CF4422AE5}"/>
              </a:ext>
            </a:extLst>
          </p:cNvPr>
          <p:cNvSpPr txBox="1"/>
          <p:nvPr/>
        </p:nvSpPr>
        <p:spPr>
          <a:xfrm>
            <a:off x="742449" y="5684056"/>
            <a:ext cx="5810751" cy="369332"/>
          </a:xfrm>
          <a:prstGeom prst="rect">
            <a:avLst/>
          </a:prstGeom>
          <a:noFill/>
        </p:spPr>
        <p:txBody>
          <a:bodyPr wrap="square" rtlCol="0">
            <a:spAutoFit/>
          </a:bodyPr>
          <a:lstStyle/>
          <a:p>
            <a:r>
              <a:rPr lang="en-US" b="1" dirty="0">
                <a:solidFill>
                  <a:srgbClr val="FFFF00"/>
                </a:solidFill>
              </a:rPr>
              <a:t>B. </a:t>
            </a:r>
            <a:r>
              <a:rPr lang="en-US" dirty="0">
                <a:solidFill>
                  <a:srgbClr val="FFFF00"/>
                </a:solidFill>
              </a:rPr>
              <a:t>CG-2576, CG-4901, CG-3123, Cash Log, CG-2581 </a:t>
            </a:r>
          </a:p>
        </p:txBody>
      </p:sp>
      <p:sp>
        <p:nvSpPr>
          <p:cNvPr id="15" name="TextBox 14">
            <a:hlinkClick r:id="rId4" action="ppaction://hlinksldjump"/>
            <a:extLst>
              <a:ext uri="{FF2B5EF4-FFF2-40B4-BE49-F238E27FC236}">
                <a16:creationId xmlns:a16="http://schemas.microsoft.com/office/drawing/2014/main" id="{95DB1FD5-99F3-40DD-876D-C060D9EDF9DB}"/>
              </a:ext>
            </a:extLst>
          </p:cNvPr>
          <p:cNvSpPr txBox="1"/>
          <p:nvPr/>
        </p:nvSpPr>
        <p:spPr>
          <a:xfrm>
            <a:off x="713096" y="6167343"/>
            <a:ext cx="6877551" cy="369310"/>
          </a:xfrm>
          <a:prstGeom prst="rect">
            <a:avLst/>
          </a:prstGeom>
          <a:noFill/>
        </p:spPr>
        <p:txBody>
          <a:bodyPr wrap="square" rtlCol="0">
            <a:spAutoFit/>
          </a:bodyPr>
          <a:lstStyle/>
          <a:p>
            <a:r>
              <a:rPr lang="en-US" b="1" dirty="0">
                <a:solidFill>
                  <a:srgbClr val="FFFF00"/>
                </a:solidFill>
              </a:rPr>
              <a:t>C</a:t>
            </a:r>
            <a:r>
              <a:rPr lang="en-US" dirty="0">
                <a:solidFill>
                  <a:srgbClr val="FFFF00"/>
                </a:solidFill>
              </a:rPr>
              <a:t>. Procurement Request 1501, Stock Cards, CG-2576, Cash Log. </a:t>
            </a:r>
          </a:p>
        </p:txBody>
      </p:sp>
      <p:sp>
        <p:nvSpPr>
          <p:cNvPr id="16" name="TextBox 15">
            <a:hlinkClick r:id="rId4" action="ppaction://hlinksldjump"/>
            <a:extLst>
              <a:ext uri="{FF2B5EF4-FFF2-40B4-BE49-F238E27FC236}">
                <a16:creationId xmlns:a16="http://schemas.microsoft.com/office/drawing/2014/main" id="{134C0E75-8819-485D-8D0C-524F8CA25701}"/>
              </a:ext>
            </a:extLst>
          </p:cNvPr>
          <p:cNvSpPr txBox="1"/>
          <p:nvPr/>
        </p:nvSpPr>
        <p:spPr>
          <a:xfrm>
            <a:off x="732818" y="5190521"/>
            <a:ext cx="6752447" cy="369332"/>
          </a:xfrm>
          <a:prstGeom prst="rect">
            <a:avLst/>
          </a:prstGeom>
          <a:noFill/>
        </p:spPr>
        <p:txBody>
          <a:bodyPr wrap="square" rtlCol="0">
            <a:spAutoFit/>
          </a:bodyPr>
          <a:lstStyle/>
          <a:p>
            <a:r>
              <a:rPr lang="en-US" b="1" dirty="0">
                <a:solidFill>
                  <a:srgbClr val="FFFF00"/>
                </a:solidFill>
              </a:rPr>
              <a:t>A. </a:t>
            </a:r>
            <a:r>
              <a:rPr lang="en-US" dirty="0">
                <a:solidFill>
                  <a:srgbClr val="FFFF00"/>
                </a:solidFill>
              </a:rPr>
              <a:t>Cash Log, CG-2576, CG-3123, CG-4901, and Stock Cards</a:t>
            </a:r>
          </a:p>
        </p:txBody>
      </p:sp>
      <p:cxnSp>
        <p:nvCxnSpPr>
          <p:cNvPr id="17" name="Straight Connector 16">
            <a:extLst>
              <a:ext uri="{FF2B5EF4-FFF2-40B4-BE49-F238E27FC236}">
                <a16:creationId xmlns:a16="http://schemas.microsoft.com/office/drawing/2014/main" id="{DE8A4A5F-9164-4012-8170-5315D5701581}"/>
              </a:ext>
            </a:extLst>
          </p:cNvPr>
          <p:cNvCxnSpPr>
            <a:cxnSpLocks/>
          </p:cNvCxnSpPr>
          <p:nvPr/>
        </p:nvCxnSpPr>
        <p:spPr>
          <a:xfrm>
            <a:off x="62249" y="4572000"/>
            <a:ext cx="908175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8" name="Text Placeholder 2">
            <a:extLst>
              <a:ext uri="{FF2B5EF4-FFF2-40B4-BE49-F238E27FC236}">
                <a16:creationId xmlns:a16="http://schemas.microsoft.com/office/drawing/2014/main" id="{2387BA2A-D816-4DAC-B002-FE65038B7223}"/>
              </a:ext>
            </a:extLst>
          </p:cNvPr>
          <p:cNvSpPr txBox="1">
            <a:spLocks/>
          </p:cNvSpPr>
          <p:nvPr/>
        </p:nvSpPr>
        <p:spPr bwMode="auto">
          <a:xfrm>
            <a:off x="265175" y="4636642"/>
            <a:ext cx="6973825" cy="428894"/>
          </a:xfrm>
          <a:prstGeom prst="rect">
            <a:avLst/>
          </a:prstGeom>
          <a:noFill/>
          <a:ln w="9525">
            <a:noFill/>
            <a:miter lim="800000"/>
            <a:headEnd/>
            <a:tailEnd/>
          </a:ln>
        </p:spPr>
        <p:txBody>
          <a:bodyPr vert="horz" wrap="square" lIns="45720" tIns="45720" rIns="45720" bIns="45720" numCol="1" anchor="t" anchorCtr="0" compatLnSpc="1">
            <a:prstTxWarp prst="textNoShape">
              <a:avLst/>
            </a:prstTxWarp>
          </a:bodyPr>
          <a:lstStyle>
            <a:lvl1pPr marL="0" indent="0" algn="l" rtl="0" eaLnBrk="0" fontAlgn="base" hangingPunct="0">
              <a:spcBef>
                <a:spcPct val="20000"/>
              </a:spcBef>
              <a:spcAft>
                <a:spcPct val="0"/>
              </a:spcAft>
              <a:buClr>
                <a:srgbClr val="0BD0D9"/>
              </a:buClr>
              <a:buSzPct val="95000"/>
              <a:buFont typeface="Wingdings 2" pitchFamily="18" charset="2"/>
              <a:buNone/>
              <a:defRPr sz="2200" kern="1200">
                <a:solidFill>
                  <a:schemeClr val="tx1"/>
                </a:solidFill>
                <a:latin typeface="+mn-lt"/>
                <a:ea typeface="+mn-ea"/>
                <a:cs typeface="+mn-cs"/>
              </a:defRPr>
            </a:lvl1pPr>
            <a:lvl2pPr marL="639763" indent="-246063" algn="l" rtl="0" eaLnBrk="0" fontAlgn="base" hangingPunct="0">
              <a:spcBef>
                <a:spcPct val="20000"/>
              </a:spcBef>
              <a:spcAft>
                <a:spcPct val="0"/>
              </a:spcAft>
              <a:buClr>
                <a:schemeClr val="accent1"/>
              </a:buClr>
              <a:buSzPct val="85000"/>
              <a:buFont typeface="Wingdings 2" pitchFamily="18" charset="2"/>
              <a:buNone/>
              <a:defRPr sz="1800" kern="1200">
                <a:solidFill>
                  <a:schemeClr val="tx1">
                    <a:tint val="75000"/>
                  </a:schemeClr>
                </a:solidFill>
                <a:latin typeface="+mn-lt"/>
                <a:ea typeface="+mn-ea"/>
                <a:cs typeface="+mn-cs"/>
              </a:defRPr>
            </a:lvl2pPr>
            <a:lvl3pPr marL="914400" indent="-246063" algn="l" rtl="0" eaLnBrk="0" fontAlgn="base" hangingPunct="0">
              <a:spcBef>
                <a:spcPct val="20000"/>
              </a:spcBef>
              <a:spcAft>
                <a:spcPct val="0"/>
              </a:spcAft>
              <a:buClr>
                <a:schemeClr val="accent2"/>
              </a:buClr>
              <a:buSzPct val="70000"/>
              <a:buFont typeface="Wingdings 2" pitchFamily="18" charset="2"/>
              <a:buNone/>
              <a:defRPr sz="1600" kern="1200">
                <a:solidFill>
                  <a:schemeClr val="tx1">
                    <a:tint val="75000"/>
                  </a:schemeClr>
                </a:solidFill>
                <a:latin typeface="+mn-lt"/>
                <a:ea typeface="+mn-ea"/>
                <a:cs typeface="+mn-cs"/>
              </a:defRPr>
            </a:lvl3pPr>
            <a:lvl4pPr marL="1187450" indent="-209550" algn="l" rtl="0" eaLnBrk="0" fontAlgn="base" hangingPunct="0">
              <a:spcBef>
                <a:spcPct val="20000"/>
              </a:spcBef>
              <a:spcAft>
                <a:spcPct val="0"/>
              </a:spcAft>
              <a:buClr>
                <a:srgbClr val="0BD0D9"/>
              </a:buClr>
              <a:buSzPct val="65000"/>
              <a:buFont typeface="Wingdings 2" pitchFamily="18" charset="2"/>
              <a:buNone/>
              <a:defRPr sz="1400" kern="1200">
                <a:solidFill>
                  <a:schemeClr val="tx1">
                    <a:tint val="75000"/>
                  </a:schemeClr>
                </a:solidFill>
                <a:latin typeface="+mn-lt"/>
                <a:ea typeface="+mn-ea"/>
                <a:cs typeface="+mn-cs"/>
              </a:defRPr>
            </a:lvl4pPr>
            <a:lvl5pPr marL="1462088" indent="-209550" algn="l" rtl="0" eaLnBrk="0" fontAlgn="base" hangingPunct="0">
              <a:spcBef>
                <a:spcPct val="20000"/>
              </a:spcBef>
              <a:spcAft>
                <a:spcPct val="0"/>
              </a:spcAft>
              <a:buClr>
                <a:srgbClr val="10CF9B"/>
              </a:buClr>
              <a:buSzPct val="65000"/>
              <a:buFont typeface="Wingdings 2" pitchFamily="18" charset="2"/>
              <a:buNone/>
              <a:defRPr sz="1400" kern="1200">
                <a:solidFill>
                  <a:schemeClr val="tx1">
                    <a:tint val="75000"/>
                  </a:schemeClr>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457200" indent="-457200">
              <a:buClr>
                <a:schemeClr val="tx1"/>
              </a:buClr>
              <a:buSzPct val="100000"/>
              <a:buFont typeface="+mj-lt"/>
              <a:buAutoNum type="arabicPeriod" startAt="2"/>
            </a:pPr>
            <a:r>
              <a:rPr lang="en-US" dirty="0"/>
              <a:t>What types of forms might you find in the PVAISW?</a:t>
            </a:r>
            <a:endParaRPr lang="en-US" dirty="0">
              <a:latin typeface="Arial Narrow" panose="020B0606020202030204" pitchFamily="34" charset="0"/>
            </a:endParaRPr>
          </a:p>
        </p:txBody>
      </p:sp>
      <p:cxnSp>
        <p:nvCxnSpPr>
          <p:cNvPr id="19" name="Straight Connector 18">
            <a:extLst>
              <a:ext uri="{FF2B5EF4-FFF2-40B4-BE49-F238E27FC236}">
                <a16:creationId xmlns:a16="http://schemas.microsoft.com/office/drawing/2014/main" id="{103A380F-BD6B-4259-9C15-D7F1FF582381}"/>
              </a:ext>
            </a:extLst>
          </p:cNvPr>
          <p:cNvCxnSpPr>
            <a:cxnSpLocks/>
          </p:cNvCxnSpPr>
          <p:nvPr/>
        </p:nvCxnSpPr>
        <p:spPr>
          <a:xfrm>
            <a:off x="0" y="1977492"/>
            <a:ext cx="9081751"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0500228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B0034AF5-06E1-48A3-891C-BE50DF84B84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1000" y="914400"/>
            <a:ext cx="3921868" cy="3124200"/>
          </a:xfrm>
          <a:prstGeom prst="rect">
            <a:avLst/>
          </a:prstGeom>
        </p:spPr>
      </p:pic>
      <p:sp>
        <p:nvSpPr>
          <p:cNvPr id="2" name="TextBox 1">
            <a:extLst>
              <a:ext uri="{FF2B5EF4-FFF2-40B4-BE49-F238E27FC236}">
                <a16:creationId xmlns:a16="http://schemas.microsoft.com/office/drawing/2014/main" id="{2443CA50-F5CD-4B12-8F41-39C5C982F5F9}"/>
              </a:ext>
            </a:extLst>
          </p:cNvPr>
          <p:cNvSpPr txBox="1"/>
          <p:nvPr/>
        </p:nvSpPr>
        <p:spPr>
          <a:xfrm>
            <a:off x="4419600" y="1066800"/>
            <a:ext cx="4038600" cy="2308324"/>
          </a:xfrm>
          <a:prstGeom prst="rect">
            <a:avLst/>
          </a:prstGeom>
          <a:noFill/>
        </p:spPr>
        <p:txBody>
          <a:bodyPr wrap="square" rtlCol="0">
            <a:spAutoFit/>
          </a:bodyPr>
          <a:lstStyle/>
          <a:p>
            <a:r>
              <a:rPr lang="en-US" sz="4800" dirty="0">
                <a:solidFill>
                  <a:schemeClr val="accent1"/>
                </a:solidFill>
              </a:rPr>
              <a:t>Incorrect.</a:t>
            </a:r>
          </a:p>
          <a:p>
            <a:r>
              <a:rPr lang="en-US" sz="4800" dirty="0">
                <a:solidFill>
                  <a:schemeClr val="accent1"/>
                </a:solidFill>
              </a:rPr>
              <a:t>Please try again.</a:t>
            </a:r>
          </a:p>
        </p:txBody>
      </p:sp>
      <p:sp>
        <p:nvSpPr>
          <p:cNvPr id="6" name="TextBox 5">
            <a:extLst>
              <a:ext uri="{FF2B5EF4-FFF2-40B4-BE49-F238E27FC236}">
                <a16:creationId xmlns:a16="http://schemas.microsoft.com/office/drawing/2014/main" id="{44206F88-AD09-4976-870A-E310515B57D8}"/>
              </a:ext>
            </a:extLst>
          </p:cNvPr>
          <p:cNvSpPr txBox="1"/>
          <p:nvPr/>
        </p:nvSpPr>
        <p:spPr>
          <a:xfrm>
            <a:off x="6998919" y="6265837"/>
            <a:ext cx="2122119" cy="523220"/>
          </a:xfrm>
          <a:prstGeom prst="rect">
            <a:avLst/>
          </a:prstGeom>
          <a:noFill/>
        </p:spPr>
        <p:txBody>
          <a:bodyPr wrap="none" rtlCol="0">
            <a:spAutoFit/>
          </a:bodyPr>
          <a:lstStyle/>
          <a:p>
            <a:r>
              <a:rPr lang="en-US" sz="2800" b="1" dirty="0"/>
              <a:t>Try again…</a:t>
            </a:r>
          </a:p>
        </p:txBody>
      </p:sp>
      <p:sp>
        <p:nvSpPr>
          <p:cNvPr id="7" name="Action Button: Return 6">
            <a:hlinkClick r:id="rId3" action="ppaction://hlinksldjump" highlightClick="1"/>
            <a:extLst>
              <a:ext uri="{FF2B5EF4-FFF2-40B4-BE49-F238E27FC236}">
                <a16:creationId xmlns:a16="http://schemas.microsoft.com/office/drawing/2014/main" id="{BC536DC2-6A00-4DB4-B6EF-ADB236488DAA}"/>
              </a:ext>
            </a:extLst>
          </p:cNvPr>
          <p:cNvSpPr/>
          <p:nvPr/>
        </p:nvSpPr>
        <p:spPr>
          <a:xfrm>
            <a:off x="7848600" y="5702350"/>
            <a:ext cx="762000" cy="523220"/>
          </a:xfrm>
          <a:prstGeom prst="actionButtonReturn">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83127688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7C4E3C53-5819-431C-B75B-043E16F65DE8}"/>
              </a:ext>
            </a:extLst>
          </p:cNvPr>
          <p:cNvSpPr txBox="1"/>
          <p:nvPr/>
        </p:nvSpPr>
        <p:spPr>
          <a:xfrm>
            <a:off x="609600" y="814744"/>
            <a:ext cx="2855590" cy="707886"/>
          </a:xfrm>
          <a:prstGeom prst="rect">
            <a:avLst/>
          </a:prstGeom>
          <a:noFill/>
        </p:spPr>
        <p:txBody>
          <a:bodyPr wrap="none" rtlCol="0">
            <a:spAutoFit/>
          </a:bodyPr>
          <a:lstStyle/>
          <a:p>
            <a:r>
              <a:rPr lang="en-US" sz="4000" dirty="0">
                <a:solidFill>
                  <a:schemeClr val="accent2">
                    <a:lumMod val="75000"/>
                  </a:schemeClr>
                </a:solidFill>
                <a:latin typeface="+mn-lt"/>
              </a:rPr>
              <a:t>That’s right!</a:t>
            </a:r>
          </a:p>
        </p:txBody>
      </p:sp>
      <p:sp>
        <p:nvSpPr>
          <p:cNvPr id="5" name="Action Button: Go Home 4">
            <a:hlinkClick r:id="rId3" action="ppaction://hlinksldjump" highlightClick="1"/>
            <a:extLst>
              <a:ext uri="{FF2B5EF4-FFF2-40B4-BE49-F238E27FC236}">
                <a16:creationId xmlns:a16="http://schemas.microsoft.com/office/drawing/2014/main" id="{8B503255-90E4-4EB8-B74A-214D2DCFA00A}"/>
              </a:ext>
            </a:extLst>
          </p:cNvPr>
          <p:cNvSpPr/>
          <p:nvPr/>
        </p:nvSpPr>
        <p:spPr>
          <a:xfrm>
            <a:off x="8153400" y="838200"/>
            <a:ext cx="696686" cy="646330"/>
          </a:xfrm>
          <a:prstGeom prst="actionButtonHome">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Action Button: Return 6">
            <a:hlinkClick r:id="rId4" action="ppaction://hlinksldjump" highlightClick="1"/>
            <a:extLst>
              <a:ext uri="{FF2B5EF4-FFF2-40B4-BE49-F238E27FC236}">
                <a16:creationId xmlns:a16="http://schemas.microsoft.com/office/drawing/2014/main" id="{92C5ADA9-0D3D-463B-91DF-C3B643EB7657}"/>
              </a:ext>
            </a:extLst>
          </p:cNvPr>
          <p:cNvSpPr/>
          <p:nvPr/>
        </p:nvSpPr>
        <p:spPr>
          <a:xfrm>
            <a:off x="7487119" y="5687425"/>
            <a:ext cx="914400" cy="646330"/>
          </a:xfrm>
          <a:prstGeom prst="actionButtonReturn">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C529F55C-F6F6-4516-A5AB-FFA38BA2F170}"/>
              </a:ext>
            </a:extLst>
          </p:cNvPr>
          <p:cNvSpPr txBox="1"/>
          <p:nvPr/>
        </p:nvSpPr>
        <p:spPr>
          <a:xfrm>
            <a:off x="6858000" y="6333755"/>
            <a:ext cx="2171117" cy="461665"/>
          </a:xfrm>
          <a:prstGeom prst="rect">
            <a:avLst/>
          </a:prstGeom>
          <a:noFill/>
        </p:spPr>
        <p:txBody>
          <a:bodyPr wrap="square" rtlCol="0">
            <a:spAutoFit/>
          </a:bodyPr>
          <a:lstStyle/>
          <a:p>
            <a:pPr algn="ctr"/>
            <a:r>
              <a:rPr lang="en-US" sz="1200" dirty="0">
                <a:latin typeface="+mn-lt"/>
              </a:rPr>
              <a:t>Return to complete the Knowledge Check</a:t>
            </a:r>
          </a:p>
        </p:txBody>
      </p:sp>
      <p:sp>
        <p:nvSpPr>
          <p:cNvPr id="2" name="TextBox 1">
            <a:extLst>
              <a:ext uri="{FF2B5EF4-FFF2-40B4-BE49-F238E27FC236}">
                <a16:creationId xmlns:a16="http://schemas.microsoft.com/office/drawing/2014/main" id="{B2143A41-0966-49DD-8680-DBFCAC83EA3B}"/>
              </a:ext>
            </a:extLst>
          </p:cNvPr>
          <p:cNvSpPr txBox="1"/>
          <p:nvPr/>
        </p:nvSpPr>
        <p:spPr>
          <a:xfrm>
            <a:off x="4191000" y="1830855"/>
            <a:ext cx="2820921" cy="2585323"/>
          </a:xfrm>
          <a:prstGeom prst="rect">
            <a:avLst/>
          </a:prstGeom>
          <a:noFill/>
        </p:spPr>
        <p:txBody>
          <a:bodyPr wrap="square" rtlCol="0">
            <a:spAutoFit/>
          </a:bodyPr>
          <a:lstStyle/>
          <a:p>
            <a:r>
              <a:rPr lang="en-US" sz="2400" dirty="0">
                <a:latin typeface="+mn-lt"/>
              </a:rPr>
              <a:t>Yes, the PVAISW provides the FSO with forms needed to manage and track Dining Facility Operations.  </a:t>
            </a:r>
          </a:p>
          <a:p>
            <a:endParaRPr lang="en-US" dirty="0">
              <a:latin typeface="+mn-lt"/>
            </a:endParaRPr>
          </a:p>
        </p:txBody>
      </p:sp>
      <p:pic>
        <p:nvPicPr>
          <p:cNvPr id="6" name="Picture 5">
            <a:extLst>
              <a:ext uri="{FF2B5EF4-FFF2-40B4-BE49-F238E27FC236}">
                <a16:creationId xmlns:a16="http://schemas.microsoft.com/office/drawing/2014/main" id="{B6A54926-24B2-46B9-8D53-A2DE829FEC0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38200" y="1558109"/>
            <a:ext cx="3264358" cy="2937691"/>
          </a:xfrm>
          <a:prstGeom prst="rect">
            <a:avLst/>
          </a:prstGeom>
        </p:spPr>
      </p:pic>
    </p:spTree>
    <p:extLst>
      <p:ext uri="{BB962C8B-B14F-4D97-AF65-F5344CB8AC3E}">
        <p14:creationId xmlns:p14="http://schemas.microsoft.com/office/powerpoint/2010/main" val="184519098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53B2657A-00F4-4D8B-B9D4-15A6350C519D}"/>
              </a:ext>
            </a:extLst>
          </p:cNvPr>
          <p:cNvSpPr/>
          <p:nvPr/>
        </p:nvSpPr>
        <p:spPr>
          <a:xfrm>
            <a:off x="4343400" y="2175756"/>
            <a:ext cx="3567672" cy="3785651"/>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E23F59B2-C5CF-4D26-A100-F93D957556FF}"/>
              </a:ext>
            </a:extLst>
          </p:cNvPr>
          <p:cNvSpPr txBox="1"/>
          <p:nvPr/>
        </p:nvSpPr>
        <p:spPr>
          <a:xfrm>
            <a:off x="574363" y="1467871"/>
            <a:ext cx="3938447" cy="707886"/>
          </a:xfrm>
          <a:prstGeom prst="rect">
            <a:avLst/>
          </a:prstGeom>
          <a:noFill/>
        </p:spPr>
        <p:txBody>
          <a:bodyPr wrap="square" rtlCol="0">
            <a:spAutoFit/>
          </a:bodyPr>
          <a:lstStyle/>
          <a:p>
            <a:r>
              <a:rPr lang="en-US" sz="4000" dirty="0">
                <a:solidFill>
                  <a:srgbClr val="00B050"/>
                </a:solidFill>
                <a:latin typeface="+mn-lt"/>
              </a:rPr>
              <a:t>Yes, that’s right!</a:t>
            </a:r>
          </a:p>
        </p:txBody>
      </p:sp>
      <p:sp>
        <p:nvSpPr>
          <p:cNvPr id="5" name="TextBox 4">
            <a:extLst>
              <a:ext uri="{FF2B5EF4-FFF2-40B4-BE49-F238E27FC236}">
                <a16:creationId xmlns:a16="http://schemas.microsoft.com/office/drawing/2014/main" id="{44B177C7-1B44-464B-A401-72DCD8D1CB55}"/>
              </a:ext>
            </a:extLst>
          </p:cNvPr>
          <p:cNvSpPr txBox="1"/>
          <p:nvPr/>
        </p:nvSpPr>
        <p:spPr>
          <a:xfrm>
            <a:off x="4410809" y="2151687"/>
            <a:ext cx="3262957" cy="3785652"/>
          </a:xfrm>
          <a:prstGeom prst="rect">
            <a:avLst/>
          </a:prstGeom>
          <a:noFill/>
        </p:spPr>
        <p:txBody>
          <a:bodyPr wrap="square" rtlCol="0">
            <a:spAutoFit/>
          </a:bodyPr>
          <a:lstStyle/>
          <a:p>
            <a:r>
              <a:rPr lang="en-US" sz="2000" dirty="0">
                <a:latin typeface="+mn-lt"/>
              </a:rPr>
              <a:t>The PVAISW has many forms that enable an FSO to efficiently manage their CGDFO. </a:t>
            </a:r>
          </a:p>
          <a:p>
            <a:endParaRPr lang="en-US" sz="2000" dirty="0">
              <a:latin typeface="+mn-lt"/>
            </a:endParaRPr>
          </a:p>
          <a:p>
            <a:r>
              <a:rPr lang="en-US" sz="2000" dirty="0">
                <a:latin typeface="+mn-lt"/>
              </a:rPr>
              <a:t>You received a brief overview of these forms in this lesson. </a:t>
            </a:r>
          </a:p>
          <a:p>
            <a:endParaRPr lang="en-US" sz="2000" dirty="0">
              <a:latin typeface="+mn-lt"/>
            </a:endParaRPr>
          </a:p>
          <a:p>
            <a:r>
              <a:rPr lang="en-US" sz="2000" dirty="0">
                <a:latin typeface="+mn-lt"/>
              </a:rPr>
              <a:t>In future FSO-PVA lessons, you will learn how to use these forms. </a:t>
            </a:r>
          </a:p>
        </p:txBody>
      </p:sp>
      <p:sp>
        <p:nvSpPr>
          <p:cNvPr id="10" name="Action Button: Go Home 9">
            <a:hlinkClick r:id="rId3" action="ppaction://hlinksldjump" highlightClick="1"/>
            <a:extLst>
              <a:ext uri="{FF2B5EF4-FFF2-40B4-BE49-F238E27FC236}">
                <a16:creationId xmlns:a16="http://schemas.microsoft.com/office/drawing/2014/main" id="{970481FE-876D-42EA-B380-341635E22D79}"/>
              </a:ext>
            </a:extLst>
          </p:cNvPr>
          <p:cNvSpPr/>
          <p:nvPr/>
        </p:nvSpPr>
        <p:spPr>
          <a:xfrm>
            <a:off x="8153400" y="211425"/>
            <a:ext cx="696686" cy="465083"/>
          </a:xfrm>
          <a:prstGeom prst="actionButtonHome">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07AAAA90-FAD9-4D43-914D-3C5B151F68B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82541" y="2194791"/>
            <a:ext cx="3322092" cy="3759377"/>
          </a:xfrm>
          <a:prstGeom prst="rect">
            <a:avLst/>
          </a:prstGeom>
        </p:spPr>
      </p:pic>
      <p:sp>
        <p:nvSpPr>
          <p:cNvPr id="15" name="TextBox 14">
            <a:extLst>
              <a:ext uri="{FF2B5EF4-FFF2-40B4-BE49-F238E27FC236}">
                <a16:creationId xmlns:a16="http://schemas.microsoft.com/office/drawing/2014/main" id="{F168A4A2-13EF-4416-B5FC-3223A319EAFE}"/>
              </a:ext>
            </a:extLst>
          </p:cNvPr>
          <p:cNvSpPr txBox="1"/>
          <p:nvPr/>
        </p:nvSpPr>
        <p:spPr>
          <a:xfrm>
            <a:off x="4400051" y="653805"/>
            <a:ext cx="1295400" cy="584775"/>
          </a:xfrm>
          <a:prstGeom prst="rect">
            <a:avLst/>
          </a:prstGeom>
          <a:noFill/>
        </p:spPr>
        <p:txBody>
          <a:bodyPr wrap="square" rtlCol="0">
            <a:spAutoFit/>
          </a:bodyPr>
          <a:lstStyle/>
          <a:p>
            <a:pPr algn="ctr"/>
            <a:r>
              <a:rPr lang="en-US" sz="1600" dirty="0">
                <a:latin typeface="+mn-lt"/>
              </a:rPr>
              <a:t>Wrap up Lesson 1! </a:t>
            </a:r>
          </a:p>
        </p:txBody>
      </p:sp>
      <p:sp>
        <p:nvSpPr>
          <p:cNvPr id="16" name="Action Button: Go Forward or Next 15">
            <a:hlinkClick r:id="" action="ppaction://hlinkshowjump?jump=nextslide" highlightClick="1"/>
            <a:extLst>
              <a:ext uri="{FF2B5EF4-FFF2-40B4-BE49-F238E27FC236}">
                <a16:creationId xmlns:a16="http://schemas.microsoft.com/office/drawing/2014/main" id="{5786912D-AF74-435B-83E4-57BAFF2347A5}"/>
              </a:ext>
            </a:extLst>
          </p:cNvPr>
          <p:cNvSpPr/>
          <p:nvPr/>
        </p:nvSpPr>
        <p:spPr>
          <a:xfrm>
            <a:off x="3931965" y="651265"/>
            <a:ext cx="696686" cy="544794"/>
          </a:xfrm>
          <a:prstGeom prst="actionButtonForwardNex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5184234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p:cNvSpPr txBox="1"/>
          <p:nvPr/>
        </p:nvSpPr>
        <p:spPr>
          <a:xfrm>
            <a:off x="190071" y="2093241"/>
            <a:ext cx="8839200" cy="1569660"/>
          </a:xfrm>
          <a:prstGeom prst="rect">
            <a:avLst/>
          </a:prstGeom>
          <a:noFill/>
        </p:spPr>
        <p:txBody>
          <a:bodyPr wrap="square" rtlCol="0">
            <a:spAutoFit/>
          </a:bodyPr>
          <a:lstStyle/>
          <a:p>
            <a:pPr algn="ctr"/>
            <a:r>
              <a:rPr lang="en-US" sz="2400" b="1" dirty="0">
                <a:latin typeface="+mn-lt"/>
              </a:rPr>
              <a:t>You have completed Lesson 1. “Introduction to PVAISW.”</a:t>
            </a:r>
          </a:p>
          <a:p>
            <a:pPr algn="ctr"/>
            <a:endParaRPr lang="en-US" sz="2400" b="1" dirty="0">
              <a:latin typeface="+mn-lt"/>
            </a:endParaRPr>
          </a:p>
          <a:p>
            <a:pPr algn="ctr"/>
            <a:r>
              <a:rPr lang="en-US" sz="2400" dirty="0">
                <a:solidFill>
                  <a:srgbClr val="0070C0"/>
                </a:solidFill>
                <a:latin typeface="+mn-lt"/>
              </a:rPr>
              <a:t>Please email any questions to your instructor.</a:t>
            </a:r>
          </a:p>
          <a:p>
            <a:pPr algn="ctr"/>
            <a:r>
              <a:rPr lang="en-US" sz="2400" dirty="0">
                <a:solidFill>
                  <a:srgbClr val="0070C0"/>
                </a:solidFill>
                <a:latin typeface="+mn-lt"/>
              </a:rPr>
              <a:t>(User Guide has instructor emails)</a:t>
            </a:r>
          </a:p>
        </p:txBody>
      </p:sp>
      <p:sp>
        <p:nvSpPr>
          <p:cNvPr id="33" name="Title 1"/>
          <p:cNvSpPr txBox="1">
            <a:spLocks/>
          </p:cNvSpPr>
          <p:nvPr/>
        </p:nvSpPr>
        <p:spPr>
          <a:xfrm>
            <a:off x="266271" y="1059688"/>
            <a:ext cx="8458200" cy="1828800"/>
          </a:xfrm>
          <a:prstGeom prst="rect">
            <a:avLst/>
          </a:prstGeom>
        </p:spPr>
        <p:txBody>
          <a:bodyPr anchor="t">
            <a:normAutofit/>
          </a:bodyPr>
          <a:lstStyle>
            <a:lvl1pPr algn="l" rtl="0" eaLnBrk="0" fontAlgn="base" hangingPunct="0">
              <a:spcBef>
                <a:spcPct val="0"/>
              </a:spcBef>
              <a:spcAft>
                <a:spcPct val="0"/>
              </a:spcAft>
              <a:defRPr sz="5000" kern="1200">
                <a:solidFill>
                  <a:schemeClr val="tx2"/>
                </a:solidFill>
                <a:latin typeface="+mj-lt"/>
                <a:ea typeface="+mj-ea"/>
                <a:cs typeface="+mj-cs"/>
              </a:defRPr>
            </a:lvl1pPr>
            <a:lvl2pPr algn="l" rtl="0" eaLnBrk="0" fontAlgn="base" hangingPunct="0">
              <a:spcBef>
                <a:spcPct val="0"/>
              </a:spcBef>
              <a:spcAft>
                <a:spcPct val="0"/>
              </a:spcAft>
              <a:defRPr sz="5000">
                <a:solidFill>
                  <a:schemeClr val="tx2"/>
                </a:solidFill>
                <a:latin typeface="Calibri" pitchFamily="34" charset="0"/>
              </a:defRPr>
            </a:lvl2pPr>
            <a:lvl3pPr algn="l" rtl="0" eaLnBrk="0" fontAlgn="base" hangingPunct="0">
              <a:spcBef>
                <a:spcPct val="0"/>
              </a:spcBef>
              <a:spcAft>
                <a:spcPct val="0"/>
              </a:spcAft>
              <a:defRPr sz="5000">
                <a:solidFill>
                  <a:schemeClr val="tx2"/>
                </a:solidFill>
                <a:latin typeface="Calibri" pitchFamily="34" charset="0"/>
              </a:defRPr>
            </a:lvl3pPr>
            <a:lvl4pPr algn="l" rtl="0" eaLnBrk="0" fontAlgn="base" hangingPunct="0">
              <a:spcBef>
                <a:spcPct val="0"/>
              </a:spcBef>
              <a:spcAft>
                <a:spcPct val="0"/>
              </a:spcAft>
              <a:defRPr sz="5000">
                <a:solidFill>
                  <a:schemeClr val="tx2"/>
                </a:solidFill>
                <a:latin typeface="Calibri" pitchFamily="34" charset="0"/>
              </a:defRPr>
            </a:lvl4pPr>
            <a:lvl5pPr algn="l" rtl="0" eaLnBrk="0" fontAlgn="base" hangingPunct="0">
              <a:spcBef>
                <a:spcPct val="0"/>
              </a:spcBef>
              <a:spcAft>
                <a:spcPct val="0"/>
              </a:spcAft>
              <a:defRPr sz="5000">
                <a:solidFill>
                  <a:schemeClr val="tx2"/>
                </a:solidFill>
                <a:latin typeface="Calibri" pitchFamily="34" charset="0"/>
              </a:defRPr>
            </a:lvl5pPr>
            <a:lvl6pPr marL="457200" algn="l" rtl="0" fontAlgn="base">
              <a:spcBef>
                <a:spcPct val="0"/>
              </a:spcBef>
              <a:spcAft>
                <a:spcPct val="0"/>
              </a:spcAft>
              <a:defRPr sz="5000">
                <a:solidFill>
                  <a:schemeClr val="tx2"/>
                </a:solidFill>
                <a:latin typeface="Calibri" pitchFamily="34" charset="0"/>
              </a:defRPr>
            </a:lvl6pPr>
            <a:lvl7pPr marL="914400" algn="l" rtl="0" fontAlgn="base">
              <a:spcBef>
                <a:spcPct val="0"/>
              </a:spcBef>
              <a:spcAft>
                <a:spcPct val="0"/>
              </a:spcAft>
              <a:defRPr sz="5000">
                <a:solidFill>
                  <a:schemeClr val="tx2"/>
                </a:solidFill>
                <a:latin typeface="Calibri" pitchFamily="34" charset="0"/>
              </a:defRPr>
            </a:lvl7pPr>
            <a:lvl8pPr marL="1371600" algn="l" rtl="0" fontAlgn="base">
              <a:spcBef>
                <a:spcPct val="0"/>
              </a:spcBef>
              <a:spcAft>
                <a:spcPct val="0"/>
              </a:spcAft>
              <a:defRPr sz="5000">
                <a:solidFill>
                  <a:schemeClr val="tx2"/>
                </a:solidFill>
                <a:latin typeface="Calibri" pitchFamily="34" charset="0"/>
              </a:defRPr>
            </a:lvl8pPr>
            <a:lvl9pPr marL="1828800" algn="l" rtl="0" fontAlgn="base">
              <a:spcBef>
                <a:spcPct val="0"/>
              </a:spcBef>
              <a:spcAft>
                <a:spcPct val="0"/>
              </a:spcAft>
              <a:defRPr sz="5000">
                <a:solidFill>
                  <a:schemeClr val="tx2"/>
                </a:solidFill>
                <a:latin typeface="Calibri" pitchFamily="34" charset="0"/>
              </a:defRPr>
            </a:lvl9pPr>
          </a:lstStyle>
          <a:p>
            <a:pPr algn="ctr" eaLnBrk="1" fontAlgn="auto" hangingPunct="1">
              <a:spcAft>
                <a:spcPts val="0"/>
              </a:spcAft>
              <a:defRPr/>
            </a:pPr>
            <a:r>
              <a:rPr lang="en-US" sz="4000" u="sng" dirty="0">
                <a:latin typeface="+mn-lt"/>
                <a:cs typeface="Arial" panose="020B0604020202020204" pitchFamily="34" charset="0"/>
              </a:rPr>
              <a:t>Summary</a:t>
            </a:r>
          </a:p>
        </p:txBody>
      </p:sp>
      <p:sp>
        <p:nvSpPr>
          <p:cNvPr id="35" name="TextBox 34"/>
          <p:cNvSpPr txBox="1"/>
          <p:nvPr/>
        </p:nvSpPr>
        <p:spPr>
          <a:xfrm>
            <a:off x="533400" y="3581400"/>
            <a:ext cx="8229600" cy="2646878"/>
          </a:xfrm>
          <a:prstGeom prst="rect">
            <a:avLst/>
          </a:prstGeom>
          <a:noFill/>
        </p:spPr>
        <p:txBody>
          <a:bodyPr wrap="square" rtlCol="0">
            <a:spAutoFit/>
          </a:bodyPr>
          <a:lstStyle/>
          <a:p>
            <a:pPr lvl="0"/>
            <a:endParaRPr lang="en-US" sz="2600" dirty="0">
              <a:latin typeface="+mn-lt"/>
            </a:endParaRPr>
          </a:p>
          <a:p>
            <a:pPr lvl="0"/>
            <a:r>
              <a:rPr lang="en-US" sz="2000" dirty="0">
                <a:latin typeface="+mn-lt"/>
              </a:rPr>
              <a:t>This lesson’s 3-part interactive lecture series helped you develop these objectives: </a:t>
            </a:r>
          </a:p>
          <a:p>
            <a:pPr lvl="0"/>
            <a:endParaRPr lang="en-US" sz="2000" dirty="0">
              <a:latin typeface="+mn-lt"/>
            </a:endParaRPr>
          </a:p>
          <a:p>
            <a:pPr marL="457200" lvl="0" indent="-457200">
              <a:buFont typeface="Arial" panose="020B0604020202020204" pitchFamily="34" charset="0"/>
              <a:buChar char="•"/>
            </a:pPr>
            <a:r>
              <a:rPr lang="en-US" sz="2000" dirty="0">
                <a:latin typeface="+mn-lt"/>
              </a:rPr>
              <a:t>Identify BDFA value per your unit class (Ashore/Afloat)</a:t>
            </a:r>
          </a:p>
          <a:p>
            <a:pPr marL="457200" lvl="0" indent="-457200">
              <a:buFont typeface="Arial" panose="020B0604020202020204" pitchFamily="34" charset="0"/>
              <a:buChar char="•"/>
            </a:pPr>
            <a:r>
              <a:rPr lang="en-US" sz="2000" dirty="0">
                <a:latin typeface="+mn-lt"/>
              </a:rPr>
              <a:t>Describe the PVAISW. </a:t>
            </a:r>
          </a:p>
          <a:p>
            <a:pPr marL="457200" lvl="0" indent="-457200">
              <a:buFont typeface="Arial" panose="020B0604020202020204" pitchFamily="34" charset="0"/>
              <a:buChar char="•"/>
            </a:pPr>
            <a:r>
              <a:rPr lang="en-US" sz="2000" dirty="0">
                <a:latin typeface="+mn-lt"/>
              </a:rPr>
              <a:t>Identify the PVAISW’s forms.</a:t>
            </a:r>
          </a:p>
          <a:p>
            <a:pPr marL="457200" lvl="0" indent="-457200">
              <a:buFont typeface="Arial" panose="020B0604020202020204" pitchFamily="34" charset="0"/>
              <a:buChar char="•"/>
            </a:pPr>
            <a:r>
              <a:rPr lang="en-US" sz="2000" dirty="0">
                <a:latin typeface="+mn-lt"/>
              </a:rPr>
              <a:t>Recognize the purpose of each PVAISW form.</a:t>
            </a:r>
          </a:p>
        </p:txBody>
      </p:sp>
      <p:pic>
        <p:nvPicPr>
          <p:cNvPr id="2" name="Recorded Sound">
            <a:hlinkClick r:id="" action="ppaction://media"/>
            <a:extLst>
              <a:ext uri="{FF2B5EF4-FFF2-40B4-BE49-F238E27FC236}">
                <a16:creationId xmlns:a16="http://schemas.microsoft.com/office/drawing/2014/main" id="{60C65C7E-CC36-4A79-A3E4-0E6B5105E3D0}"/>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990600" y="212402"/>
            <a:ext cx="487363" cy="487363"/>
          </a:xfrm>
          <a:prstGeom prst="rect">
            <a:avLst/>
          </a:prstGeom>
        </p:spPr>
      </p:pic>
      <p:sp>
        <p:nvSpPr>
          <p:cNvPr id="6" name="Action Button: Go Home 5">
            <a:hlinkClick r:id="rId6" action="ppaction://hlinksldjump" highlightClick="1"/>
            <a:extLst>
              <a:ext uri="{FF2B5EF4-FFF2-40B4-BE49-F238E27FC236}">
                <a16:creationId xmlns:a16="http://schemas.microsoft.com/office/drawing/2014/main" id="{72AD5045-8425-4627-B7F9-429BD98EFB11}"/>
              </a:ext>
            </a:extLst>
          </p:cNvPr>
          <p:cNvSpPr/>
          <p:nvPr/>
        </p:nvSpPr>
        <p:spPr>
          <a:xfrm>
            <a:off x="8296726" y="132919"/>
            <a:ext cx="696686" cy="646330"/>
          </a:xfrm>
          <a:prstGeom prst="actionButtonHome">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4" name="Straight Connector 3">
            <a:extLst>
              <a:ext uri="{FF2B5EF4-FFF2-40B4-BE49-F238E27FC236}">
                <a16:creationId xmlns:a16="http://schemas.microsoft.com/office/drawing/2014/main" id="{9BC38E23-E073-4D6A-AE1F-EF0592BF7C6C}"/>
              </a:ext>
            </a:extLst>
          </p:cNvPr>
          <p:cNvCxnSpPr/>
          <p:nvPr/>
        </p:nvCxnSpPr>
        <p:spPr>
          <a:xfrm>
            <a:off x="266271" y="3815301"/>
            <a:ext cx="8617856" cy="0"/>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9" name="Action Button: Go Forward or Next 8">
            <a:hlinkClick r:id="" action="ppaction://hlinkshowjump?jump=nextslide" highlightClick="1"/>
            <a:extLst>
              <a:ext uri="{FF2B5EF4-FFF2-40B4-BE49-F238E27FC236}">
                <a16:creationId xmlns:a16="http://schemas.microsoft.com/office/drawing/2014/main" id="{A2217C35-8A74-4201-87AA-8959962500DC}"/>
              </a:ext>
            </a:extLst>
          </p:cNvPr>
          <p:cNvSpPr/>
          <p:nvPr/>
        </p:nvSpPr>
        <p:spPr>
          <a:xfrm>
            <a:off x="3883385" y="569083"/>
            <a:ext cx="464456" cy="414405"/>
          </a:xfrm>
          <a:prstGeom prst="actionButtonForwardNex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3530CBCC-3D31-44B6-A5B7-D070BA3DFC2E}"/>
              </a:ext>
            </a:extLst>
          </p:cNvPr>
          <p:cNvSpPr txBox="1"/>
          <p:nvPr/>
        </p:nvSpPr>
        <p:spPr>
          <a:xfrm>
            <a:off x="4347841" y="667981"/>
            <a:ext cx="1833240" cy="307777"/>
          </a:xfrm>
          <a:prstGeom prst="rect">
            <a:avLst/>
          </a:prstGeom>
          <a:noFill/>
        </p:spPr>
        <p:txBody>
          <a:bodyPr wrap="square" rtlCol="0">
            <a:spAutoFit/>
          </a:bodyPr>
          <a:lstStyle/>
          <a:p>
            <a:pPr algn="ctr"/>
            <a:r>
              <a:rPr lang="en-US" sz="1400" dirty="0">
                <a:latin typeface="+mn-lt"/>
              </a:rPr>
              <a:t>Next Steps: Lesson 2!</a:t>
            </a:r>
          </a:p>
        </p:txBody>
      </p:sp>
    </p:spTree>
    <p:extLst>
      <p:ext uri="{BB962C8B-B14F-4D97-AF65-F5344CB8AC3E}">
        <p14:creationId xmlns:p14="http://schemas.microsoft.com/office/powerpoint/2010/main" val="2337436633"/>
      </p:ext>
    </p:extLst>
  </p:cSld>
  <p:clrMapOvr>
    <a:masterClrMapping/>
  </p:clrMapOvr>
  <mc:AlternateContent xmlns:mc="http://schemas.openxmlformats.org/markup-compatibility/2006" xmlns:p14="http://schemas.microsoft.com/office/powerpoint/2010/main">
    <mc:Choice Requires="p14">
      <p:transition spd="slow" p14:dur="2000" advClick="0" advTm="46400"/>
    </mc:Choice>
    <mc:Fallback xmlns="">
      <p:transition spd="slow" advClick="0" advTm="464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675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FE3374-664A-4500-A413-82757A07FE6C}"/>
              </a:ext>
            </a:extLst>
          </p:cNvPr>
          <p:cNvSpPr>
            <a:spLocks noGrp="1"/>
          </p:cNvSpPr>
          <p:nvPr>
            <p:ph type="ctrTitle"/>
          </p:nvPr>
        </p:nvSpPr>
        <p:spPr>
          <a:xfrm>
            <a:off x="326663" y="1524000"/>
            <a:ext cx="7851648" cy="838200"/>
          </a:xfrm>
        </p:spPr>
        <p:txBody>
          <a:bodyPr>
            <a:noAutofit/>
          </a:bodyPr>
          <a:lstStyle/>
          <a:p>
            <a:pPr algn="l"/>
            <a:r>
              <a:rPr lang="en-US" sz="4800" dirty="0">
                <a:solidFill>
                  <a:schemeClr val="tx1"/>
                </a:solidFill>
              </a:rPr>
              <a:t>Congratulations!</a:t>
            </a:r>
            <a:endParaRPr lang="en-US" sz="4800" dirty="0"/>
          </a:p>
        </p:txBody>
      </p:sp>
      <p:sp>
        <p:nvSpPr>
          <p:cNvPr id="3" name="Subtitle 2">
            <a:extLst>
              <a:ext uri="{FF2B5EF4-FFF2-40B4-BE49-F238E27FC236}">
                <a16:creationId xmlns:a16="http://schemas.microsoft.com/office/drawing/2014/main" id="{11D20C17-2238-4FA6-9A7B-A1C1B5A51074}"/>
              </a:ext>
            </a:extLst>
          </p:cNvPr>
          <p:cNvSpPr>
            <a:spLocks noGrp="1"/>
          </p:cNvSpPr>
          <p:nvPr>
            <p:ph type="subTitle" idx="1"/>
          </p:nvPr>
        </p:nvSpPr>
        <p:spPr>
          <a:xfrm>
            <a:off x="405873" y="2362200"/>
            <a:ext cx="8411464" cy="1752600"/>
          </a:xfrm>
        </p:spPr>
        <p:txBody>
          <a:bodyPr/>
          <a:lstStyle/>
          <a:p>
            <a:pPr algn="l"/>
            <a:r>
              <a:rPr lang="en-US" sz="4000" dirty="0">
                <a:latin typeface="+mj-lt"/>
              </a:rPr>
              <a:t>You have completed Lesson 1. Intro to PVAISW! </a:t>
            </a:r>
          </a:p>
          <a:p>
            <a:pPr algn="l"/>
            <a:endParaRPr lang="en-US" sz="2400" dirty="0"/>
          </a:p>
          <a:p>
            <a:pPr algn="l"/>
            <a:r>
              <a:rPr lang="en-US" sz="3200" b="1" u="sng" dirty="0"/>
              <a:t>Instructions: </a:t>
            </a:r>
          </a:p>
          <a:p>
            <a:pPr marL="514350" indent="-514350" algn="l">
              <a:buClr>
                <a:schemeClr val="tx1"/>
              </a:buClr>
              <a:buSzPct val="100000"/>
              <a:buFont typeface="+mj-lt"/>
              <a:buAutoNum type="arabicPeriod"/>
            </a:pPr>
            <a:r>
              <a:rPr lang="en-US" sz="2800" dirty="0"/>
              <a:t>Refer to your </a:t>
            </a:r>
            <a:r>
              <a:rPr lang="en-US" sz="2800" b="1" dirty="0"/>
              <a:t>User Guide </a:t>
            </a:r>
            <a:r>
              <a:rPr lang="en-US" sz="2800" dirty="0"/>
              <a:t>for instructions on how to complete your next Unit 2 lesson, which will be </a:t>
            </a:r>
            <a:r>
              <a:rPr lang="en-US" sz="2800" b="1" dirty="0"/>
              <a:t>Lesson 2. “Set Up PVAISW for a New Month”.</a:t>
            </a:r>
          </a:p>
        </p:txBody>
      </p:sp>
      <p:sp>
        <p:nvSpPr>
          <p:cNvPr id="4" name="Action Button: Go Home 3">
            <a:hlinkClick r:id="rId3" action="ppaction://hlinksldjump" highlightClick="1"/>
            <a:extLst>
              <a:ext uri="{FF2B5EF4-FFF2-40B4-BE49-F238E27FC236}">
                <a16:creationId xmlns:a16="http://schemas.microsoft.com/office/drawing/2014/main" id="{1EE41CD8-E6EF-4F82-8FF6-19A119D662C2}"/>
              </a:ext>
            </a:extLst>
          </p:cNvPr>
          <p:cNvSpPr/>
          <p:nvPr/>
        </p:nvSpPr>
        <p:spPr>
          <a:xfrm>
            <a:off x="8296726" y="132919"/>
            <a:ext cx="696686" cy="646330"/>
          </a:xfrm>
          <a:prstGeom prst="actionButtonHome">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836967513"/>
      </p:ext>
    </p:extLst>
  </p:cSld>
  <p:clrMapOvr>
    <a:masterClrMapping/>
  </p:clrMapOvr>
  <mc:AlternateContent xmlns:mc="http://schemas.openxmlformats.org/markup-compatibility/2006" xmlns:p14="http://schemas.microsoft.com/office/powerpoint/2010/main">
    <mc:Choice Requires="p14">
      <p:transition spd="slow" p14:dur="2000">
        <p:sndAc>
          <p:stSnd>
            <p:snd r:embed="rId2" name="Semper Paratus.wav"/>
          </p:stSnd>
        </p:sndAc>
      </p:transition>
    </mc:Choice>
    <mc:Fallback xmlns="">
      <p:transition spd="slow">
        <p:sndAc>
          <p:stSnd>
            <p:snd r:embed="rId4" name="Semper Paratus.wav"/>
          </p:stSnd>
        </p:sndAc>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Custom 3">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F00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989F319FC519F743B35F171EFD8BF19D" ma:contentTypeVersion="0" ma:contentTypeDescription="Create a new document." ma:contentTypeScope="" ma:versionID="c287d13f2e22a2841ad47f747d932a95">
  <xsd:schema xmlns:xsd="http://www.w3.org/2001/XMLSchema" xmlns:xs="http://www.w3.org/2001/XMLSchema" xmlns:p="http://schemas.microsoft.com/office/2006/metadata/properties" xmlns:ns2="b9d87d8e-2e07-46b2-92a5-8b8b5755d768" targetNamespace="http://schemas.microsoft.com/office/2006/metadata/properties" ma:root="true" ma:fieldsID="0e77461395c912487d40392114bd15f3" ns2:_="">
    <xsd:import namespace="b9d87d8e-2e07-46b2-92a5-8b8b5755d768"/>
    <xsd:element name="properties">
      <xsd:complexType>
        <xsd:sequence>
          <xsd:element name="documentManagement">
            <xsd:complexType>
              <xsd:all>
                <xsd:element ref="ns2:_dlc_DocId" minOccurs="0"/>
                <xsd:element ref="ns2:_dlc_DocIdUrl" minOccurs="0"/>
                <xsd:element ref="ns2:_dlc_DocIdPersistId"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9d87d8e-2e07-46b2-92a5-8b8b5755d768"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spe:Receivers xmlns:spe="http://schemas.microsoft.com/sharepoint/events">
  <Receiver>
    <Name>Document ID Generator</Name>
    <Synchronization>Synchronous</Synchronization>
    <Type>10001</Type>
    <SequenceNumber>1000</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10002</Type>
    <SequenceNumber>1001</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10004</Type>
    <SequenceNumber>1002</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10006</Type>
    <SequenceNumber>1003</SequenceNumber>
    <Assembly>Microsoft.Office.DocumentManagement, Version=14.0.0.0, Culture=neutral, PublicKeyToken=71e9bce111e9429c</Assembly>
    <Class>Microsoft.Office.DocumentManagement.Internal.DocIdHandler</Class>
    <Data/>
    <Filter/>
  </Receiver>
</spe:Receiver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p:properties xmlns:p="http://schemas.microsoft.com/office/2006/metadata/properties" xmlns:xsi="http://www.w3.org/2001/XMLSchema-instance" xmlns:pc="http://schemas.microsoft.com/office/infopath/2007/PartnerControls">
  <documentManagement>
    <_dlc_DocId xmlns="b9d87d8e-2e07-46b2-92a5-8b8b5755d768">DC3HDHFYPPD6-1910326497-3</_dlc_DocId>
    <_dlc_DocIdUrl xmlns="b9d87d8e-2e07-46b2-92a5-8b8b5755d768">
      <Url>https://cg.portal.uscg.mil/communities/erats/CS/FSO-PVA FOT/_layouts/DocIdRedir.aspx?ID=DC3HDHFYPPD6-1910326497-3</Url>
      <Description>DC3HDHFYPPD6-1910326497-3</Description>
    </_dlc_DocIdUrl>
  </documentManagement>
</p:properties>
</file>

<file path=customXml/itemProps1.xml><?xml version="1.0" encoding="utf-8"?>
<ds:datastoreItem xmlns:ds="http://schemas.openxmlformats.org/officeDocument/2006/customXml" ds:itemID="{72991967-8DE1-4BBE-B805-4CD13454F73B}"/>
</file>

<file path=customXml/itemProps2.xml><?xml version="1.0" encoding="utf-8"?>
<ds:datastoreItem xmlns:ds="http://schemas.openxmlformats.org/officeDocument/2006/customXml" ds:itemID="{6F7DDE16-B3CB-43E2-A0C5-BCFF56BB50FF}"/>
</file>

<file path=customXml/itemProps3.xml><?xml version="1.0" encoding="utf-8"?>
<ds:datastoreItem xmlns:ds="http://schemas.openxmlformats.org/officeDocument/2006/customXml" ds:itemID="{9FEAB118-FAD8-4687-BFE0-7303F79C242E}"/>
</file>

<file path=customXml/itemProps4.xml><?xml version="1.0" encoding="utf-8"?>
<ds:datastoreItem xmlns:ds="http://schemas.openxmlformats.org/officeDocument/2006/customXml" ds:itemID="{C37D5439-6179-475B-8C52-AEF84545E48F}"/>
</file>

<file path=docProps/app.xml><?xml version="1.0" encoding="utf-8"?>
<Properties xmlns="http://schemas.openxmlformats.org/officeDocument/2006/extended-properties" xmlns:vt="http://schemas.openxmlformats.org/officeDocument/2006/docPropsVTypes">
  <Template>Flow</Template>
  <TotalTime>6915</TotalTime>
  <Words>2637</Words>
  <Application>Microsoft Office PowerPoint</Application>
  <PresentationFormat>On-screen Show (4:3)</PresentationFormat>
  <Paragraphs>262</Paragraphs>
  <Slides>25</Slides>
  <Notes>22</Notes>
  <HiddenSlides>0</HiddenSlides>
  <MMClips>13</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25</vt:i4>
      </vt:variant>
    </vt:vector>
  </HeadingPairs>
  <TitlesOfParts>
    <vt:vector size="33" baseType="lpstr">
      <vt:lpstr>Arial</vt:lpstr>
      <vt:lpstr>Arial Narrow</vt:lpstr>
      <vt:lpstr>Bradley Hand ITC</vt:lpstr>
      <vt:lpstr>Calibri</vt:lpstr>
      <vt:lpstr>Constantia</vt:lpstr>
      <vt:lpstr>Wingdings</vt:lpstr>
      <vt:lpstr>Wingdings 2</vt:lpstr>
      <vt:lpstr>Flow</vt:lpstr>
      <vt:lpstr>Unit 2. Workbooks  Lesson 1. ~ Part 3.  Intro to Purchase vs. Allowance Inventory Systems Workbook (PVAISW)</vt:lpstr>
      <vt:lpstr>Lesson 1. Part 3 Topics</vt:lpstr>
      <vt:lpstr>PVAISW Form: CG-3123</vt:lpstr>
      <vt:lpstr>PowerPoint Presentation</vt:lpstr>
      <vt:lpstr>Knowledge Check: Form CG-3123 Instructions: Click on the Best Answer</vt:lpstr>
      <vt:lpstr>PowerPoint Presentation</vt:lpstr>
      <vt:lpstr>PowerPoint Presentation</vt:lpstr>
      <vt:lpstr>PowerPoint Presentation</vt:lpstr>
      <vt:lpstr>PowerPoint Presentation</vt:lpstr>
      <vt:lpstr>PowerPoint Presentation</vt:lpstr>
      <vt:lpstr>PVAISW Form: CG-3471</vt:lpstr>
      <vt:lpstr>PowerPoint Presentation</vt:lpstr>
      <vt:lpstr>PVAISW Form: CG-2581</vt:lpstr>
      <vt:lpstr>PowerPoint Presentation</vt:lpstr>
      <vt:lpstr>PVAISW Form: Cash Log</vt:lpstr>
      <vt:lpstr>PowerPoint Presentation</vt:lpstr>
      <vt:lpstr>PVAISW Form: CG-4901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Congratulations!</vt:lpstr>
    </vt:vector>
  </TitlesOfParts>
  <Company>Department of Homeland Security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Ketchum, Joshua T CSC</dc:creator>
  <cp:lastModifiedBy>LJ pfeifer</cp:lastModifiedBy>
  <cp:revision>955</cp:revision>
  <cp:lastPrinted>2019-11-17T21:42:44Z</cp:lastPrinted>
  <dcterms:created xsi:type="dcterms:W3CDTF">2015-10-14T14:23:03Z</dcterms:created>
  <dcterms:modified xsi:type="dcterms:W3CDTF">2020-04-27T05:15:13Z</dcterms:modified>
  <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0x010100989F319FC519F743B35F171EFD8BF19D</vt:lpwstr>
  </property>
  <property fmtid="{D5CDD505-2E9C-101B-9397-08002B2CF9AE}" pid="3" name="_dlc_DocIdItemGuid">
    <vt:lpwstr>49bcecbb-e524-4e95-99c0-41f9c6918454</vt:lpwstr>
  </property>
</Properties>
</file>