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wav" ContentType="audio/x-wav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43"/>
  </p:notesMasterIdLst>
  <p:sldIdLst>
    <p:sldId id="256" r:id="rId2"/>
    <p:sldId id="356" r:id="rId3"/>
    <p:sldId id="409" r:id="rId4"/>
    <p:sldId id="391" r:id="rId5"/>
    <p:sldId id="327" r:id="rId6"/>
    <p:sldId id="328" r:id="rId7"/>
    <p:sldId id="392" r:id="rId8"/>
    <p:sldId id="393" r:id="rId9"/>
    <p:sldId id="394" r:id="rId10"/>
    <p:sldId id="395" r:id="rId11"/>
    <p:sldId id="396" r:id="rId12"/>
    <p:sldId id="375" r:id="rId13"/>
    <p:sldId id="329" r:id="rId14"/>
    <p:sldId id="330" r:id="rId15"/>
    <p:sldId id="331" r:id="rId16"/>
    <p:sldId id="410" r:id="rId17"/>
    <p:sldId id="411" r:id="rId18"/>
    <p:sldId id="412" r:id="rId19"/>
    <p:sldId id="413" r:id="rId20"/>
    <p:sldId id="414" r:id="rId21"/>
    <p:sldId id="415" r:id="rId22"/>
    <p:sldId id="332" r:id="rId23"/>
    <p:sldId id="333" r:id="rId24"/>
    <p:sldId id="334" r:id="rId25"/>
    <p:sldId id="416" r:id="rId26"/>
    <p:sldId id="417" r:id="rId27"/>
    <p:sldId id="422" r:id="rId28"/>
    <p:sldId id="419" r:id="rId29"/>
    <p:sldId id="423" r:id="rId30"/>
    <p:sldId id="421" r:id="rId31"/>
    <p:sldId id="335" r:id="rId32"/>
    <p:sldId id="336" r:id="rId33"/>
    <p:sldId id="337" r:id="rId34"/>
    <p:sldId id="338" r:id="rId35"/>
    <p:sldId id="339" r:id="rId36"/>
    <p:sldId id="397" r:id="rId37"/>
    <p:sldId id="398" r:id="rId38"/>
    <p:sldId id="399" r:id="rId39"/>
    <p:sldId id="400" r:id="rId40"/>
    <p:sldId id="401" r:id="rId41"/>
    <p:sldId id="407" r:id="rId42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F1FE"/>
    <a:srgbClr val="C8FDA1"/>
    <a:srgbClr val="FFFFCC"/>
    <a:srgbClr val="FFE7EC"/>
    <a:srgbClr val="FEB8C7"/>
    <a:srgbClr val="E3F1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19" autoAdjust="0"/>
    <p:restoredTop sz="92105" autoAdjust="0"/>
  </p:normalViewPr>
  <p:slideViewPr>
    <p:cSldViewPr>
      <p:cViewPr varScale="1">
        <p:scale>
          <a:sx n="53" d="100"/>
          <a:sy n="53" d="100"/>
        </p:scale>
        <p:origin x="1155" y="2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6" d="100"/>
        <a:sy n="4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customXml" Target="../customXml/item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pPr>
              <a:defRPr/>
            </a:pPr>
            <a:fld id="{BE27156E-2262-4195-BB86-6A2E133D6550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pPr>
              <a:defRPr/>
            </a:pPr>
            <a:fld id="{DFFAB117-F1DD-471B-810B-3AC88332F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2, PVA WORKBOOKS.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 name is Senior Chief Anthony Ciurlino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2 IS “INTRODUCTION TO THE PURCHASE</a:t>
            </a:r>
            <a:r>
              <a:rPr lang="en-US" baseline="0" dirty="0"/>
              <a:t> VERSE ALLOWANCE</a:t>
            </a:r>
            <a:r>
              <a:rPr lang="en-US" dirty="0"/>
              <a:t> INVENTORY SYSTEMS WORKBOOK. LESSON 1 PROVIDES KNOWLEDGE AND A FOUNDATIONAL UNDERSTANDING OF THE PVA WORKBOOK.  The goal of this lesson is to ensure every FSO attending this course has foundational knowledge critical to success in later, more complex lessons.   </a:t>
            </a:r>
          </a:p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B5E3E1-C7D1-41EE-854D-63D1AE9DE52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Refer to your PVAISW Packet for form CG-2576.</a:t>
            </a:r>
          </a:p>
          <a:p>
            <a:endParaRPr lang="en-US" dirty="0"/>
          </a:p>
          <a:p>
            <a:r>
              <a:rPr lang="en-US" dirty="0"/>
              <a:t>This is the FIRST PVAISW FORM WE WILL DISCUSS.</a:t>
            </a:r>
          </a:p>
          <a:p>
            <a:r>
              <a:rPr lang="en-US" dirty="0"/>
              <a:t>The CG-2576 is the COAST GUARD DINING FACILITY OPERATING STATEMENT, OR THE CGDFOS.</a:t>
            </a:r>
          </a:p>
          <a:p>
            <a:endParaRPr lang="en-US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CG-2576 summarizes the financial condition of a CGDF.  </a:t>
            </a:r>
          </a:p>
          <a:p>
            <a:endParaRPr lang="en-US" dirty="0"/>
          </a:p>
          <a:p>
            <a:r>
              <a:rPr lang="en-US" dirty="0"/>
              <a:t>THE CG-2576 CONSISTS OF SEVERAL BLOCKS. </a:t>
            </a:r>
          </a:p>
          <a:p>
            <a:r>
              <a:rPr lang="en-US" dirty="0"/>
              <a:t>THE NEXT FEW SLIDES WILL FOCUS ON EACH BLOCK AND PROVIDE A BRIEF EXPLANATION OF THE BLOCK’S PURPOSE.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339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5632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A’s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A shows, in dollar values, the food inventory coming in and going out of your dining facility.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3987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B’s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B documents the amount of money (allowances) the Coast Guard gives your Dining Facility for the month based on meals claimed and meals sold.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316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C’s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FSO-PVA uses Block C to document any useful tracking details about CGDF operations for that month. Examples of remarks could include an FSO relief, audit, etc. 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FSO remarks in Block C help the FINCEN Examiner who reviews the CG-2576. </a:t>
            </a:r>
          </a:p>
          <a:p>
            <a:endParaRPr lang="en-US" dirty="0"/>
          </a:p>
          <a:p>
            <a:r>
              <a:rPr lang="en-US" dirty="0"/>
              <a:t>TO INCLUDE LINES 15-20 OF BLOCK B, NUMBERS LISTED IN BLOCK D,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1690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5371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0110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475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2327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D’s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D tracks monetary transactions  - all the funds (cash, check, money orders, pay.gov payments) flowing in and out of your Unit’s Dining Facility.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9218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E’s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E shows the dollar value of authorized food items you sell that are not to be used in a meal. Examples include coffee mess, Morale events.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WHERE THE FSO WOULD RECORD SELLING INVENTORY ITEMS TO AN AUTHORIZED PURCHASER.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7468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F’s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F contains information about your sale of meals, including money order fees, standard and full rates, and reimbursable rations.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F data is populated from or supported by other forms and worksheets.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0358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F contains information about your sale of meals, including money order fees, standard and full rates, and reimbursable rations.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F data is populated from or supported by other forms and worksheets.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559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760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8080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G’s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G contains a list of all food purchased locally (commercially) and from government sources.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includes vendor names and the dollar values of these purchases.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G is one of more important blocks on your Form CG-2576 and has to be actively managed. If you run out of space in Block G, you will find a continuation of Block G on page 3 of your CG-2576.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blue font means you will be entering data into that field. In future lessons you will learn about what data you will be entering in Block D of your CG-2576.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5733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H’s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H contains a record of stores (food items) received from other CGDFs that have transferred stores (food items) to your CGDF. 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CGDF transferring stores to your unit will give you a CG-2581, and you will pull data from the other CGDF’s CG-2581 to enter into your CG-2576 Block H. (Later in this course, we will revisit this process.)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053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I’s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I contains records of food items you have transferred to other CGDF units.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6253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H contains a record of stores (food items) received from other CGDFs that have transferred stores (food items) to your CGDF. 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CGDF transferring stores to your unit will give you a CG-2581, and you will pull data from the other CGDF’s CG-2581 to enter into your CG-2576 Block H. (Later in this course, we will revisit this process.)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0312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6303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5462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J’s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survey is a claim for losses, like an insurance claim. If FINCEN approves a survey for reimbursement, you document it here in Block J.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Examples of survey reimbursement include lost food due to broken refrigerator or other lost food due to circumstances beyond your control.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7067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K’s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K contains a record of any approved monetary compensation for freight that you received.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Block is especially important for FSO’s stationed or operating in D17 (Alaska).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4262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Purpose of Accounts Receivable Remarks: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Block K, document OGD receipts received from FINCEN.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FINCEN generates OGD receipts based on your records of: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money you transmitted (mailed out) to lockbox for FINCEN,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receipts from pay.gov transactions (automatically sent to FINCEN as well), and</a:t>
            </a:r>
          </a:p>
          <a:p>
            <a:pPr marL="1085850" lvl="2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funds you transmitted to a bank (not via mail, but via OTC NET), which also automatically sends a record to FINCEN.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1315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“Signatures”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Record signatures from: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FSO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Commanding Officer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FINCEN Examiner who reviews your CG-2576.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4533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“Testing Procedures” Purpose: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“Testing Procedures” block is not labeled. It contains data auto-populated from other forms to assure your CGDF report’s accuracy.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9335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Block K contains a record of any approved monetary compensation for freight that you received.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Block is especially important for FSO’s stationed or operating in D17 (Alaska).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8365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79731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2839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074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4/29/2020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63" r:id="rId2"/>
    <p:sldLayoutId id="2147483972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73" r:id="rId9"/>
    <p:sldLayoutId id="2147483969" r:id="rId10"/>
    <p:sldLayoutId id="21474839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1.xml"/><Relationship Id="rId5" Type="http://schemas.openxmlformats.org/officeDocument/2006/relationships/slide" Target="slide22.xml"/><Relationship Id="rId4" Type="http://schemas.openxmlformats.org/officeDocument/2006/relationships/slide" Target="slide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1.xml"/><Relationship Id="rId5" Type="http://schemas.openxmlformats.org/officeDocument/2006/relationships/slide" Target="slide10.xml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0.xml"/><Relationship Id="rId5" Type="http://schemas.openxmlformats.org/officeDocument/2006/relationships/slide" Target="slide19.xml"/><Relationship Id="rId4" Type="http://schemas.openxmlformats.org/officeDocument/2006/relationships/slide" Target="slide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slide" Target="slide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5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5.png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7" Type="http://schemas.openxmlformats.org/officeDocument/2006/relationships/slide" Target="slide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slide" Target="slide27.xml"/><Relationship Id="rId5" Type="http://schemas.openxmlformats.org/officeDocument/2006/relationships/slide" Target="slide39.xml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" Target="slide25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slide" Target="slide3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jp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5.pn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2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5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2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5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2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7" Type="http://schemas.openxmlformats.org/officeDocument/2006/relationships/slide" Target="slide3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0.xml"/><Relationship Id="rId5" Type="http://schemas.openxmlformats.org/officeDocument/2006/relationships/slide" Target="slide39.xml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USCGShield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3657600"/>
            <a:ext cx="1611924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85800"/>
            <a:ext cx="9144000" cy="914400"/>
          </a:xfrm>
        </p:spPr>
        <p:txBody>
          <a:bodyPr anchor="t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lumMod val="90000"/>
                  </a:schemeClr>
                </a:solidFill>
                <a:cs typeface="Arial" panose="020B0604020202020204" pitchFamily="34" charset="0"/>
              </a:rPr>
              <a:t>Unit 2. PVA Workbooks</a:t>
            </a:r>
            <a:br>
              <a:rPr lang="en-US" dirty="0">
                <a:solidFill>
                  <a:schemeClr val="tx1"/>
                </a:solidFill>
                <a:cs typeface="Arial" panose="020B0604020202020204" pitchFamily="34" charset="0"/>
              </a:rPr>
            </a:br>
            <a:br>
              <a:rPr lang="en-US" sz="2200" b="0" dirty="0">
                <a:solidFill>
                  <a:schemeClr val="tx1"/>
                </a:solidFill>
              </a:rPr>
            </a:br>
            <a:r>
              <a:rPr lang="en-US" sz="5300" dirty="0">
                <a:solidFill>
                  <a:schemeClr val="tx1"/>
                </a:solidFill>
                <a:cs typeface="Arial" panose="020B0604020202020204" pitchFamily="34" charset="0"/>
              </a:rPr>
              <a:t>Lesson 1. </a:t>
            </a:r>
            <a:r>
              <a:rPr lang="en-US" sz="5300" u="sng" dirty="0">
                <a:solidFill>
                  <a:schemeClr val="tx1"/>
                </a:solidFill>
                <a:cs typeface="Arial" panose="020B0604020202020204" pitchFamily="34" charset="0"/>
              </a:rPr>
              <a:t>Part 2</a:t>
            </a:r>
            <a:br>
              <a:rPr lang="en-US" sz="44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US" sz="36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4400" dirty="0">
                <a:solidFill>
                  <a:schemeClr val="tx1"/>
                </a:solidFill>
                <a:cs typeface="Arial" panose="020B0604020202020204" pitchFamily="34" charset="0"/>
              </a:rPr>
              <a:t>Intro to Purchase vs. Allowance Inventory Systems Workbook (PVAISW)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14310" y="1600200"/>
            <a:ext cx="609600" cy="609600"/>
          </a:xfrm>
          <a:prstGeom prst="rect">
            <a:avLst/>
          </a:prstGeom>
        </p:spPr>
      </p:pic>
      <p:sp>
        <p:nvSpPr>
          <p:cNvPr id="5" name="Action Button: Go Forward or Next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A4B03061-3F42-4924-A421-4372DAEC050B}"/>
              </a:ext>
            </a:extLst>
          </p:cNvPr>
          <p:cNvSpPr/>
          <p:nvPr/>
        </p:nvSpPr>
        <p:spPr>
          <a:xfrm>
            <a:off x="8119110" y="6107987"/>
            <a:ext cx="838200" cy="646331"/>
          </a:xfrm>
          <a:prstGeom prst="actionButtonForwardNex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1D9FA3-74CF-4A8F-85DD-6E49B3057DEF}"/>
              </a:ext>
            </a:extLst>
          </p:cNvPr>
          <p:cNvSpPr txBox="1"/>
          <p:nvPr/>
        </p:nvSpPr>
        <p:spPr>
          <a:xfrm>
            <a:off x="615462" y="5059738"/>
            <a:ext cx="7696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>
                <a:solidFill>
                  <a:srgbClr val="FFFF00"/>
                </a:solidFill>
              </a:rPr>
              <a:t>Note:  Audio should start automatically within 15 seconds. </a:t>
            </a:r>
          </a:p>
          <a:p>
            <a:pPr algn="ctr"/>
            <a:r>
              <a:rPr lang="en-US" b="1" i="1" dirty="0">
                <a:solidFill>
                  <a:srgbClr val="FFFF00"/>
                </a:solidFill>
              </a:rPr>
              <a:t>If volume is too low, close session, increase volume setting on your computer or Bluetooth stereo, and reopen session to start again.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820"/>
    </mc:Choice>
    <mc:Fallback xmlns="">
      <p:transition spd="slow" advClick="0" advTm="37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010" y="690211"/>
            <a:ext cx="8047980" cy="631381"/>
          </a:xfrm>
        </p:spPr>
        <p:txBody>
          <a:bodyPr/>
          <a:lstStyle/>
          <a:p>
            <a:pPr algn="ctr"/>
            <a:r>
              <a:rPr lang="en-US" sz="4800" dirty="0"/>
              <a:t>Part 2. Lecture for Lesson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" y="1330926"/>
            <a:ext cx="9144000" cy="1509712"/>
          </a:xfrm>
        </p:spPr>
        <p:txBody>
          <a:bodyPr/>
          <a:lstStyle/>
          <a:p>
            <a:pPr algn="ctr"/>
            <a:r>
              <a:rPr lang="en-US" sz="3600" dirty="0">
                <a:latin typeface="+mj-lt"/>
                <a:cs typeface="Arial" panose="020B0604020202020204" pitchFamily="34" charset="0"/>
              </a:rPr>
              <a:t>Form CG-2576 “Coast Guard Dining Facility Operating Statement” (CGDFOS)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FEC64D6-0CBB-4C0E-B4B6-FCD92F7644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9733" y="4374112"/>
            <a:ext cx="487363" cy="487363"/>
          </a:xfrm>
          <a:prstGeom prst="rect">
            <a:avLst/>
          </a:prstGeom>
        </p:spPr>
      </p:pic>
      <p:sp>
        <p:nvSpPr>
          <p:cNvPr id="15" name="Action Button: Go Forward or Next 1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0F510B5-6966-4396-98DB-3B596D6A736C}"/>
              </a:ext>
            </a:extLst>
          </p:cNvPr>
          <p:cNvSpPr/>
          <p:nvPr/>
        </p:nvSpPr>
        <p:spPr>
          <a:xfrm>
            <a:off x="8225971" y="6096221"/>
            <a:ext cx="616857" cy="533400"/>
          </a:xfrm>
          <a:prstGeom prst="actionButtonForwardNex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731410" y="4764849"/>
            <a:ext cx="3372908" cy="1639482"/>
            <a:chOff x="190500" y="3802964"/>
            <a:chExt cx="4533900" cy="1988236"/>
          </a:xfrm>
        </p:grpSpPr>
        <p:sp>
          <p:nvSpPr>
            <p:cNvPr id="5" name="Rectangle 4"/>
            <p:cNvSpPr/>
            <p:nvPr/>
          </p:nvSpPr>
          <p:spPr>
            <a:xfrm>
              <a:off x="190500" y="3802964"/>
              <a:ext cx="4533900" cy="1988236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00" y="3886201"/>
              <a:ext cx="4288028" cy="1752600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3154910" y="4436633"/>
            <a:ext cx="3231189" cy="1395816"/>
            <a:chOff x="999085" y="3242657"/>
            <a:chExt cx="4343400" cy="1692737"/>
          </a:xfrm>
        </p:grpSpPr>
        <p:sp>
          <p:nvSpPr>
            <p:cNvPr id="8" name="Rectangle 7"/>
            <p:cNvSpPr/>
            <p:nvPr/>
          </p:nvSpPr>
          <p:spPr>
            <a:xfrm>
              <a:off x="999085" y="3242657"/>
              <a:ext cx="4343400" cy="1692737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5769" y="3277487"/>
              <a:ext cx="4147751" cy="1581550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4653085" y="4017363"/>
            <a:ext cx="2860453" cy="1494970"/>
            <a:chOff x="3505200" y="1905000"/>
            <a:chExt cx="3845052" cy="1812983"/>
          </a:xfrm>
        </p:grpSpPr>
        <p:sp>
          <p:nvSpPr>
            <p:cNvPr id="11" name="Rectangle 10"/>
            <p:cNvSpPr/>
            <p:nvPr/>
          </p:nvSpPr>
          <p:spPr>
            <a:xfrm>
              <a:off x="3505200" y="1905000"/>
              <a:ext cx="3845052" cy="1812983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400" y="1962068"/>
              <a:ext cx="3669879" cy="1687623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8491A0B8-BBF0-4A87-BD2B-0EAE8043268F}"/>
              </a:ext>
            </a:extLst>
          </p:cNvPr>
          <p:cNvSpPr/>
          <p:nvPr/>
        </p:nvSpPr>
        <p:spPr>
          <a:xfrm>
            <a:off x="4653085" y="4244218"/>
            <a:ext cx="819890" cy="5206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10C7BCF-7CE9-477B-BFA1-A99F79EEB92F}"/>
              </a:ext>
            </a:extLst>
          </p:cNvPr>
          <p:cNvSpPr/>
          <p:nvPr/>
        </p:nvSpPr>
        <p:spPr>
          <a:xfrm>
            <a:off x="6089323" y="4083709"/>
            <a:ext cx="609601" cy="8790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F34A746-95CA-4380-B402-AAC092DD4360}"/>
              </a:ext>
            </a:extLst>
          </p:cNvPr>
          <p:cNvSpPr/>
          <p:nvPr/>
        </p:nvSpPr>
        <p:spPr>
          <a:xfrm>
            <a:off x="4709961" y="5117036"/>
            <a:ext cx="763014" cy="3789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9CB1839-74AB-46C9-A299-7B94BF729F5A}"/>
              </a:ext>
            </a:extLst>
          </p:cNvPr>
          <p:cNvSpPr/>
          <p:nvPr/>
        </p:nvSpPr>
        <p:spPr>
          <a:xfrm>
            <a:off x="5524848" y="4240198"/>
            <a:ext cx="490846" cy="4629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086A1D1-D209-4E20-8972-1F2545C95F6B}"/>
              </a:ext>
            </a:extLst>
          </p:cNvPr>
          <p:cNvSpPr/>
          <p:nvPr/>
        </p:nvSpPr>
        <p:spPr>
          <a:xfrm>
            <a:off x="3190162" y="4425267"/>
            <a:ext cx="592952" cy="34505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A98BE51-8A09-4233-ADD8-308F08FB3BA7}"/>
              </a:ext>
            </a:extLst>
          </p:cNvPr>
          <p:cNvSpPr/>
          <p:nvPr/>
        </p:nvSpPr>
        <p:spPr>
          <a:xfrm>
            <a:off x="6835541" y="4901034"/>
            <a:ext cx="592952" cy="34505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AAB9E4A-2A9B-4D4B-A418-98F335F403B2}"/>
              </a:ext>
            </a:extLst>
          </p:cNvPr>
          <p:cNvSpPr/>
          <p:nvPr/>
        </p:nvSpPr>
        <p:spPr>
          <a:xfrm>
            <a:off x="1887282" y="5079208"/>
            <a:ext cx="696841" cy="9856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A03D85A-17F0-417E-990B-2D3349B5F133}"/>
              </a:ext>
            </a:extLst>
          </p:cNvPr>
          <p:cNvSpPr txBox="1"/>
          <p:nvPr/>
        </p:nvSpPr>
        <p:spPr>
          <a:xfrm>
            <a:off x="1014841" y="2779043"/>
            <a:ext cx="75811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>
                <a:solidFill>
                  <a:srgbClr val="FFFF00"/>
                </a:solidFill>
                <a:latin typeface="+mn-lt"/>
              </a:rPr>
              <a:t>CG-2576 summarizes the financial condition of your CG Dining Facility</a:t>
            </a:r>
          </a:p>
        </p:txBody>
      </p:sp>
    </p:spTree>
    <p:extLst>
      <p:ext uri="{BB962C8B-B14F-4D97-AF65-F5344CB8AC3E}">
        <p14:creationId xmlns:p14="http://schemas.microsoft.com/office/powerpoint/2010/main" val="308532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3130"/>
    </mc:Choice>
    <mc:Fallback xmlns="">
      <p:transition spd="slow" advClick="0" advTm="33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6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64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265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266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26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29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30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75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54ABD-D2BD-44D7-8CDE-88D53AD2A6EA}"/>
              </a:ext>
            </a:extLst>
          </p:cNvPr>
          <p:cNvSpPr txBox="1">
            <a:spLocks/>
          </p:cNvSpPr>
          <p:nvPr/>
        </p:nvSpPr>
        <p:spPr bwMode="auto">
          <a:xfrm>
            <a:off x="76200" y="1011908"/>
            <a:ext cx="9067800" cy="570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2800" b="1" dirty="0"/>
              <a:t>Lesson 1 Lecture, Part 2. </a:t>
            </a:r>
            <a:r>
              <a:rPr lang="en-US" sz="2800" b="1" u="sng" dirty="0">
                <a:solidFill>
                  <a:srgbClr val="0070C0"/>
                </a:solidFill>
              </a:rPr>
              <a:t>Form CG-2576</a:t>
            </a:r>
          </a:p>
          <a:p>
            <a:pPr algn="ctr"/>
            <a:r>
              <a:rPr lang="en-US" sz="4000" b="1" u="sng" dirty="0">
                <a:solidFill>
                  <a:srgbClr val="0070C0"/>
                </a:solidFill>
              </a:rPr>
              <a:t>TOPICS</a:t>
            </a:r>
            <a:endParaRPr lang="en-US" sz="4000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3957D4A-C3D6-4F0A-9AAD-4B3EE213644C}"/>
              </a:ext>
            </a:extLst>
          </p:cNvPr>
          <p:cNvSpPr/>
          <p:nvPr/>
        </p:nvSpPr>
        <p:spPr>
          <a:xfrm>
            <a:off x="76200" y="1184694"/>
            <a:ext cx="2153935" cy="5012865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DA9780-D82A-4764-92CC-17DFF1C6A65D}"/>
              </a:ext>
            </a:extLst>
          </p:cNvPr>
          <p:cNvSpPr txBox="1"/>
          <p:nvPr/>
        </p:nvSpPr>
        <p:spPr>
          <a:xfrm>
            <a:off x="289828" y="1750957"/>
            <a:ext cx="210942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This table lists the Blocks in  </a:t>
            </a:r>
          </a:p>
          <a:p>
            <a:r>
              <a:rPr lang="en-US" dirty="0">
                <a:latin typeface="+mn-lt"/>
              </a:rPr>
              <a:t>Form CG-2576. </a:t>
            </a:r>
          </a:p>
          <a:p>
            <a:endParaRPr lang="en-US" dirty="0">
              <a:latin typeface="+mn-lt"/>
            </a:endParaRPr>
          </a:p>
          <a:p>
            <a:r>
              <a:rPr lang="en-US" dirty="0">
                <a:latin typeface="+mn-lt"/>
              </a:rPr>
              <a:t>Click on any bar (at right) to learn about its blocks.</a:t>
            </a:r>
          </a:p>
          <a:p>
            <a:endParaRPr lang="en-US" dirty="0">
              <a:latin typeface="+mn-lt"/>
            </a:endParaRPr>
          </a:p>
          <a:p>
            <a:r>
              <a:rPr lang="en-US" u="sng" dirty="0">
                <a:latin typeface="+mn-lt"/>
              </a:rPr>
              <a:t>Recommended: </a:t>
            </a:r>
          </a:p>
          <a:p>
            <a:r>
              <a:rPr lang="en-US" dirty="0">
                <a:latin typeface="+mn-lt"/>
              </a:rPr>
              <a:t>Refer to your paper CG-2576 to locate each block as you learn about the block’s purpose.</a:t>
            </a:r>
          </a:p>
          <a:p>
            <a:pPr algn="r"/>
            <a:r>
              <a:rPr lang="en-US" sz="2000" dirty="0">
                <a:latin typeface="+mn-lt"/>
              </a:rPr>
              <a:t> </a:t>
            </a:r>
          </a:p>
        </p:txBody>
      </p:sp>
      <p:sp>
        <p:nvSpPr>
          <p:cNvPr id="3" name="Rectangle 2">
            <a:hlinkClick r:id="rId3" action="ppaction://hlinksldjump"/>
            <a:extLst>
              <a:ext uri="{FF2B5EF4-FFF2-40B4-BE49-F238E27FC236}">
                <a16:creationId xmlns:a16="http://schemas.microsoft.com/office/drawing/2014/main" id="{D6AAC471-1122-403C-B77A-A5808F77EC7C}"/>
              </a:ext>
            </a:extLst>
          </p:cNvPr>
          <p:cNvSpPr/>
          <p:nvPr/>
        </p:nvSpPr>
        <p:spPr>
          <a:xfrm>
            <a:off x="2819400" y="1750957"/>
            <a:ext cx="4062122" cy="86870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Learn about: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A “Operating Statement”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B, “Surplus Accounts”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C, “Remarks”</a:t>
            </a:r>
          </a:p>
          <a:p>
            <a:pPr algn="ctr"/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Rectangle 18">
            <a:hlinkClick r:id="rId4" action="ppaction://hlinksldjump"/>
            <a:extLst>
              <a:ext uri="{FF2B5EF4-FFF2-40B4-BE49-F238E27FC236}">
                <a16:creationId xmlns:a16="http://schemas.microsoft.com/office/drawing/2014/main" id="{AD525E84-2777-4D33-BA61-B37FFA292C08}"/>
              </a:ext>
            </a:extLst>
          </p:cNvPr>
          <p:cNvSpPr/>
          <p:nvPr/>
        </p:nvSpPr>
        <p:spPr>
          <a:xfrm>
            <a:off x="2795076" y="2802221"/>
            <a:ext cx="4062122" cy="86870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Learn about: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D “Summary of Accounts Receivable”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E, “Sale of Subsistence Items”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F, “Sale of Ration Meals”</a:t>
            </a:r>
          </a:p>
          <a:p>
            <a:pPr algn="ctr"/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Rectangle 19">
            <a:hlinkClick r:id="rId5" action="ppaction://hlinksldjump"/>
            <a:extLst>
              <a:ext uri="{FF2B5EF4-FFF2-40B4-BE49-F238E27FC236}">
                <a16:creationId xmlns:a16="http://schemas.microsoft.com/office/drawing/2014/main" id="{DCBAE617-EE21-4902-80EF-F119DC29C4C2}"/>
              </a:ext>
            </a:extLst>
          </p:cNvPr>
          <p:cNvSpPr/>
          <p:nvPr/>
        </p:nvSpPr>
        <p:spPr>
          <a:xfrm>
            <a:off x="2789712" y="3900025"/>
            <a:ext cx="4067486" cy="86870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Learn about: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G “Purchases”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H, “Receipts from Other CGDFs”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I, “Transfers to Other CGDFs”</a:t>
            </a:r>
          </a:p>
          <a:p>
            <a:pPr algn="ctr"/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Rectangle 21">
            <a:hlinkClick r:id="rId6" action="ppaction://hlinksldjump"/>
            <a:extLst>
              <a:ext uri="{FF2B5EF4-FFF2-40B4-BE49-F238E27FC236}">
                <a16:creationId xmlns:a16="http://schemas.microsoft.com/office/drawing/2014/main" id="{A83C88CC-FDDC-40EB-90F1-C5A9EC4441AE}"/>
              </a:ext>
            </a:extLst>
          </p:cNvPr>
          <p:cNvSpPr/>
          <p:nvPr/>
        </p:nvSpPr>
        <p:spPr>
          <a:xfrm>
            <a:off x="2804140" y="4997098"/>
            <a:ext cx="4067486" cy="136917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Learn about: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J “Approved Surveys”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 K, “Approved Freight”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Block, “Accounts Received Remarks”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Block, “Signatures”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Block, “Testing Procedures”</a:t>
            </a:r>
          </a:p>
          <a:p>
            <a:pPr algn="ctr"/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Right Brace 22">
            <a:extLst>
              <a:ext uri="{FF2B5EF4-FFF2-40B4-BE49-F238E27FC236}">
                <a16:creationId xmlns:a16="http://schemas.microsoft.com/office/drawing/2014/main" id="{E3ED00CD-C0B7-47FE-82EB-C4FCA5B5BA2D}"/>
              </a:ext>
            </a:extLst>
          </p:cNvPr>
          <p:cNvSpPr/>
          <p:nvPr/>
        </p:nvSpPr>
        <p:spPr>
          <a:xfrm flipH="1">
            <a:off x="2141117" y="1573286"/>
            <a:ext cx="516275" cy="501286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539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691887"/>
            <a:ext cx="838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j-lt"/>
                <a:cs typeface="Arial" panose="020B0604020202020204" pitchFamily="34" charset="0"/>
              </a:rPr>
              <a:t>Form CG-2576: CGDFOS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Block A. Operating Statement (Column A, Row 9)</a:t>
            </a:r>
            <a:r>
              <a:rPr lang="en-US" sz="2800" u="sng" dirty="0">
                <a:latin typeface="+mj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286000"/>
            <a:ext cx="7162800" cy="4019939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2176ACC-F878-4552-A03A-9BFB203538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67400" y="1769105"/>
            <a:ext cx="487363" cy="487363"/>
          </a:xfrm>
          <a:prstGeom prst="rect">
            <a:avLst/>
          </a:prstGeom>
        </p:spPr>
      </p:pic>
      <p:sp>
        <p:nvSpPr>
          <p:cNvPr id="5" name="Action Button: Go Forward or Next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0EE8A366-E5FB-49E3-90A1-E583E1C4443D}"/>
              </a:ext>
            </a:extLst>
          </p:cNvPr>
          <p:cNvSpPr/>
          <p:nvPr/>
        </p:nvSpPr>
        <p:spPr>
          <a:xfrm>
            <a:off x="8305800" y="6039239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ction Button: Go Home 5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8E9C2C05-12DB-4ECE-A61D-6B72A1DC692E}"/>
              </a:ext>
            </a:extLst>
          </p:cNvPr>
          <p:cNvSpPr/>
          <p:nvPr/>
        </p:nvSpPr>
        <p:spPr>
          <a:xfrm>
            <a:off x="8153400" y="552061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046C791-87CB-4E80-A889-77A4FEC2BE4E}"/>
              </a:ext>
            </a:extLst>
          </p:cNvPr>
          <p:cNvCxnSpPr>
            <a:cxnSpLocks/>
          </p:cNvCxnSpPr>
          <p:nvPr/>
        </p:nvCxnSpPr>
        <p:spPr>
          <a:xfrm>
            <a:off x="381000" y="2895600"/>
            <a:ext cx="609600" cy="0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E0EC38D-EDBF-4328-9BF8-7A9C2CA818A9}"/>
              </a:ext>
            </a:extLst>
          </p:cNvPr>
          <p:cNvCxnSpPr>
            <a:cxnSpLocks/>
          </p:cNvCxnSpPr>
          <p:nvPr/>
        </p:nvCxnSpPr>
        <p:spPr>
          <a:xfrm>
            <a:off x="381000" y="4724400"/>
            <a:ext cx="609600" cy="0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37F091F-F82E-4205-AE51-990C0232F38A}"/>
              </a:ext>
            </a:extLst>
          </p:cNvPr>
          <p:cNvCxnSpPr>
            <a:cxnSpLocks/>
          </p:cNvCxnSpPr>
          <p:nvPr/>
        </p:nvCxnSpPr>
        <p:spPr>
          <a:xfrm>
            <a:off x="817710" y="3810000"/>
            <a:ext cx="1728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1C80FC7-3792-4C51-854D-C42914C8EC72}"/>
              </a:ext>
            </a:extLst>
          </p:cNvPr>
          <p:cNvGrpSpPr/>
          <p:nvPr/>
        </p:nvGrpSpPr>
        <p:grpSpPr>
          <a:xfrm>
            <a:off x="838200" y="3038354"/>
            <a:ext cx="152400" cy="152401"/>
            <a:chOff x="-381000" y="1814034"/>
            <a:chExt cx="152400" cy="152401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717C9B9F-BC5B-426F-A5D3-4EB251066FB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-381000" y="1894980"/>
              <a:ext cx="152400" cy="1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27B0172-8CCB-4D83-B296-6A60161FE04C}"/>
                </a:ext>
              </a:extLst>
            </p:cNvPr>
            <p:cNvCxnSpPr>
              <a:cxnSpLocks/>
            </p:cNvCxnSpPr>
            <p:nvPr/>
          </p:nvCxnSpPr>
          <p:spPr>
            <a:xfrm>
              <a:off x="-304800" y="1814034"/>
              <a:ext cx="0" cy="152401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C0DA90C-0850-4FD4-AFB9-152833C64411}"/>
              </a:ext>
            </a:extLst>
          </p:cNvPr>
          <p:cNvGrpSpPr/>
          <p:nvPr/>
        </p:nvGrpSpPr>
        <p:grpSpPr>
          <a:xfrm>
            <a:off x="847976" y="3252563"/>
            <a:ext cx="152400" cy="152401"/>
            <a:chOff x="-381000" y="1814034"/>
            <a:chExt cx="152400" cy="152401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23B9D24F-449F-4646-86FB-F603C9F96B7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-381000" y="1894980"/>
              <a:ext cx="152400" cy="1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53DF3A4-1359-4B04-B368-50C827647115}"/>
                </a:ext>
              </a:extLst>
            </p:cNvPr>
            <p:cNvCxnSpPr>
              <a:cxnSpLocks/>
            </p:cNvCxnSpPr>
            <p:nvPr/>
          </p:nvCxnSpPr>
          <p:spPr>
            <a:xfrm>
              <a:off x="-304800" y="1814034"/>
              <a:ext cx="0" cy="152401"/>
            </a:xfrm>
            <a:prstGeom prst="line">
              <a:avLst/>
            </a:prstGeom>
            <a:ln w="381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B941606-0520-4B62-A79B-D667B452A22A}"/>
              </a:ext>
            </a:extLst>
          </p:cNvPr>
          <p:cNvCxnSpPr>
            <a:cxnSpLocks/>
          </p:cNvCxnSpPr>
          <p:nvPr/>
        </p:nvCxnSpPr>
        <p:spPr>
          <a:xfrm>
            <a:off x="817603" y="4038600"/>
            <a:ext cx="1728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F1F1E8B-23C9-410F-821D-3236A102A39B}"/>
              </a:ext>
            </a:extLst>
          </p:cNvPr>
          <p:cNvCxnSpPr>
            <a:cxnSpLocks/>
          </p:cNvCxnSpPr>
          <p:nvPr/>
        </p:nvCxnSpPr>
        <p:spPr>
          <a:xfrm>
            <a:off x="817603" y="4267200"/>
            <a:ext cx="1728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38B6464C-C32F-47F3-987B-6B7C57DF57A4}"/>
              </a:ext>
            </a:extLst>
          </p:cNvPr>
          <p:cNvCxnSpPr>
            <a:cxnSpLocks/>
          </p:cNvCxnSpPr>
          <p:nvPr/>
        </p:nvCxnSpPr>
        <p:spPr>
          <a:xfrm>
            <a:off x="807826" y="4495800"/>
            <a:ext cx="1728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255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1420"/>
    </mc:Choice>
    <mc:Fallback xmlns="">
      <p:transition spd="slow" advClick="0" advTm="31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4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114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1628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1774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2259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2353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40" y="1981201"/>
            <a:ext cx="7919967" cy="37826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0999" y="762000"/>
            <a:ext cx="838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 CG-2576: CGDFOS,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Block B. Surplus Account (Column A, Row 25)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F290584-ADEF-4469-991A-63DF9281B9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2506" y="429582"/>
            <a:ext cx="487363" cy="487363"/>
          </a:xfrm>
          <a:prstGeom prst="rect">
            <a:avLst/>
          </a:prstGeom>
        </p:spPr>
      </p:pic>
      <p:sp>
        <p:nvSpPr>
          <p:cNvPr id="6" name="Action Button: Go Forward or Next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9870FE6-9873-40F1-B462-AF9AD374F4CC}"/>
              </a:ext>
            </a:extLst>
          </p:cNvPr>
          <p:cNvSpPr/>
          <p:nvPr/>
        </p:nvSpPr>
        <p:spPr>
          <a:xfrm>
            <a:off x="8225971" y="6096221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ction Button: Go Home 7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16491006-2BE4-464B-9390-87FCE5D4FAEA}"/>
              </a:ext>
            </a:extLst>
          </p:cNvPr>
          <p:cNvSpPr/>
          <p:nvPr/>
        </p:nvSpPr>
        <p:spPr>
          <a:xfrm>
            <a:off x="8279017" y="304560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54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1710"/>
    </mc:Choice>
    <mc:Fallback xmlns="">
      <p:transition spd="slow" advClick="0" advTm="417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5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2057400"/>
            <a:ext cx="6371007" cy="3962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2193" y="838200"/>
            <a:ext cx="87332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Block C. REMARKS (Column A, Row 39)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6BBBB01-8028-4796-A925-5233734D66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3400" y="1409219"/>
            <a:ext cx="487363" cy="487363"/>
          </a:xfrm>
          <a:prstGeom prst="rect">
            <a:avLst/>
          </a:prstGeom>
        </p:spPr>
      </p:pic>
      <p:sp>
        <p:nvSpPr>
          <p:cNvPr id="5" name="Action Button: Go Forward or Next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9D353F1D-3E4F-45B2-BBF7-B126DB134C30}"/>
              </a:ext>
            </a:extLst>
          </p:cNvPr>
          <p:cNvSpPr/>
          <p:nvPr/>
        </p:nvSpPr>
        <p:spPr>
          <a:xfrm>
            <a:off x="8225971" y="6096221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3C99D74-7A4C-454E-9F66-FC56834B4600}"/>
              </a:ext>
            </a:extLst>
          </p:cNvPr>
          <p:cNvGrpSpPr/>
          <p:nvPr/>
        </p:nvGrpSpPr>
        <p:grpSpPr>
          <a:xfrm>
            <a:off x="1446944" y="3254787"/>
            <a:ext cx="5900632" cy="2607136"/>
            <a:chOff x="1446944" y="3254787"/>
            <a:chExt cx="5900632" cy="260713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ED3BACCA-C859-4D98-804D-94E8AE8D8A61}"/>
                </a:ext>
              </a:extLst>
            </p:cNvPr>
            <p:cNvSpPr/>
            <p:nvPr/>
          </p:nvSpPr>
          <p:spPr>
            <a:xfrm>
              <a:off x="1446944" y="3276600"/>
              <a:ext cx="5900632" cy="2585323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B1ACA22E-014D-4F3A-B290-B4B91FAFCA39}"/>
                </a:ext>
              </a:extLst>
            </p:cNvPr>
            <p:cNvSpPr txBox="1"/>
            <p:nvPr/>
          </p:nvSpPr>
          <p:spPr>
            <a:xfrm>
              <a:off x="1553793" y="3254787"/>
              <a:ext cx="556260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+mn-lt"/>
                </a:rPr>
                <a:t>Examples of Remarks (FSO comments about the CG-2576 data) include:</a:t>
              </a:r>
            </a:p>
            <a:p>
              <a:endParaRPr lang="en-US" sz="1600" dirty="0">
                <a:latin typeface="+mn-lt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+mn-lt"/>
                </a:rPr>
                <a:t>Block B “Surplus Account” Information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+mn-lt"/>
                </a:rPr>
                <a:t>Cash on Hand, Cash in Transit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+mn-lt"/>
                </a:rPr>
                <a:t>Receivables to be Collected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+mn-lt"/>
                </a:rPr>
                <a:t>Whether this coincided with an FSO Relief or Annual Audit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600" dirty="0">
                  <a:latin typeface="+mn-lt"/>
                </a:rPr>
                <a:t>Helpful explanations for the FINCEN examiner reviewing this CG-2576 form.</a:t>
              </a:r>
            </a:p>
          </p:txBody>
        </p:sp>
      </p:grpSp>
      <p:sp>
        <p:nvSpPr>
          <p:cNvPr id="10" name="Action Button: Go Home 9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69E140D4-F621-41B9-B854-CF19328579AF}"/>
              </a:ext>
            </a:extLst>
          </p:cNvPr>
          <p:cNvSpPr/>
          <p:nvPr/>
        </p:nvSpPr>
        <p:spPr>
          <a:xfrm>
            <a:off x="8265121" y="251140"/>
            <a:ext cx="696686" cy="675877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62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7000"/>
    </mc:Choice>
    <mc:Fallback xmlns="">
      <p:transition spd="slow" advClick="0" advTm="4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46AE27-7718-4177-85F2-2C851F9C2141}"/>
              </a:ext>
            </a:extLst>
          </p:cNvPr>
          <p:cNvSpPr txBox="1"/>
          <p:nvPr/>
        </p:nvSpPr>
        <p:spPr>
          <a:xfrm>
            <a:off x="116494" y="828450"/>
            <a:ext cx="868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latin typeface="+mj-lt"/>
                <a:cs typeface="Arial" panose="020B0604020202020204" pitchFamily="34" charset="0"/>
              </a:rPr>
              <a:t>Knowledge Check: CG-2576 Blocks A, B, and C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B52B59-1383-4658-B84B-CF996CED2131}"/>
              </a:ext>
            </a:extLst>
          </p:cNvPr>
          <p:cNvSpPr txBox="1"/>
          <p:nvPr/>
        </p:nvSpPr>
        <p:spPr>
          <a:xfrm>
            <a:off x="138417" y="1387066"/>
            <a:ext cx="842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+mn-lt"/>
              </a:rPr>
              <a:t>Instructions: Click on the answer you believe is correct.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7EE29E-CC4C-4225-81E7-297CFF348644}"/>
              </a:ext>
            </a:extLst>
          </p:cNvPr>
          <p:cNvSpPr txBox="1"/>
          <p:nvPr/>
        </p:nvSpPr>
        <p:spPr>
          <a:xfrm>
            <a:off x="138417" y="1902246"/>
            <a:ext cx="57681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000" b="1" dirty="0">
                <a:latin typeface="+mn-lt"/>
              </a:rPr>
              <a:t>Block A “Operating Statement” records….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AB61F75F-8A1D-49FD-864A-DABDAC4E1E84}"/>
              </a:ext>
            </a:extLst>
          </p:cNvPr>
          <p:cNvSpPr txBox="1"/>
          <p:nvPr/>
        </p:nvSpPr>
        <p:spPr>
          <a:xfrm>
            <a:off x="858754" y="2254663"/>
            <a:ext cx="43335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A.  FSO comments about a pending FSO relief. </a:t>
            </a:r>
          </a:p>
        </p:txBody>
      </p:sp>
      <p:sp>
        <p:nvSpPr>
          <p:cNvPr id="12" name="TextBox 11">
            <a:hlinkClick r:id="rId4" action="ppaction://hlinksldjump"/>
            <a:extLst>
              <a:ext uri="{FF2B5EF4-FFF2-40B4-BE49-F238E27FC236}">
                <a16:creationId xmlns:a16="http://schemas.microsoft.com/office/drawing/2014/main" id="{CCCF8647-89BF-4E3D-884C-0F6E44613509}"/>
              </a:ext>
            </a:extLst>
          </p:cNvPr>
          <p:cNvSpPr txBox="1"/>
          <p:nvPr/>
        </p:nvSpPr>
        <p:spPr>
          <a:xfrm>
            <a:off x="851968" y="2986746"/>
            <a:ext cx="68442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C.  Your beginning Inventory and your ending Inventory for the month. </a:t>
            </a:r>
          </a:p>
        </p:txBody>
      </p:sp>
      <p:sp>
        <p:nvSpPr>
          <p:cNvPr id="10" name="TextBox 9">
            <a:hlinkClick r:id="rId3" action="ppaction://hlinksldjump"/>
            <a:extLst>
              <a:ext uri="{FF2B5EF4-FFF2-40B4-BE49-F238E27FC236}">
                <a16:creationId xmlns:a16="http://schemas.microsoft.com/office/drawing/2014/main" id="{6594E2A3-00C5-4669-8070-62D314F31FF1}"/>
              </a:ext>
            </a:extLst>
          </p:cNvPr>
          <p:cNvSpPr txBox="1"/>
          <p:nvPr/>
        </p:nvSpPr>
        <p:spPr>
          <a:xfrm>
            <a:off x="851969" y="2624841"/>
            <a:ext cx="22132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B.  Only cash on hand.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C6A88D-3917-4FC1-8CF3-905E45B5E8E5}"/>
              </a:ext>
            </a:extLst>
          </p:cNvPr>
          <p:cNvSpPr txBox="1"/>
          <p:nvPr/>
        </p:nvSpPr>
        <p:spPr>
          <a:xfrm>
            <a:off x="162385" y="3355978"/>
            <a:ext cx="66742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+mn-lt"/>
              </a:rPr>
              <a:t>2.   Block B “Surplus Accounts” lets an FSO know the….</a:t>
            </a:r>
          </a:p>
        </p:txBody>
      </p:sp>
      <p:sp>
        <p:nvSpPr>
          <p:cNvPr id="19" name="TextBox 18">
            <a:hlinkClick r:id="rId3" action="ppaction://hlinksldjump"/>
            <a:extLst>
              <a:ext uri="{FF2B5EF4-FFF2-40B4-BE49-F238E27FC236}">
                <a16:creationId xmlns:a16="http://schemas.microsoft.com/office/drawing/2014/main" id="{7E75CEAC-243C-4E16-8387-FF55E8532859}"/>
              </a:ext>
            </a:extLst>
          </p:cNvPr>
          <p:cNvSpPr txBox="1"/>
          <p:nvPr/>
        </p:nvSpPr>
        <p:spPr>
          <a:xfrm>
            <a:off x="858754" y="4086009"/>
            <a:ext cx="64572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B. …food items your galley sold to an authorized purchaser.</a:t>
            </a:r>
          </a:p>
        </p:txBody>
      </p:sp>
      <p:sp>
        <p:nvSpPr>
          <p:cNvPr id="20" name="TextBox 19">
            <a:hlinkClick r:id="rId3" action="ppaction://hlinksldjump"/>
            <a:extLst>
              <a:ext uri="{FF2B5EF4-FFF2-40B4-BE49-F238E27FC236}">
                <a16:creationId xmlns:a16="http://schemas.microsoft.com/office/drawing/2014/main" id="{BF91A74F-B632-47FC-9D02-A0A9242603D5}"/>
              </a:ext>
            </a:extLst>
          </p:cNvPr>
          <p:cNvSpPr txBox="1"/>
          <p:nvPr/>
        </p:nvSpPr>
        <p:spPr>
          <a:xfrm>
            <a:off x="858754" y="3680628"/>
            <a:ext cx="5519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A. …date and time of this year’s annual audit</a:t>
            </a:r>
            <a:r>
              <a:rPr lang="en-US" dirty="0">
                <a:latin typeface="+mn-lt"/>
              </a:rPr>
              <a:t>.</a:t>
            </a:r>
          </a:p>
        </p:txBody>
      </p:sp>
      <p:sp>
        <p:nvSpPr>
          <p:cNvPr id="21" name="TextBox 20">
            <a:hlinkClick r:id="rId5" action="ppaction://hlinksldjump"/>
            <a:extLst>
              <a:ext uri="{FF2B5EF4-FFF2-40B4-BE49-F238E27FC236}">
                <a16:creationId xmlns:a16="http://schemas.microsoft.com/office/drawing/2014/main" id="{BBDD9470-EFB8-47E2-B2FC-EC16371CBCEF}"/>
              </a:ext>
            </a:extLst>
          </p:cNvPr>
          <p:cNvSpPr txBox="1"/>
          <p:nvPr/>
        </p:nvSpPr>
        <p:spPr>
          <a:xfrm>
            <a:off x="851968" y="4466745"/>
            <a:ext cx="6457240" cy="338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C. …amount of an unused allowance you might have for this month.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D142EE7-573D-4D75-BEF8-CD07283BD621}"/>
              </a:ext>
            </a:extLst>
          </p:cNvPr>
          <p:cNvSpPr txBox="1"/>
          <p:nvPr/>
        </p:nvSpPr>
        <p:spPr>
          <a:xfrm>
            <a:off x="179000" y="4926882"/>
            <a:ext cx="86882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+mn-lt"/>
              </a:rPr>
              <a:t>3. Block C “Remarks” provides a place where an FSO…</a:t>
            </a:r>
          </a:p>
        </p:txBody>
      </p:sp>
      <p:sp>
        <p:nvSpPr>
          <p:cNvPr id="17" name="TextBox 16">
            <a:hlinkClick r:id="rId6" action="ppaction://hlinksldjump"/>
            <a:extLst>
              <a:ext uri="{FF2B5EF4-FFF2-40B4-BE49-F238E27FC236}">
                <a16:creationId xmlns:a16="http://schemas.microsoft.com/office/drawing/2014/main" id="{5DC7252B-0F3D-45AF-BDF8-D647C3DC7092}"/>
              </a:ext>
            </a:extLst>
          </p:cNvPr>
          <p:cNvSpPr txBox="1"/>
          <p:nvPr/>
        </p:nvSpPr>
        <p:spPr>
          <a:xfrm>
            <a:off x="834905" y="5272238"/>
            <a:ext cx="80762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A.  …might include comments useful to the FINCEN examiner reviewing your CG-2576.</a:t>
            </a:r>
          </a:p>
        </p:txBody>
      </p:sp>
      <p:sp>
        <p:nvSpPr>
          <p:cNvPr id="18" name="TextBox 17">
            <a:hlinkClick r:id="rId3" action="ppaction://hlinksldjump"/>
            <a:extLst>
              <a:ext uri="{FF2B5EF4-FFF2-40B4-BE49-F238E27FC236}">
                <a16:creationId xmlns:a16="http://schemas.microsoft.com/office/drawing/2014/main" id="{3AEB3590-004A-40ED-90B6-1CE690EEE917}"/>
              </a:ext>
            </a:extLst>
          </p:cNvPr>
          <p:cNvSpPr txBox="1"/>
          <p:nvPr/>
        </p:nvSpPr>
        <p:spPr>
          <a:xfrm>
            <a:off x="864330" y="6075265"/>
            <a:ext cx="68442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C.  …lists all subsistence in kind (SIK) rations. </a:t>
            </a:r>
          </a:p>
        </p:txBody>
      </p:sp>
      <p:sp>
        <p:nvSpPr>
          <p:cNvPr id="27" name="TextBox 26">
            <a:hlinkClick r:id="rId3" action="ppaction://hlinksldjump"/>
            <a:extLst>
              <a:ext uri="{FF2B5EF4-FFF2-40B4-BE49-F238E27FC236}">
                <a16:creationId xmlns:a16="http://schemas.microsoft.com/office/drawing/2014/main" id="{12656279-FDA3-4472-8CF2-C87AFF589D70}"/>
              </a:ext>
            </a:extLst>
          </p:cNvPr>
          <p:cNvSpPr txBox="1"/>
          <p:nvPr/>
        </p:nvSpPr>
        <p:spPr>
          <a:xfrm>
            <a:off x="858754" y="5652346"/>
            <a:ext cx="40765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B.  …calculates the BDFA rate for active duty.</a:t>
            </a:r>
          </a:p>
        </p:txBody>
      </p:sp>
    </p:spTree>
    <p:extLst>
      <p:ext uri="{BB962C8B-B14F-4D97-AF65-F5344CB8AC3E}">
        <p14:creationId xmlns:p14="http://schemas.microsoft.com/office/powerpoint/2010/main" val="361148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022451F-F728-4563-AB6C-1F9645FF05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98" y="1219200"/>
            <a:ext cx="2056695" cy="15696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43CA50-F5CD-4B12-8F41-39C5C982F5F9}"/>
              </a:ext>
            </a:extLst>
          </p:cNvPr>
          <p:cNvSpPr txBox="1"/>
          <p:nvPr/>
        </p:nvSpPr>
        <p:spPr>
          <a:xfrm>
            <a:off x="2817141" y="1143000"/>
            <a:ext cx="47404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latin typeface="+mn-lt"/>
              </a:rPr>
              <a:t>That is incorrect.</a:t>
            </a:r>
          </a:p>
          <a:p>
            <a:r>
              <a:rPr lang="en-US" sz="4800" dirty="0">
                <a:latin typeface="+mn-lt"/>
              </a:rPr>
              <a:t>Please try again.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206F88-AD09-4976-870A-E310515B57D8}"/>
              </a:ext>
            </a:extLst>
          </p:cNvPr>
          <p:cNvSpPr txBox="1"/>
          <p:nvPr/>
        </p:nvSpPr>
        <p:spPr>
          <a:xfrm>
            <a:off x="6998919" y="6265837"/>
            <a:ext cx="2122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Try again…</a:t>
            </a:r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C536DC2-6A00-4DB4-B6EF-ADB236488DAA}"/>
              </a:ext>
            </a:extLst>
          </p:cNvPr>
          <p:cNvSpPr/>
          <p:nvPr/>
        </p:nvSpPr>
        <p:spPr>
          <a:xfrm>
            <a:off x="7561807" y="5702350"/>
            <a:ext cx="996341" cy="52322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44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4E3C53-5819-431C-B75B-043E16F65DE8}"/>
              </a:ext>
            </a:extLst>
          </p:cNvPr>
          <p:cNvSpPr txBox="1"/>
          <p:nvPr/>
        </p:nvSpPr>
        <p:spPr>
          <a:xfrm>
            <a:off x="742481" y="610029"/>
            <a:ext cx="35695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00B050"/>
                </a:solidFill>
                <a:latin typeface="+mj-lt"/>
              </a:rPr>
              <a:t>That’s right!</a:t>
            </a:r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2C5ADA9-0D3D-463B-91DF-C3B643EB7657}"/>
              </a:ext>
            </a:extLst>
          </p:cNvPr>
          <p:cNvSpPr/>
          <p:nvPr/>
        </p:nvSpPr>
        <p:spPr>
          <a:xfrm>
            <a:off x="7487119" y="5687425"/>
            <a:ext cx="914400" cy="64633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29F55C-F6F6-4516-A5AB-FFA38BA2F170}"/>
              </a:ext>
            </a:extLst>
          </p:cNvPr>
          <p:cNvSpPr txBox="1"/>
          <p:nvPr/>
        </p:nvSpPr>
        <p:spPr>
          <a:xfrm>
            <a:off x="6858000" y="6333755"/>
            <a:ext cx="217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Return to complete the Knowledge Check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D45853-DEC6-4E39-B8FC-3EB7E8D837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12" y="3492002"/>
            <a:ext cx="4758487" cy="26955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143A41-0966-49DD-8680-DBFCAC83EA3B}"/>
              </a:ext>
            </a:extLst>
          </p:cNvPr>
          <p:cNvSpPr txBox="1"/>
          <p:nvPr/>
        </p:nvSpPr>
        <p:spPr>
          <a:xfrm>
            <a:off x="768170" y="1593261"/>
            <a:ext cx="738118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n-lt"/>
              </a:rPr>
              <a:t>Block A is the “Operating Statement” section of your CG-2576. Block A shows your BEGINNING inventory and your ENDING inventory. </a:t>
            </a:r>
          </a:p>
          <a:p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443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B2657A-00F4-4D8B-B9D4-15A6350C519D}"/>
              </a:ext>
            </a:extLst>
          </p:cNvPr>
          <p:cNvSpPr/>
          <p:nvPr/>
        </p:nvSpPr>
        <p:spPr>
          <a:xfrm>
            <a:off x="533400" y="1556972"/>
            <a:ext cx="6803571" cy="49962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3F59B2-C5CF-4D26-A100-F93D957556FF}"/>
              </a:ext>
            </a:extLst>
          </p:cNvPr>
          <p:cNvSpPr txBox="1"/>
          <p:nvPr/>
        </p:nvSpPr>
        <p:spPr>
          <a:xfrm>
            <a:off x="762000" y="836692"/>
            <a:ext cx="60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+mj-lt"/>
              </a:rPr>
              <a:t>Yes, that’s right!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B177C7-1B44-464B-A401-72DCD8D1CB55}"/>
              </a:ext>
            </a:extLst>
          </p:cNvPr>
          <p:cNvSpPr txBox="1"/>
          <p:nvPr/>
        </p:nvSpPr>
        <p:spPr>
          <a:xfrm>
            <a:off x="762000" y="1710151"/>
            <a:ext cx="60960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Block B “Surplus Accounts” in the CG-2576 documents the amount of money (allowances) the Coast Guard gives your Dining Facility for the month based on meals claimed and meals sold.  Block B tells you the amount of any unused allowance or an excess deficit for the month. </a:t>
            </a:r>
          </a:p>
          <a:p>
            <a:endParaRPr lang="en-US" dirty="0">
              <a:latin typeface="+mn-l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03CB0D-E050-4864-B2E4-9AFFABF18E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028" y="4508316"/>
            <a:ext cx="4011231" cy="1915777"/>
          </a:xfrm>
          <a:prstGeom prst="rect">
            <a:avLst/>
          </a:prstGeom>
        </p:spPr>
      </p:pic>
      <p:sp>
        <p:nvSpPr>
          <p:cNvPr id="11" name="Action Button: Return 10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0AA21E92-0BAF-44E4-959E-F6E6D4EC003C}"/>
              </a:ext>
            </a:extLst>
          </p:cNvPr>
          <p:cNvSpPr/>
          <p:nvPr/>
        </p:nvSpPr>
        <p:spPr>
          <a:xfrm>
            <a:off x="7848600" y="5685749"/>
            <a:ext cx="914400" cy="64633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95636D-D312-4E01-BD8E-7A34C5FB135E}"/>
              </a:ext>
            </a:extLst>
          </p:cNvPr>
          <p:cNvSpPr txBox="1"/>
          <p:nvPr/>
        </p:nvSpPr>
        <p:spPr>
          <a:xfrm>
            <a:off x="7219481" y="6332079"/>
            <a:ext cx="192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Return to complete the Knowledge Check</a:t>
            </a:r>
          </a:p>
        </p:txBody>
      </p:sp>
    </p:spTree>
    <p:extLst>
      <p:ext uri="{BB962C8B-B14F-4D97-AF65-F5344CB8AC3E}">
        <p14:creationId xmlns:p14="http://schemas.microsoft.com/office/powerpoint/2010/main" val="300291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65272215-8E96-49B3-8DCD-70C12D52DAF0}"/>
              </a:ext>
            </a:extLst>
          </p:cNvPr>
          <p:cNvSpPr/>
          <p:nvPr/>
        </p:nvSpPr>
        <p:spPr>
          <a:xfrm>
            <a:off x="5485949" y="1828800"/>
            <a:ext cx="3543975" cy="2743200"/>
          </a:xfrm>
          <a:prstGeom prst="ellipse">
            <a:avLst/>
          </a:prstGeom>
          <a:solidFill>
            <a:srgbClr val="CE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3F59B2-C5CF-4D26-A100-F93D957556FF}"/>
              </a:ext>
            </a:extLst>
          </p:cNvPr>
          <p:cNvSpPr txBox="1"/>
          <p:nvPr/>
        </p:nvSpPr>
        <p:spPr>
          <a:xfrm>
            <a:off x="331791" y="981595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+mn-lt"/>
              </a:rPr>
              <a:t>Yes, that’s right!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B177C7-1B44-464B-A401-72DCD8D1CB55}"/>
              </a:ext>
            </a:extLst>
          </p:cNvPr>
          <p:cNvSpPr txBox="1"/>
          <p:nvPr/>
        </p:nvSpPr>
        <p:spPr>
          <a:xfrm>
            <a:off x="5790750" y="2209800"/>
            <a:ext cx="29722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n-lt"/>
              </a:rPr>
              <a:t>In the Block C “Remarks” section of the CG-2576,  an FSO may add any details explaining unique elements of that month’s CG-2576.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A4D7FB7-31FA-4623-B9A8-5429A78B73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689481"/>
            <a:ext cx="4952550" cy="2882519"/>
          </a:xfrm>
          <a:prstGeom prst="rect">
            <a:avLst/>
          </a:prstGeom>
        </p:spPr>
      </p:pic>
      <p:sp>
        <p:nvSpPr>
          <p:cNvPr id="12" name="Action Button: Go Forward or Next 11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474328A3-D0AC-4C15-813D-1CBD4B78D263}"/>
              </a:ext>
            </a:extLst>
          </p:cNvPr>
          <p:cNvSpPr/>
          <p:nvPr/>
        </p:nvSpPr>
        <p:spPr>
          <a:xfrm>
            <a:off x="8001000" y="5791200"/>
            <a:ext cx="616857" cy="540879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Arrow: Left 2">
            <a:extLst>
              <a:ext uri="{FF2B5EF4-FFF2-40B4-BE49-F238E27FC236}">
                <a16:creationId xmlns:a16="http://schemas.microsoft.com/office/drawing/2014/main" id="{E0033068-CDAE-4C6A-BF25-4B64F5433FC5}"/>
              </a:ext>
            </a:extLst>
          </p:cNvPr>
          <p:cNvSpPr/>
          <p:nvPr/>
        </p:nvSpPr>
        <p:spPr>
          <a:xfrm>
            <a:off x="4381501" y="2361298"/>
            <a:ext cx="1295174" cy="135980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ABA8C-32DD-4A8E-A6B0-3D722F272BFC}"/>
              </a:ext>
            </a:extLst>
          </p:cNvPr>
          <p:cNvSpPr txBox="1"/>
          <p:nvPr/>
        </p:nvSpPr>
        <p:spPr>
          <a:xfrm>
            <a:off x="7543800" y="6403814"/>
            <a:ext cx="14861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Finish this Topic</a:t>
            </a:r>
          </a:p>
        </p:txBody>
      </p:sp>
    </p:spTree>
    <p:extLst>
      <p:ext uri="{BB962C8B-B14F-4D97-AF65-F5344CB8AC3E}">
        <p14:creationId xmlns:p14="http://schemas.microsoft.com/office/powerpoint/2010/main" val="99566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67EDE-6C4F-4CC4-9B4E-75D1CE551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189" y="491358"/>
            <a:ext cx="6651853" cy="1362456"/>
          </a:xfrm>
        </p:spPr>
        <p:txBody>
          <a:bodyPr/>
          <a:lstStyle/>
          <a:p>
            <a:r>
              <a:rPr lang="en-US" dirty="0"/>
              <a:t>Congratulations!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7E5E8A-FC30-48B5-969E-4866E9CCA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8189" y="1915318"/>
            <a:ext cx="6934200" cy="1509712"/>
          </a:xfrm>
        </p:spPr>
        <p:txBody>
          <a:bodyPr/>
          <a:lstStyle/>
          <a:p>
            <a:r>
              <a:rPr lang="en-US" sz="3200" dirty="0"/>
              <a:t>You have finished learning about Blocks A, B, and C in the CG-2576</a:t>
            </a:r>
          </a:p>
          <a:p>
            <a:endParaRPr lang="en-US" sz="3200" b="1" dirty="0"/>
          </a:p>
          <a:p>
            <a:r>
              <a:rPr lang="en-US" sz="3200" b="1" u="sng" dirty="0"/>
              <a:t>Next Topics: 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3200" dirty="0"/>
              <a:t>Block D “Summary of Accounts Receivable” 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3200" dirty="0"/>
              <a:t>Block E “Sale of Subsistence Items”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3200" dirty="0"/>
              <a:t>Block F “Sale of Ration Meals”</a:t>
            </a:r>
          </a:p>
          <a:p>
            <a:endParaRPr lang="en-US" sz="3200" dirty="0"/>
          </a:p>
        </p:txBody>
      </p:sp>
      <p:sp>
        <p:nvSpPr>
          <p:cNvPr id="4" name="Action Button: Go Forward or Nex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822B5F-97B7-47E4-BA63-63C4E42CB98C}"/>
              </a:ext>
            </a:extLst>
          </p:cNvPr>
          <p:cNvSpPr/>
          <p:nvPr/>
        </p:nvSpPr>
        <p:spPr>
          <a:xfrm>
            <a:off x="8000998" y="5589012"/>
            <a:ext cx="706485" cy="537474"/>
          </a:xfrm>
          <a:prstGeom prst="actionButtonForwardNex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126EEE-6702-4060-8AF4-D6C5FDB7F1E2}"/>
              </a:ext>
            </a:extLst>
          </p:cNvPr>
          <p:cNvSpPr txBox="1"/>
          <p:nvPr/>
        </p:nvSpPr>
        <p:spPr>
          <a:xfrm>
            <a:off x="7296509" y="1268988"/>
            <a:ext cx="1676749" cy="64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Return to Home Page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4E42ED-3DD6-423B-9596-8092948AAC18}"/>
              </a:ext>
            </a:extLst>
          </p:cNvPr>
          <p:cNvSpPr txBox="1"/>
          <p:nvPr/>
        </p:nvSpPr>
        <p:spPr>
          <a:xfrm>
            <a:off x="7515867" y="6211670"/>
            <a:ext cx="1676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Begin next topics</a:t>
            </a:r>
          </a:p>
        </p:txBody>
      </p:sp>
      <p:sp>
        <p:nvSpPr>
          <p:cNvPr id="9" name="Action Button: Go Home 8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F36617D-CF4D-41EE-9093-CABA367EC912}"/>
              </a:ext>
            </a:extLst>
          </p:cNvPr>
          <p:cNvSpPr/>
          <p:nvPr/>
        </p:nvSpPr>
        <p:spPr>
          <a:xfrm>
            <a:off x="7786540" y="622658"/>
            <a:ext cx="696686" cy="646330"/>
          </a:xfrm>
          <a:prstGeom prst="actionButtonHom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55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chimes.wav"/>
          </p:stSnd>
        </p:sndAc>
      </p:transition>
    </mc:Choice>
    <mc:Fallback xmlns="">
      <p:transition spd="slow" advClick="0">
        <p:sndAc>
          <p:stSnd>
            <p:snd r:embed="rId4" name="chimes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665" y="2346305"/>
            <a:ext cx="7202263" cy="37589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2193" y="838200"/>
            <a:ext cx="873320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j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Block D. Summary of Accounts Receivable 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(Column G, Row 9)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93B48AC-B7B0-47FA-BA83-63ABFFEDDC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4800" y="838200"/>
            <a:ext cx="487363" cy="487363"/>
          </a:xfrm>
          <a:prstGeom prst="rect">
            <a:avLst/>
          </a:prstGeom>
        </p:spPr>
      </p:pic>
      <p:sp>
        <p:nvSpPr>
          <p:cNvPr id="6" name="Action Button: Go Forward or Next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F933CC99-5782-4382-ADAA-E7FF68BF8DD8}"/>
              </a:ext>
            </a:extLst>
          </p:cNvPr>
          <p:cNvSpPr/>
          <p:nvPr/>
        </p:nvSpPr>
        <p:spPr>
          <a:xfrm>
            <a:off x="8225971" y="6096221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ction Button: Go Home 7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0FFFCC31-F045-42F5-880E-7319B8A88B39}"/>
              </a:ext>
            </a:extLst>
          </p:cNvPr>
          <p:cNvSpPr/>
          <p:nvPr/>
        </p:nvSpPr>
        <p:spPr>
          <a:xfrm>
            <a:off x="8153400" y="552061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24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430"/>
    </mc:Choice>
    <mc:Fallback xmlns="">
      <p:transition spd="slow" advClick="0" advTm="30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71" y="2819400"/>
            <a:ext cx="7260647" cy="342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2192" y="838200"/>
            <a:ext cx="873320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Block E. Sale of Subsistence Item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(Column G, Row 23)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7494B40-86B3-4F22-A136-8397ECC7F7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60414" y="1653938"/>
            <a:ext cx="487363" cy="487363"/>
          </a:xfrm>
          <a:prstGeom prst="rect">
            <a:avLst/>
          </a:prstGeom>
        </p:spPr>
      </p:pic>
      <p:sp>
        <p:nvSpPr>
          <p:cNvPr id="7" name="Action Button: Go Forward or Next 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1ECDFDA-862B-4584-89D1-919E71314466}"/>
              </a:ext>
            </a:extLst>
          </p:cNvPr>
          <p:cNvSpPr/>
          <p:nvPr/>
        </p:nvSpPr>
        <p:spPr>
          <a:xfrm>
            <a:off x="8225971" y="6096221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ction Button: Go Home 8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2A1C8829-31C5-4B3D-985C-81386C405E0A}"/>
              </a:ext>
            </a:extLst>
          </p:cNvPr>
          <p:cNvSpPr/>
          <p:nvPr/>
        </p:nvSpPr>
        <p:spPr>
          <a:xfrm>
            <a:off x="8186056" y="232337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72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/>
    </mc:Choice>
    <mc:Fallback xmlns="">
      <p:transition spd="slow"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456" y="1981200"/>
            <a:ext cx="6159785" cy="39031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396" y="577691"/>
            <a:ext cx="87332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j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Block F. Sale of Ration Meals (Column G, Row 32)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3D266BD-9FB5-4811-A3A7-5570A7155A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7865" y="126195"/>
            <a:ext cx="487363" cy="48736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8972413-40DD-432E-8BFA-B64D78B0316C}"/>
              </a:ext>
            </a:extLst>
          </p:cNvPr>
          <p:cNvSpPr/>
          <p:nvPr/>
        </p:nvSpPr>
        <p:spPr>
          <a:xfrm>
            <a:off x="1617111" y="3002619"/>
            <a:ext cx="1049889" cy="2440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1B809B1-85C5-4FF7-8474-E13B1E9254B6}"/>
              </a:ext>
            </a:extLst>
          </p:cNvPr>
          <p:cNvGrpSpPr/>
          <p:nvPr/>
        </p:nvGrpSpPr>
        <p:grpSpPr>
          <a:xfrm>
            <a:off x="3679017" y="3039431"/>
            <a:ext cx="2797985" cy="584775"/>
            <a:chOff x="3679017" y="3039431"/>
            <a:chExt cx="2797985" cy="584775"/>
          </a:xfrm>
        </p:grpSpPr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C633B4F8-0359-4795-AB6A-3ACE7F538A45}"/>
                </a:ext>
              </a:extLst>
            </p:cNvPr>
            <p:cNvSpPr/>
            <p:nvPr/>
          </p:nvSpPr>
          <p:spPr>
            <a:xfrm rot="5400000">
              <a:off x="3700742" y="3191524"/>
              <a:ext cx="244005" cy="287456"/>
            </a:xfrm>
            <a:prstGeom prst="triangl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3F6854A-A564-471C-BAFA-0AF359BBB64A}"/>
                </a:ext>
              </a:extLst>
            </p:cNvPr>
            <p:cNvSpPr txBox="1"/>
            <p:nvPr/>
          </p:nvSpPr>
          <p:spPr>
            <a:xfrm>
              <a:off x="4169382" y="3039431"/>
              <a:ext cx="2307620" cy="584775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Paid cash or immediate payment sale</a:t>
              </a:r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EAB44870-A1D0-4521-A5EC-DDF5EE96F80F}"/>
              </a:ext>
            </a:extLst>
          </p:cNvPr>
          <p:cNvSpPr/>
          <p:nvPr/>
        </p:nvSpPr>
        <p:spPr>
          <a:xfrm>
            <a:off x="1578580" y="3329394"/>
            <a:ext cx="631220" cy="2819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93683F7-3620-4C3F-B15C-21B9F6004001}"/>
              </a:ext>
            </a:extLst>
          </p:cNvPr>
          <p:cNvGrpSpPr/>
          <p:nvPr/>
        </p:nvGrpSpPr>
        <p:grpSpPr>
          <a:xfrm>
            <a:off x="154397" y="3968486"/>
            <a:ext cx="1551287" cy="603793"/>
            <a:chOff x="154397" y="3968486"/>
            <a:chExt cx="1551287" cy="603793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0B4C9BE-0BD3-4421-A45B-E163163D1D6C}"/>
                </a:ext>
              </a:extLst>
            </p:cNvPr>
            <p:cNvSpPr/>
            <p:nvPr/>
          </p:nvSpPr>
          <p:spPr>
            <a:xfrm>
              <a:off x="154397" y="3968486"/>
              <a:ext cx="1502380" cy="60379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6481204-F010-4309-ADD7-0C4E2E88B24D}"/>
                </a:ext>
              </a:extLst>
            </p:cNvPr>
            <p:cNvSpPr txBox="1"/>
            <p:nvPr/>
          </p:nvSpPr>
          <p:spPr>
            <a:xfrm>
              <a:off x="164773" y="3985011"/>
              <a:ext cx="154091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1200" b="1" u="sng" dirty="0"/>
                <a:t>ICA = Individual Credit Account</a:t>
              </a:r>
              <a:endParaRPr lang="en-US" sz="1200" dirty="0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B0E95C6-7146-466B-B5B4-C6ED9E4C55CF}"/>
              </a:ext>
            </a:extLst>
          </p:cNvPr>
          <p:cNvGrpSpPr/>
          <p:nvPr/>
        </p:nvGrpSpPr>
        <p:grpSpPr>
          <a:xfrm>
            <a:off x="3689291" y="3658109"/>
            <a:ext cx="2787711" cy="830997"/>
            <a:chOff x="3689291" y="3658109"/>
            <a:chExt cx="2787711" cy="830997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99915A1-A769-46E3-8D78-C5C3D5730248}"/>
                </a:ext>
              </a:extLst>
            </p:cNvPr>
            <p:cNvSpPr txBox="1"/>
            <p:nvPr/>
          </p:nvSpPr>
          <p:spPr>
            <a:xfrm>
              <a:off x="4169382" y="3658109"/>
              <a:ext cx="2307620" cy="830997"/>
            </a:xfrm>
            <a:prstGeom prst="rect">
              <a:avLst/>
            </a:prstGeom>
            <a:solidFill>
              <a:srgbClr val="FFFFCC"/>
            </a:solidFill>
            <a:ln w="28575">
              <a:solidFill>
                <a:srgbClr val="00B05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ICA = Charged to a credit account and billed at month’s end</a:t>
              </a:r>
            </a:p>
          </p:txBody>
        </p:sp>
        <p:sp>
          <p:nvSpPr>
            <p:cNvPr id="26" name="Isosceles Triangle 25">
              <a:extLst>
                <a:ext uri="{FF2B5EF4-FFF2-40B4-BE49-F238E27FC236}">
                  <a16:creationId xmlns:a16="http://schemas.microsoft.com/office/drawing/2014/main" id="{E2EC8FBE-7A8B-4909-B532-DA9FAB8B3FD2}"/>
                </a:ext>
              </a:extLst>
            </p:cNvPr>
            <p:cNvSpPr/>
            <p:nvPr/>
          </p:nvSpPr>
          <p:spPr>
            <a:xfrm rot="5400000">
              <a:off x="3711016" y="3807877"/>
              <a:ext cx="244005" cy="287456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3" name="Action Button: Go Forward or Next 3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679FE1B-AF05-4D04-A5DC-C918B345D6D1}"/>
              </a:ext>
            </a:extLst>
          </p:cNvPr>
          <p:cNvSpPr/>
          <p:nvPr/>
        </p:nvSpPr>
        <p:spPr>
          <a:xfrm>
            <a:off x="8290021" y="6173403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478D2C2-E737-4710-88F0-FE84DC6FC396}"/>
              </a:ext>
            </a:extLst>
          </p:cNvPr>
          <p:cNvSpPr/>
          <p:nvPr/>
        </p:nvSpPr>
        <p:spPr>
          <a:xfrm>
            <a:off x="1655641" y="3666024"/>
            <a:ext cx="487269" cy="638396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48C376B-EE9E-40BC-9D29-F4A8B2B5DAB9}"/>
              </a:ext>
            </a:extLst>
          </p:cNvPr>
          <p:cNvGrpSpPr/>
          <p:nvPr/>
        </p:nvGrpSpPr>
        <p:grpSpPr>
          <a:xfrm>
            <a:off x="114731" y="1782567"/>
            <a:ext cx="1551287" cy="1706682"/>
            <a:chOff x="114731" y="1782567"/>
            <a:chExt cx="1551287" cy="1706682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66455B2-3361-4CAB-8FA0-51724241B06E}"/>
                </a:ext>
              </a:extLst>
            </p:cNvPr>
            <p:cNvSpPr/>
            <p:nvPr/>
          </p:nvSpPr>
          <p:spPr>
            <a:xfrm>
              <a:off x="114731" y="1782567"/>
              <a:ext cx="1502380" cy="1706682"/>
            </a:xfrm>
            <a:prstGeom prst="rect">
              <a:avLst/>
            </a:prstGeom>
            <a:solidFill>
              <a:srgbClr val="FFE7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210CE62-30D5-4BA3-9A17-279410436EBE}"/>
                </a:ext>
              </a:extLst>
            </p:cNvPr>
            <p:cNvSpPr txBox="1"/>
            <p:nvPr/>
          </p:nvSpPr>
          <p:spPr>
            <a:xfrm>
              <a:off x="125107" y="1799092"/>
              <a:ext cx="1540911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1200" b="1" u="sng" dirty="0"/>
                <a:t>Standard</a:t>
              </a:r>
              <a:r>
                <a:rPr lang="en-US" sz="1200" b="1" dirty="0"/>
                <a:t> Meal Rates </a:t>
              </a:r>
              <a:r>
                <a:rPr lang="en-US" sz="1200" dirty="0"/>
                <a:t>paid by Active Duty, etc.</a:t>
              </a:r>
            </a:p>
            <a:p>
              <a:r>
                <a:rPr lang="en-US" sz="1200" b="1" dirty="0"/>
                <a:t> 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sz="1200" b="1" u="sng" dirty="0"/>
                <a:t>Full</a:t>
              </a:r>
              <a:r>
                <a:rPr lang="en-US" sz="1200" b="1" dirty="0"/>
                <a:t> Meal Rates </a:t>
              </a:r>
              <a:r>
                <a:rPr lang="en-US" sz="1200" dirty="0"/>
                <a:t>paid by non-federal employees, etc.</a:t>
              </a:r>
            </a:p>
          </p:txBody>
        </p:sp>
      </p:grpSp>
      <p:sp>
        <p:nvSpPr>
          <p:cNvPr id="29" name="Action Button: Go Home 28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F6EA4423-4C95-49F8-A67F-B77162D00482}"/>
              </a:ext>
            </a:extLst>
          </p:cNvPr>
          <p:cNvSpPr/>
          <p:nvPr/>
        </p:nvSpPr>
        <p:spPr>
          <a:xfrm>
            <a:off x="8290021" y="369877"/>
            <a:ext cx="696686" cy="616767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35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5670"/>
    </mc:Choice>
    <mc:Fallback xmlns="">
      <p:transition spd="slow" advClick="0" advTm="45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4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3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14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8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8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1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14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  <p:bldP spid="21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46AE27-7718-4177-85F2-2C851F9C2141}"/>
              </a:ext>
            </a:extLst>
          </p:cNvPr>
          <p:cNvSpPr txBox="1"/>
          <p:nvPr/>
        </p:nvSpPr>
        <p:spPr>
          <a:xfrm>
            <a:off x="116494" y="828450"/>
            <a:ext cx="868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latin typeface="+mj-lt"/>
                <a:cs typeface="Arial" panose="020B0604020202020204" pitchFamily="34" charset="0"/>
              </a:rPr>
              <a:t>Knowledge Check: CG-2576 Blocks D, E, and F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B52B59-1383-4658-B84B-CF996CED2131}"/>
              </a:ext>
            </a:extLst>
          </p:cNvPr>
          <p:cNvSpPr txBox="1"/>
          <p:nvPr/>
        </p:nvSpPr>
        <p:spPr>
          <a:xfrm>
            <a:off x="138417" y="1387066"/>
            <a:ext cx="842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+mn-lt"/>
              </a:rPr>
              <a:t>Instructions: Click on the answer you believe is correct.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7EE29E-CC4C-4225-81E7-297CFF348644}"/>
              </a:ext>
            </a:extLst>
          </p:cNvPr>
          <p:cNvSpPr txBox="1"/>
          <p:nvPr/>
        </p:nvSpPr>
        <p:spPr>
          <a:xfrm>
            <a:off x="105760" y="1860671"/>
            <a:ext cx="60805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000" b="1" dirty="0">
                <a:latin typeface="+mn-lt"/>
              </a:rPr>
              <a:t>Block D “Summary of Accounts Receivable”: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AB61F75F-8A1D-49FD-864A-DABDAC4E1E84}"/>
              </a:ext>
            </a:extLst>
          </p:cNvPr>
          <p:cNvSpPr txBox="1"/>
          <p:nvPr/>
        </p:nvSpPr>
        <p:spPr>
          <a:xfrm>
            <a:off x="849169" y="2285084"/>
            <a:ext cx="64232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A.  Tracks only individual credit accounts at your Dining Facility (DF).  </a:t>
            </a:r>
          </a:p>
        </p:txBody>
      </p:sp>
      <p:sp>
        <p:nvSpPr>
          <p:cNvPr id="10" name="TextBox 9">
            <a:hlinkClick r:id="rId4" action="ppaction://hlinksldjump"/>
            <a:extLst>
              <a:ext uri="{FF2B5EF4-FFF2-40B4-BE49-F238E27FC236}">
                <a16:creationId xmlns:a16="http://schemas.microsoft.com/office/drawing/2014/main" id="{6594E2A3-00C5-4669-8070-62D314F31FF1}"/>
              </a:ext>
            </a:extLst>
          </p:cNvPr>
          <p:cNvSpPr txBox="1"/>
          <p:nvPr/>
        </p:nvSpPr>
        <p:spPr>
          <a:xfrm>
            <a:off x="849169" y="2798409"/>
            <a:ext cx="73770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B.  Tracks monetary transactions; all money flowing in and out of your unit’s DF.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C6A88D-3917-4FC1-8CF3-905E45B5E8E5}"/>
              </a:ext>
            </a:extLst>
          </p:cNvPr>
          <p:cNvSpPr txBox="1"/>
          <p:nvPr/>
        </p:nvSpPr>
        <p:spPr>
          <a:xfrm>
            <a:off x="138417" y="3333334"/>
            <a:ext cx="868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 startAt="2"/>
            </a:pPr>
            <a:r>
              <a:rPr lang="en-US" sz="2000" b="1" dirty="0">
                <a:latin typeface="+mn-lt"/>
              </a:rPr>
              <a:t>Block E “Sale of Subsistence Items” notes items sold to an  </a:t>
            </a:r>
          </a:p>
          <a:p>
            <a:r>
              <a:rPr lang="en-US" sz="2000" b="1" dirty="0">
                <a:latin typeface="+mn-lt"/>
              </a:rPr>
              <a:t>        authorized purchaser that were not part of a meal, for example:</a:t>
            </a:r>
          </a:p>
        </p:txBody>
      </p:sp>
      <p:sp>
        <p:nvSpPr>
          <p:cNvPr id="19" name="TextBox 18">
            <a:hlinkClick r:id="rId5" action="ppaction://hlinksldjump"/>
            <a:extLst>
              <a:ext uri="{FF2B5EF4-FFF2-40B4-BE49-F238E27FC236}">
                <a16:creationId xmlns:a16="http://schemas.microsoft.com/office/drawing/2014/main" id="{7E75CEAC-243C-4E16-8387-FF55E8532859}"/>
              </a:ext>
            </a:extLst>
          </p:cNvPr>
          <p:cNvSpPr txBox="1"/>
          <p:nvPr/>
        </p:nvSpPr>
        <p:spPr>
          <a:xfrm>
            <a:off x="836159" y="4551686"/>
            <a:ext cx="71643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B. Food items used for Coffee Mess, Change of Watch, morale events, etc. </a:t>
            </a:r>
          </a:p>
        </p:txBody>
      </p:sp>
      <p:sp>
        <p:nvSpPr>
          <p:cNvPr id="20" name="TextBox 19">
            <a:hlinkClick r:id="rId3" action="ppaction://hlinksldjump"/>
            <a:extLst>
              <a:ext uri="{FF2B5EF4-FFF2-40B4-BE49-F238E27FC236}">
                <a16:creationId xmlns:a16="http://schemas.microsoft.com/office/drawing/2014/main" id="{BF91A74F-B632-47FC-9D02-A0A9242603D5}"/>
              </a:ext>
            </a:extLst>
          </p:cNvPr>
          <p:cNvSpPr txBox="1"/>
          <p:nvPr/>
        </p:nvSpPr>
        <p:spPr>
          <a:xfrm>
            <a:off x="849169" y="4145438"/>
            <a:ext cx="62484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A. Breakfast, lunch, or dinner, plus snacks in-between formal meals.</a:t>
            </a:r>
            <a:endParaRPr lang="en-US" dirty="0">
              <a:latin typeface="+mn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D142EE7-573D-4D75-BEF8-CD07283BD621}"/>
              </a:ext>
            </a:extLst>
          </p:cNvPr>
          <p:cNvSpPr txBox="1"/>
          <p:nvPr/>
        </p:nvSpPr>
        <p:spPr>
          <a:xfrm>
            <a:off x="227862" y="5046763"/>
            <a:ext cx="86882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+mn-lt"/>
              </a:rPr>
              <a:t>3.    Block F “Sale of Ration Meals” features information about your sale</a:t>
            </a:r>
          </a:p>
          <a:p>
            <a:r>
              <a:rPr lang="en-US" sz="2000" b="1" dirty="0">
                <a:latin typeface="+mn-lt"/>
              </a:rPr>
              <a:t>       of meals, such as: </a:t>
            </a:r>
          </a:p>
        </p:txBody>
      </p:sp>
      <p:sp>
        <p:nvSpPr>
          <p:cNvPr id="17" name="TextBox 16">
            <a:hlinkClick r:id="rId3" action="ppaction://hlinksldjump"/>
            <a:extLst>
              <a:ext uri="{FF2B5EF4-FFF2-40B4-BE49-F238E27FC236}">
                <a16:creationId xmlns:a16="http://schemas.microsoft.com/office/drawing/2014/main" id="{5DC7252B-0F3D-45AF-BDF8-D647C3DC7092}"/>
              </a:ext>
            </a:extLst>
          </p:cNvPr>
          <p:cNvSpPr txBox="1"/>
          <p:nvPr/>
        </p:nvSpPr>
        <p:spPr>
          <a:xfrm>
            <a:off x="2133600" y="5754649"/>
            <a:ext cx="62179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A.  Remarks helpful to the FINCEN examiner auditing your CG-2576.</a:t>
            </a:r>
          </a:p>
        </p:txBody>
      </p:sp>
      <p:sp>
        <p:nvSpPr>
          <p:cNvPr id="18" name="TextBox 17">
            <a:hlinkClick r:id="rId6" action="ppaction://hlinksldjump"/>
            <a:extLst>
              <a:ext uri="{FF2B5EF4-FFF2-40B4-BE49-F238E27FC236}">
                <a16:creationId xmlns:a16="http://schemas.microsoft.com/office/drawing/2014/main" id="{3AEB3590-004A-40ED-90B6-1CE690EEE917}"/>
              </a:ext>
            </a:extLst>
          </p:cNvPr>
          <p:cNvSpPr txBox="1"/>
          <p:nvPr/>
        </p:nvSpPr>
        <p:spPr>
          <a:xfrm>
            <a:off x="2130871" y="6144529"/>
            <a:ext cx="65559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B.  Standard and full rates, money order fees, and reimbursable rations.</a:t>
            </a:r>
          </a:p>
        </p:txBody>
      </p:sp>
    </p:spTree>
    <p:extLst>
      <p:ext uri="{BB962C8B-B14F-4D97-AF65-F5344CB8AC3E}">
        <p14:creationId xmlns:p14="http://schemas.microsoft.com/office/powerpoint/2010/main" val="2743836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022451F-F728-4563-AB6C-1F9645FF05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389430"/>
            <a:ext cx="2372879" cy="181097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43CA50-F5CD-4B12-8F41-39C5C982F5F9}"/>
              </a:ext>
            </a:extLst>
          </p:cNvPr>
          <p:cNvSpPr txBox="1"/>
          <p:nvPr/>
        </p:nvSpPr>
        <p:spPr>
          <a:xfrm>
            <a:off x="2819400" y="1389430"/>
            <a:ext cx="48841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accent2"/>
                </a:solidFill>
              </a:rPr>
              <a:t>That answer is not correct. Please try again.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206F88-AD09-4976-870A-E310515B57D8}"/>
              </a:ext>
            </a:extLst>
          </p:cNvPr>
          <p:cNvSpPr txBox="1"/>
          <p:nvPr/>
        </p:nvSpPr>
        <p:spPr>
          <a:xfrm>
            <a:off x="6998919" y="6265837"/>
            <a:ext cx="2122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Try again…</a:t>
            </a:r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C536DC2-6A00-4DB4-B6EF-ADB236488DAA}"/>
              </a:ext>
            </a:extLst>
          </p:cNvPr>
          <p:cNvSpPr/>
          <p:nvPr/>
        </p:nvSpPr>
        <p:spPr>
          <a:xfrm>
            <a:off x="7561807" y="5702350"/>
            <a:ext cx="996341" cy="52322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07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4E3C53-5819-431C-B75B-043E16F65DE8}"/>
              </a:ext>
            </a:extLst>
          </p:cNvPr>
          <p:cNvSpPr txBox="1"/>
          <p:nvPr/>
        </p:nvSpPr>
        <p:spPr>
          <a:xfrm>
            <a:off x="838200" y="1161365"/>
            <a:ext cx="41036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That’s right!</a:t>
            </a:r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2C5ADA9-0D3D-463B-91DF-C3B643EB7657}"/>
              </a:ext>
            </a:extLst>
          </p:cNvPr>
          <p:cNvSpPr/>
          <p:nvPr/>
        </p:nvSpPr>
        <p:spPr>
          <a:xfrm>
            <a:off x="7487119" y="5687425"/>
            <a:ext cx="914400" cy="64633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29F55C-F6F6-4516-A5AB-FFA38BA2F170}"/>
              </a:ext>
            </a:extLst>
          </p:cNvPr>
          <p:cNvSpPr txBox="1"/>
          <p:nvPr/>
        </p:nvSpPr>
        <p:spPr>
          <a:xfrm>
            <a:off x="6858000" y="6333755"/>
            <a:ext cx="217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Return to complete the Knowledge Check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143A41-0966-49DD-8680-DBFCAC83EA3B}"/>
              </a:ext>
            </a:extLst>
          </p:cNvPr>
          <p:cNvSpPr txBox="1"/>
          <p:nvPr/>
        </p:nvSpPr>
        <p:spPr>
          <a:xfrm>
            <a:off x="994072" y="2025801"/>
            <a:ext cx="685452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Block D is “Summary of Accounts Receivables”, and it tracks monetary transactions  - all the funds (cash, check, money orders, pay.gov payments) flowing in and out of your Unit’s Dining Facility.</a:t>
            </a:r>
          </a:p>
          <a:p>
            <a:endParaRPr lang="en-US" dirty="0">
              <a:latin typeface="+mn-l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5C3038B-370A-4DEC-AA14-6F85DC0A9D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072" y="3793676"/>
            <a:ext cx="4702509" cy="245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35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B2657A-00F4-4D8B-B9D4-15A6350C519D}"/>
              </a:ext>
            </a:extLst>
          </p:cNvPr>
          <p:cNvSpPr/>
          <p:nvPr/>
        </p:nvSpPr>
        <p:spPr>
          <a:xfrm>
            <a:off x="533400" y="1556972"/>
            <a:ext cx="8229600" cy="2710228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3F59B2-C5CF-4D26-A100-F93D957556FF}"/>
              </a:ext>
            </a:extLst>
          </p:cNvPr>
          <p:cNvSpPr txBox="1"/>
          <p:nvPr/>
        </p:nvSpPr>
        <p:spPr>
          <a:xfrm>
            <a:off x="433610" y="789635"/>
            <a:ext cx="60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  <a:latin typeface="+mj-lt"/>
              </a:rPr>
              <a:t>Yes, that’s right!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B177C7-1B44-464B-A401-72DCD8D1CB55}"/>
              </a:ext>
            </a:extLst>
          </p:cNvPr>
          <p:cNvSpPr txBox="1"/>
          <p:nvPr/>
        </p:nvSpPr>
        <p:spPr>
          <a:xfrm>
            <a:off x="4267199" y="1557643"/>
            <a:ext cx="45955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Block E shows the dollar value of food items you sell to an authorized purchaser who does not use these food items for a meal. Examples of use include coffee mess, Morale events, Change of Watch, etc.</a:t>
            </a:r>
          </a:p>
        </p:txBody>
      </p:sp>
      <p:sp>
        <p:nvSpPr>
          <p:cNvPr id="11" name="Action Button: Return 1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0AA21E92-0BAF-44E4-959E-F6E6D4EC003C}"/>
              </a:ext>
            </a:extLst>
          </p:cNvPr>
          <p:cNvSpPr/>
          <p:nvPr/>
        </p:nvSpPr>
        <p:spPr>
          <a:xfrm>
            <a:off x="7848600" y="5685749"/>
            <a:ext cx="914400" cy="64633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95636D-D312-4E01-BD8E-7A34C5FB135E}"/>
              </a:ext>
            </a:extLst>
          </p:cNvPr>
          <p:cNvSpPr txBox="1"/>
          <p:nvPr/>
        </p:nvSpPr>
        <p:spPr>
          <a:xfrm>
            <a:off x="7219481" y="6332079"/>
            <a:ext cx="192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Return to complete the Knowledge Check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548FB2F-75AD-4E0C-89CC-961838EF8F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17" y="4419965"/>
            <a:ext cx="4692193" cy="22159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02E6BC9-9546-4000-83F1-54698D30F0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69" y="1869258"/>
            <a:ext cx="3137931" cy="2149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87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9C78F29-A032-4A47-AF4E-41E8867EEE29}"/>
              </a:ext>
            </a:extLst>
          </p:cNvPr>
          <p:cNvSpPr/>
          <p:nvPr/>
        </p:nvSpPr>
        <p:spPr>
          <a:xfrm>
            <a:off x="457200" y="1956279"/>
            <a:ext cx="7509440" cy="27063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E162FF-5899-4507-B0A5-E5CFCC02D7D7}"/>
              </a:ext>
            </a:extLst>
          </p:cNvPr>
          <p:cNvSpPr txBox="1"/>
          <p:nvPr/>
        </p:nvSpPr>
        <p:spPr>
          <a:xfrm>
            <a:off x="457200" y="1219199"/>
            <a:ext cx="7509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rgbClr val="00B050"/>
                </a:solidFill>
                <a:latin typeface="+mn-lt"/>
              </a:rPr>
              <a:t>Yes, that’s right!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44939D-326E-41CF-8747-BAB7DC0CEBA6}"/>
              </a:ext>
            </a:extLst>
          </p:cNvPr>
          <p:cNvSpPr txBox="1"/>
          <p:nvPr/>
        </p:nvSpPr>
        <p:spPr>
          <a:xfrm>
            <a:off x="457200" y="2151182"/>
            <a:ext cx="76925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n-lt"/>
              </a:rPr>
              <a:t>Block F “Sale of Ration Meals” features information about your sale of meals, such as standard and full rates, money order fees, and reimbursable rations. </a:t>
            </a:r>
          </a:p>
          <a:p>
            <a:endParaRPr lang="en-US" dirty="0"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63C650-4852-4E4F-A903-14C201455F1F}"/>
              </a:ext>
            </a:extLst>
          </p:cNvPr>
          <p:cNvSpPr txBox="1"/>
          <p:nvPr/>
        </p:nvSpPr>
        <p:spPr>
          <a:xfrm>
            <a:off x="7219481" y="6332079"/>
            <a:ext cx="19245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Finish this topic.</a:t>
            </a:r>
          </a:p>
        </p:txBody>
      </p:sp>
      <p:sp>
        <p:nvSpPr>
          <p:cNvPr id="11" name="Action Button: Go Forward or Next 10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E5571A7-76DD-44F3-B51A-B65A1E5A622D}"/>
              </a:ext>
            </a:extLst>
          </p:cNvPr>
          <p:cNvSpPr/>
          <p:nvPr/>
        </p:nvSpPr>
        <p:spPr>
          <a:xfrm>
            <a:off x="7966640" y="5832845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D9947EE-27FA-4ABD-9FB5-3BF67A5C2F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311" y="3504332"/>
            <a:ext cx="4270935" cy="270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5630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67EDE-6C4F-4CC4-9B4E-75D1CE551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189" y="491358"/>
            <a:ext cx="6651853" cy="1362456"/>
          </a:xfrm>
        </p:spPr>
        <p:txBody>
          <a:bodyPr/>
          <a:lstStyle/>
          <a:p>
            <a:r>
              <a:rPr lang="en-US" dirty="0"/>
              <a:t>Congratulations!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7E5E8A-FC30-48B5-969E-4866E9CCA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8189" y="1915318"/>
            <a:ext cx="6908320" cy="1509712"/>
          </a:xfrm>
        </p:spPr>
        <p:txBody>
          <a:bodyPr/>
          <a:lstStyle/>
          <a:p>
            <a:r>
              <a:rPr lang="en-US" sz="3200" dirty="0"/>
              <a:t>You have finished learning about Blocks D, E, and F in the CG-2576</a:t>
            </a:r>
          </a:p>
          <a:p>
            <a:endParaRPr lang="en-US" sz="3200" b="1" dirty="0"/>
          </a:p>
          <a:p>
            <a:r>
              <a:rPr lang="en-US" sz="3200" b="1" u="sng" dirty="0"/>
              <a:t>Next Topics: 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3200" dirty="0"/>
              <a:t>Block G “Purchases”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3200" dirty="0"/>
              <a:t>Block H “Receipts from Other CGDFs”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3200" dirty="0"/>
              <a:t>Block I “Transfers to Other CGDFs”</a:t>
            </a:r>
          </a:p>
          <a:p>
            <a:endParaRPr lang="en-US" sz="3200" dirty="0"/>
          </a:p>
        </p:txBody>
      </p:sp>
      <p:sp>
        <p:nvSpPr>
          <p:cNvPr id="4" name="Action Button: Go Forward or Nex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822B5F-97B7-47E4-BA63-63C4E42CB98C}"/>
              </a:ext>
            </a:extLst>
          </p:cNvPr>
          <p:cNvSpPr/>
          <p:nvPr/>
        </p:nvSpPr>
        <p:spPr>
          <a:xfrm>
            <a:off x="8077200" y="5715000"/>
            <a:ext cx="706485" cy="537474"/>
          </a:xfrm>
          <a:prstGeom prst="actionButtonForwardNex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126EEE-6702-4060-8AF4-D6C5FDB7F1E2}"/>
              </a:ext>
            </a:extLst>
          </p:cNvPr>
          <p:cNvSpPr txBox="1"/>
          <p:nvPr/>
        </p:nvSpPr>
        <p:spPr>
          <a:xfrm>
            <a:off x="7481106" y="6213865"/>
            <a:ext cx="1676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Begin next topic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CF01FA-374F-42DF-A5F7-D16E32593E93}"/>
              </a:ext>
            </a:extLst>
          </p:cNvPr>
          <p:cNvSpPr txBox="1"/>
          <p:nvPr/>
        </p:nvSpPr>
        <p:spPr>
          <a:xfrm>
            <a:off x="7448909" y="1421388"/>
            <a:ext cx="1676749" cy="64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+mn-lt"/>
              </a:rPr>
              <a:t>Return to Home Page</a:t>
            </a:r>
          </a:p>
        </p:txBody>
      </p:sp>
      <p:sp>
        <p:nvSpPr>
          <p:cNvPr id="9" name="Action Button: Go Home 8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CBEB551B-19B0-4E82-9B74-1B8E141C2B88}"/>
              </a:ext>
            </a:extLst>
          </p:cNvPr>
          <p:cNvSpPr/>
          <p:nvPr/>
        </p:nvSpPr>
        <p:spPr>
          <a:xfrm>
            <a:off x="7938940" y="775058"/>
            <a:ext cx="696686" cy="646330"/>
          </a:xfrm>
          <a:prstGeom prst="actionButtonHom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31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chimes.wav"/>
          </p:stSnd>
        </p:sndAc>
      </p:transition>
    </mc:Choice>
    <mc:Fallback xmlns="">
      <p:transition spd="slow" advClick="0">
        <p:sndAc>
          <p:stSnd>
            <p:snd r:embed="rId4" name="chimes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060" y="1772016"/>
            <a:ext cx="4571999" cy="486638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4801" y="660892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Block G. Purchases (Column O, Row 2)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70B5E16-D0AA-4540-A270-BDBAC03CDD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5387" y="82482"/>
            <a:ext cx="487363" cy="487363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C71C09FF-D907-4D3E-9B24-C063860295C5}"/>
              </a:ext>
            </a:extLst>
          </p:cNvPr>
          <p:cNvGrpSpPr/>
          <p:nvPr/>
        </p:nvGrpSpPr>
        <p:grpSpPr>
          <a:xfrm>
            <a:off x="152400" y="2192847"/>
            <a:ext cx="7165399" cy="923330"/>
            <a:chOff x="152400" y="2192847"/>
            <a:chExt cx="7165399" cy="92333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21A6BB0-A6F9-41A5-A1CC-330B49A5764F}"/>
                </a:ext>
              </a:extLst>
            </p:cNvPr>
            <p:cNvSpPr/>
            <p:nvPr/>
          </p:nvSpPr>
          <p:spPr>
            <a:xfrm>
              <a:off x="2721060" y="2514600"/>
              <a:ext cx="4596739" cy="380999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6C94814-7533-4288-BF83-5AAFB3E0C1A3}"/>
                </a:ext>
              </a:extLst>
            </p:cNvPr>
            <p:cNvSpPr txBox="1"/>
            <p:nvPr/>
          </p:nvSpPr>
          <p:spPr>
            <a:xfrm>
              <a:off x="152400" y="2192847"/>
              <a:ext cx="169854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b="1" dirty="0"/>
                <a:t>A list of all Government Purchases</a:t>
              </a: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EA290241-D62A-4477-AC8E-039BF5962731}"/>
                </a:ext>
              </a:extLst>
            </p:cNvPr>
            <p:cNvCxnSpPr>
              <a:cxnSpLocks/>
            </p:cNvCxnSpPr>
            <p:nvPr/>
          </p:nvCxnSpPr>
          <p:spPr>
            <a:xfrm>
              <a:off x="1828800" y="2654512"/>
              <a:ext cx="746715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254EBA8-8F2C-4734-876F-87F9531779E4}"/>
              </a:ext>
            </a:extLst>
          </p:cNvPr>
          <p:cNvGrpSpPr/>
          <p:nvPr/>
        </p:nvGrpSpPr>
        <p:grpSpPr>
          <a:xfrm>
            <a:off x="203617" y="2937816"/>
            <a:ext cx="6978236" cy="2601984"/>
            <a:chOff x="203617" y="2937816"/>
            <a:chExt cx="6978236" cy="2601984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7A02CBE1-05AE-4F2D-A549-ECF41D537C79}"/>
                </a:ext>
              </a:extLst>
            </p:cNvPr>
            <p:cNvGrpSpPr/>
            <p:nvPr/>
          </p:nvGrpSpPr>
          <p:grpSpPr>
            <a:xfrm>
              <a:off x="203617" y="2937816"/>
              <a:ext cx="6978236" cy="2601984"/>
              <a:chOff x="203617" y="2937816"/>
              <a:chExt cx="6978236" cy="2601984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DB31E204-F2F5-4A52-A3C3-5C630B1D749A}"/>
                  </a:ext>
                </a:extLst>
              </p:cNvPr>
              <p:cNvSpPr/>
              <p:nvPr/>
            </p:nvSpPr>
            <p:spPr>
              <a:xfrm>
                <a:off x="2737514" y="2937816"/>
                <a:ext cx="4444339" cy="2601984"/>
              </a:xfrm>
              <a:prstGeom prst="rect">
                <a:avLst/>
              </a:prstGeom>
              <a:noFill/>
              <a:ln w="5715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090EEEA-5263-4697-9779-E00B8F667E0B}"/>
                  </a:ext>
                </a:extLst>
              </p:cNvPr>
              <p:cNvSpPr txBox="1"/>
              <p:nvPr/>
            </p:nvSpPr>
            <p:spPr>
              <a:xfrm>
                <a:off x="203617" y="3563987"/>
                <a:ext cx="1698541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b="1" dirty="0"/>
                  <a:t>A list of all Commercial Purchases</a:t>
                </a:r>
              </a:p>
            </p:txBody>
          </p:sp>
        </p:grp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C39A9845-96D9-4E80-829E-4717749667A7}"/>
                </a:ext>
              </a:extLst>
            </p:cNvPr>
            <p:cNvCxnSpPr>
              <a:cxnSpLocks/>
            </p:cNvCxnSpPr>
            <p:nvPr/>
          </p:nvCxnSpPr>
          <p:spPr>
            <a:xfrm>
              <a:off x="1880017" y="4025652"/>
              <a:ext cx="746715" cy="0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759FE1B7-5AAE-4751-99A6-824E35DA993E}"/>
              </a:ext>
            </a:extLst>
          </p:cNvPr>
          <p:cNvSpPr txBox="1"/>
          <p:nvPr/>
        </p:nvSpPr>
        <p:spPr>
          <a:xfrm>
            <a:off x="7357234" y="2344541"/>
            <a:ext cx="17867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Purchased from DLA = Defense Logistics Agency 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E31B185-7A26-497F-BB8D-CC7ABBF49EE2}"/>
              </a:ext>
            </a:extLst>
          </p:cNvPr>
          <p:cNvSpPr txBox="1"/>
          <p:nvPr/>
        </p:nvSpPr>
        <p:spPr>
          <a:xfrm>
            <a:off x="7298997" y="3835875"/>
            <a:ext cx="17867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B050"/>
                </a:solidFill>
              </a:rPr>
              <a:t>Commercial Purchases made with a Purchase Card.</a:t>
            </a:r>
          </a:p>
        </p:txBody>
      </p:sp>
      <p:sp>
        <p:nvSpPr>
          <p:cNvPr id="19" name="Action Button: Go Forward or Next 1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761623B-EEA9-4E5A-99BC-747A9E9AAB0A}"/>
              </a:ext>
            </a:extLst>
          </p:cNvPr>
          <p:cNvSpPr/>
          <p:nvPr/>
        </p:nvSpPr>
        <p:spPr>
          <a:xfrm>
            <a:off x="8290021" y="6173403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Action Button: Go Home 20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1543C3AF-0C9D-49C3-A591-40D0EA03E448}"/>
              </a:ext>
            </a:extLst>
          </p:cNvPr>
          <p:cNvSpPr/>
          <p:nvPr/>
        </p:nvSpPr>
        <p:spPr>
          <a:xfrm>
            <a:off x="8268429" y="326164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42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5610"/>
    </mc:Choice>
    <mc:Fallback xmlns="">
      <p:transition spd="slow" advClick="0" advTm="35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133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762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479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86600" y="1820715"/>
            <a:ext cx="4572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1" y="3334682"/>
            <a:ext cx="7620000" cy="19860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01" y="914400"/>
            <a:ext cx="88392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Block H. Receipts from Other CGDFs 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(Column T, Row 2)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52C64BD-C97F-4BCB-A219-6E0295C375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5715" y="1761699"/>
            <a:ext cx="487363" cy="487363"/>
          </a:xfrm>
          <a:prstGeom prst="rect">
            <a:avLst/>
          </a:prstGeom>
        </p:spPr>
      </p:pic>
      <p:sp>
        <p:nvSpPr>
          <p:cNvPr id="7" name="Action Button: Go Forward or Next 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90D6F7B-235C-4E84-9C07-AC045D887986}"/>
              </a:ext>
            </a:extLst>
          </p:cNvPr>
          <p:cNvSpPr/>
          <p:nvPr/>
        </p:nvSpPr>
        <p:spPr>
          <a:xfrm>
            <a:off x="8290021" y="6173403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ction Button: Go Home 8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40137C2B-9F75-4668-954D-FCD1C9EF4761}"/>
              </a:ext>
            </a:extLst>
          </p:cNvPr>
          <p:cNvSpPr/>
          <p:nvPr/>
        </p:nvSpPr>
        <p:spPr>
          <a:xfrm>
            <a:off x="8207414" y="453122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47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980"/>
    </mc:Choice>
    <mc:Fallback xmlns="">
      <p:transition spd="slow" advClick="0" advTm="30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40" y="3048000"/>
            <a:ext cx="8438561" cy="29766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2192" y="838200"/>
            <a:ext cx="873320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Block I. Transfers to Other CGDFs 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(Column T, Row 9)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1BBDB1A-C612-4867-BF47-E32FF050B3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2000" y="1592252"/>
            <a:ext cx="487363" cy="487363"/>
          </a:xfrm>
          <a:prstGeom prst="rect">
            <a:avLst/>
          </a:prstGeom>
        </p:spPr>
      </p:pic>
      <p:sp>
        <p:nvSpPr>
          <p:cNvPr id="5" name="Action Button: Go Forward or Next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DE50B8C-67D7-4534-AC73-91B2A67A122E}"/>
              </a:ext>
            </a:extLst>
          </p:cNvPr>
          <p:cNvSpPr/>
          <p:nvPr/>
        </p:nvSpPr>
        <p:spPr>
          <a:xfrm>
            <a:off x="8290021" y="6173403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Go Home 6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0E25EF10-14B8-497A-9941-5F1B747B7B0E}"/>
              </a:ext>
            </a:extLst>
          </p:cNvPr>
          <p:cNvSpPr/>
          <p:nvPr/>
        </p:nvSpPr>
        <p:spPr>
          <a:xfrm>
            <a:off x="8242416" y="187042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07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46AE27-7718-4177-85F2-2C851F9C2141}"/>
              </a:ext>
            </a:extLst>
          </p:cNvPr>
          <p:cNvSpPr txBox="1"/>
          <p:nvPr/>
        </p:nvSpPr>
        <p:spPr>
          <a:xfrm>
            <a:off x="116494" y="828450"/>
            <a:ext cx="868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latin typeface="+mn-lt"/>
                <a:cs typeface="Arial" panose="020B0604020202020204" pitchFamily="34" charset="0"/>
              </a:rPr>
              <a:t>Knowledge Check: CG-2576 Blocks G, H, I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B52B59-1383-4658-B84B-CF996CED2131}"/>
              </a:ext>
            </a:extLst>
          </p:cNvPr>
          <p:cNvSpPr txBox="1"/>
          <p:nvPr/>
        </p:nvSpPr>
        <p:spPr>
          <a:xfrm>
            <a:off x="138417" y="1387066"/>
            <a:ext cx="842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+mn-lt"/>
              </a:rPr>
              <a:t>Instructions: Click on the answer you believe is correct.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7EE29E-CC4C-4225-81E7-297CFF348644}"/>
              </a:ext>
            </a:extLst>
          </p:cNvPr>
          <p:cNvSpPr txBox="1"/>
          <p:nvPr/>
        </p:nvSpPr>
        <p:spPr>
          <a:xfrm>
            <a:off x="228600" y="5023772"/>
            <a:ext cx="55635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+mn-lt"/>
              </a:rPr>
              <a:t>3.  Block I “Transfers to Other CGDFs” tracks:</a:t>
            </a:r>
          </a:p>
        </p:txBody>
      </p:sp>
      <p:sp>
        <p:nvSpPr>
          <p:cNvPr id="12" name="TextBox 11">
            <a:hlinkClick r:id="rId3" action="ppaction://hlinksldjump"/>
            <a:extLst>
              <a:ext uri="{FF2B5EF4-FFF2-40B4-BE49-F238E27FC236}">
                <a16:creationId xmlns:a16="http://schemas.microsoft.com/office/drawing/2014/main" id="{CCCF8647-89BF-4E3D-884C-0F6E44613509}"/>
              </a:ext>
            </a:extLst>
          </p:cNvPr>
          <p:cNvSpPr txBox="1"/>
          <p:nvPr/>
        </p:nvSpPr>
        <p:spPr>
          <a:xfrm>
            <a:off x="856282" y="6012356"/>
            <a:ext cx="48338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B.  Food items you have transferred to other CGDFs. </a:t>
            </a:r>
          </a:p>
        </p:txBody>
      </p:sp>
      <p:sp>
        <p:nvSpPr>
          <p:cNvPr id="10" name="TextBox 9">
            <a:hlinkClick r:id="rId4" action="ppaction://hlinksldjump"/>
            <a:extLst>
              <a:ext uri="{FF2B5EF4-FFF2-40B4-BE49-F238E27FC236}">
                <a16:creationId xmlns:a16="http://schemas.microsoft.com/office/drawing/2014/main" id="{6594E2A3-00C5-4669-8070-62D314F31FF1}"/>
              </a:ext>
            </a:extLst>
          </p:cNvPr>
          <p:cNvSpPr txBox="1"/>
          <p:nvPr/>
        </p:nvSpPr>
        <p:spPr>
          <a:xfrm>
            <a:off x="881149" y="5560580"/>
            <a:ext cx="50234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A.  Food items you bought from authorized purchasers.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C6A88D-3917-4FC1-8CF3-905E45B5E8E5}"/>
              </a:ext>
            </a:extLst>
          </p:cNvPr>
          <p:cNvSpPr txBox="1"/>
          <p:nvPr/>
        </p:nvSpPr>
        <p:spPr>
          <a:xfrm>
            <a:off x="146231" y="1861307"/>
            <a:ext cx="50683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+mn-lt"/>
              </a:rPr>
              <a:t>1.   Block G “Purchases” provides a list of:</a:t>
            </a:r>
          </a:p>
        </p:txBody>
      </p:sp>
      <p:sp>
        <p:nvSpPr>
          <p:cNvPr id="20" name="TextBox 19">
            <a:hlinkClick r:id="rId4" action="ppaction://hlinksldjump"/>
            <a:extLst>
              <a:ext uri="{FF2B5EF4-FFF2-40B4-BE49-F238E27FC236}">
                <a16:creationId xmlns:a16="http://schemas.microsoft.com/office/drawing/2014/main" id="{BF91A74F-B632-47FC-9D02-A0A9242603D5}"/>
              </a:ext>
            </a:extLst>
          </p:cNvPr>
          <p:cNvSpPr txBox="1"/>
          <p:nvPr/>
        </p:nvSpPr>
        <p:spPr>
          <a:xfrm>
            <a:off x="844850" y="2323195"/>
            <a:ext cx="5632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A. Only government purchases made with a purchase card</a:t>
            </a:r>
            <a:r>
              <a:rPr lang="en-US" dirty="0">
                <a:latin typeface="+mn-lt"/>
              </a:rPr>
              <a:t>.</a:t>
            </a:r>
          </a:p>
        </p:txBody>
      </p:sp>
      <p:sp>
        <p:nvSpPr>
          <p:cNvPr id="21" name="TextBox 20">
            <a:hlinkClick r:id="rId5" action="ppaction://hlinksldjump"/>
            <a:extLst>
              <a:ext uri="{FF2B5EF4-FFF2-40B4-BE49-F238E27FC236}">
                <a16:creationId xmlns:a16="http://schemas.microsoft.com/office/drawing/2014/main" id="{BBDD9470-EFB8-47E2-B2FC-EC16371CBCEF}"/>
              </a:ext>
            </a:extLst>
          </p:cNvPr>
          <p:cNvSpPr txBox="1"/>
          <p:nvPr/>
        </p:nvSpPr>
        <p:spPr>
          <a:xfrm>
            <a:off x="819132" y="2772900"/>
            <a:ext cx="6457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B. Both government purchases and commercial purchases. 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D142EE7-573D-4D75-BEF8-CD07283BD621}"/>
              </a:ext>
            </a:extLst>
          </p:cNvPr>
          <p:cNvSpPr txBox="1"/>
          <p:nvPr/>
        </p:nvSpPr>
        <p:spPr>
          <a:xfrm>
            <a:off x="159241" y="3379712"/>
            <a:ext cx="6188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+mn-lt"/>
              </a:rPr>
              <a:t>2.  Block H “Receipts from Other CGDFs” tracks:</a:t>
            </a:r>
          </a:p>
        </p:txBody>
      </p:sp>
      <p:sp>
        <p:nvSpPr>
          <p:cNvPr id="17" name="TextBox 16">
            <a:hlinkClick r:id="rId4" action="ppaction://hlinksldjump"/>
            <a:extLst>
              <a:ext uri="{FF2B5EF4-FFF2-40B4-BE49-F238E27FC236}">
                <a16:creationId xmlns:a16="http://schemas.microsoft.com/office/drawing/2014/main" id="{5DC7252B-0F3D-45AF-BDF8-D647C3DC7092}"/>
              </a:ext>
            </a:extLst>
          </p:cNvPr>
          <p:cNvSpPr txBox="1"/>
          <p:nvPr/>
        </p:nvSpPr>
        <p:spPr>
          <a:xfrm>
            <a:off x="844850" y="4368514"/>
            <a:ext cx="5781250" cy="349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B.  Receipts documenting food items you sold to other units. </a:t>
            </a:r>
          </a:p>
        </p:txBody>
      </p:sp>
      <p:sp>
        <p:nvSpPr>
          <p:cNvPr id="27" name="TextBox 26">
            <a:hlinkClick r:id="rId6" action="ppaction://hlinksldjump"/>
            <a:extLst>
              <a:ext uri="{FF2B5EF4-FFF2-40B4-BE49-F238E27FC236}">
                <a16:creationId xmlns:a16="http://schemas.microsoft.com/office/drawing/2014/main" id="{12656279-FDA3-4472-8CF2-C87AFF589D70}"/>
              </a:ext>
            </a:extLst>
          </p:cNvPr>
          <p:cNvSpPr txBox="1"/>
          <p:nvPr/>
        </p:nvSpPr>
        <p:spPr>
          <a:xfrm>
            <a:off x="819132" y="3893997"/>
            <a:ext cx="71818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A.  Food items that other dining facilities have transferred to your dining facility.  </a:t>
            </a:r>
          </a:p>
        </p:txBody>
      </p:sp>
      <p:sp>
        <p:nvSpPr>
          <p:cNvPr id="16" name="Action Button: Go Home 15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ED83E1A5-3438-432C-B1EE-7E43BBF932F8}"/>
              </a:ext>
            </a:extLst>
          </p:cNvPr>
          <p:cNvSpPr/>
          <p:nvPr/>
        </p:nvSpPr>
        <p:spPr>
          <a:xfrm>
            <a:off x="8265121" y="220653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30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43CA50-F5CD-4B12-8F41-39C5C982F5F9}"/>
              </a:ext>
            </a:extLst>
          </p:cNvPr>
          <p:cNvSpPr txBox="1"/>
          <p:nvPr/>
        </p:nvSpPr>
        <p:spPr>
          <a:xfrm>
            <a:off x="2994761" y="1407446"/>
            <a:ext cx="56158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accent2"/>
                </a:solidFill>
              </a:rPr>
              <a:t>That answer is not correct. Please try again.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206F88-AD09-4976-870A-E310515B57D8}"/>
              </a:ext>
            </a:extLst>
          </p:cNvPr>
          <p:cNvSpPr txBox="1"/>
          <p:nvPr/>
        </p:nvSpPr>
        <p:spPr>
          <a:xfrm>
            <a:off x="6998919" y="6265837"/>
            <a:ext cx="2122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Try again…</a:t>
            </a:r>
          </a:p>
        </p:txBody>
      </p:sp>
      <p:sp>
        <p:nvSpPr>
          <p:cNvPr id="7" name="Action Button: Return 6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BC536DC2-6A00-4DB4-B6EF-ADB236488DAA}"/>
              </a:ext>
            </a:extLst>
          </p:cNvPr>
          <p:cNvSpPr/>
          <p:nvPr/>
        </p:nvSpPr>
        <p:spPr>
          <a:xfrm>
            <a:off x="7561807" y="5702350"/>
            <a:ext cx="996341" cy="52322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94AF41D-A264-40BF-814B-EF563FAC77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1" y="1676401"/>
            <a:ext cx="2360552" cy="1770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23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B2657A-00F4-4D8B-B9D4-15A6350C519D}"/>
              </a:ext>
            </a:extLst>
          </p:cNvPr>
          <p:cNvSpPr/>
          <p:nvPr/>
        </p:nvSpPr>
        <p:spPr>
          <a:xfrm>
            <a:off x="533400" y="1556972"/>
            <a:ext cx="6803571" cy="49962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3F59B2-C5CF-4D26-A100-F93D957556FF}"/>
              </a:ext>
            </a:extLst>
          </p:cNvPr>
          <p:cNvSpPr txBox="1"/>
          <p:nvPr/>
        </p:nvSpPr>
        <p:spPr>
          <a:xfrm>
            <a:off x="330201" y="903202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+mn-lt"/>
              </a:rPr>
              <a:t>Yes, that’s right!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B177C7-1B44-464B-A401-72DCD8D1CB55}"/>
              </a:ext>
            </a:extLst>
          </p:cNvPr>
          <p:cNvSpPr txBox="1"/>
          <p:nvPr/>
        </p:nvSpPr>
        <p:spPr>
          <a:xfrm>
            <a:off x="557353" y="1665204"/>
            <a:ext cx="2643047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n-lt"/>
              </a:rPr>
              <a:t>Block G “Purchases” section records Government purchases bought through DLA and also provides a section for Commercial purchases. </a:t>
            </a: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7B06EEB-DD18-4850-9DA7-5F17EDA78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671" y="1686818"/>
            <a:ext cx="3755940" cy="4866382"/>
          </a:xfrm>
          <a:prstGeom prst="rect">
            <a:avLst/>
          </a:prstGeom>
        </p:spPr>
      </p:pic>
      <p:sp>
        <p:nvSpPr>
          <p:cNvPr id="12" name="Action Button: Return 11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EDBE97B3-0750-40DA-8077-A15300F4A2C0}"/>
              </a:ext>
            </a:extLst>
          </p:cNvPr>
          <p:cNvSpPr/>
          <p:nvPr/>
        </p:nvSpPr>
        <p:spPr>
          <a:xfrm>
            <a:off x="7862498" y="5613306"/>
            <a:ext cx="914400" cy="64633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408CFC-0702-4C52-9EC8-44E44034CFC3}"/>
              </a:ext>
            </a:extLst>
          </p:cNvPr>
          <p:cNvSpPr txBox="1"/>
          <p:nvPr/>
        </p:nvSpPr>
        <p:spPr>
          <a:xfrm>
            <a:off x="7233379" y="6259636"/>
            <a:ext cx="217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Return to complete the Knowledge Check</a:t>
            </a:r>
          </a:p>
        </p:txBody>
      </p:sp>
    </p:spTree>
    <p:extLst>
      <p:ext uri="{BB962C8B-B14F-4D97-AF65-F5344CB8AC3E}">
        <p14:creationId xmlns:p14="http://schemas.microsoft.com/office/powerpoint/2010/main" val="348697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B2657A-00F4-4D8B-B9D4-15A6350C519D}"/>
              </a:ext>
            </a:extLst>
          </p:cNvPr>
          <p:cNvSpPr/>
          <p:nvPr/>
        </p:nvSpPr>
        <p:spPr>
          <a:xfrm>
            <a:off x="567047" y="1669872"/>
            <a:ext cx="8229600" cy="27102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3F59B2-C5CF-4D26-A100-F93D957556FF}"/>
              </a:ext>
            </a:extLst>
          </p:cNvPr>
          <p:cNvSpPr txBox="1"/>
          <p:nvPr/>
        </p:nvSpPr>
        <p:spPr>
          <a:xfrm>
            <a:off x="433610" y="789635"/>
            <a:ext cx="60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  <a:latin typeface="+mj-lt"/>
              </a:rPr>
              <a:t>Yes, that’s right!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B177C7-1B44-464B-A401-72DCD8D1CB55}"/>
              </a:ext>
            </a:extLst>
          </p:cNvPr>
          <p:cNvSpPr txBox="1"/>
          <p:nvPr/>
        </p:nvSpPr>
        <p:spPr>
          <a:xfrm>
            <a:off x="685800" y="1887909"/>
            <a:ext cx="83293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n-lt"/>
              </a:rPr>
              <a:t>Block H “Receipts from Other CGDFs” tracks food items that other dining facilities have transferred to your dining facility. </a:t>
            </a:r>
          </a:p>
        </p:txBody>
      </p:sp>
      <p:sp>
        <p:nvSpPr>
          <p:cNvPr id="11" name="Action Button: Return 1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0AA21E92-0BAF-44E4-959E-F6E6D4EC003C}"/>
              </a:ext>
            </a:extLst>
          </p:cNvPr>
          <p:cNvSpPr/>
          <p:nvPr/>
        </p:nvSpPr>
        <p:spPr>
          <a:xfrm>
            <a:off x="7848600" y="5685749"/>
            <a:ext cx="914400" cy="64633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95636D-D312-4E01-BD8E-7A34C5FB135E}"/>
              </a:ext>
            </a:extLst>
          </p:cNvPr>
          <p:cNvSpPr txBox="1"/>
          <p:nvPr/>
        </p:nvSpPr>
        <p:spPr>
          <a:xfrm>
            <a:off x="7219481" y="6332079"/>
            <a:ext cx="192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Return to complete the Knowledge Check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5973ED4-29FF-465D-AECF-061102889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140" y="3272904"/>
            <a:ext cx="4800600" cy="1786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34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9C78F29-A032-4A47-AF4E-41E8867EEE29}"/>
              </a:ext>
            </a:extLst>
          </p:cNvPr>
          <p:cNvSpPr/>
          <p:nvPr/>
        </p:nvSpPr>
        <p:spPr>
          <a:xfrm>
            <a:off x="457200" y="1699638"/>
            <a:ext cx="7509440" cy="27063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E162FF-5899-4507-B0A5-E5CFCC02D7D7}"/>
              </a:ext>
            </a:extLst>
          </p:cNvPr>
          <p:cNvSpPr txBox="1"/>
          <p:nvPr/>
        </p:nvSpPr>
        <p:spPr>
          <a:xfrm>
            <a:off x="762000" y="981595"/>
            <a:ext cx="434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0070C0"/>
                </a:solidFill>
                <a:latin typeface="+mn-lt"/>
              </a:rPr>
              <a:t>Yes, that’s right!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44939D-326E-41CF-8747-BAB7DC0CEBA6}"/>
              </a:ext>
            </a:extLst>
          </p:cNvPr>
          <p:cNvSpPr txBox="1"/>
          <p:nvPr/>
        </p:nvSpPr>
        <p:spPr>
          <a:xfrm>
            <a:off x="457200" y="1894541"/>
            <a:ext cx="7162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n-lt"/>
              </a:rPr>
              <a:t>Block I “Transfers to Other CGDFs” tracks food items you have transferred to other CGDFs. </a:t>
            </a:r>
          </a:p>
          <a:p>
            <a:pPr algn="ctr"/>
            <a:endParaRPr lang="en-US" sz="2400" dirty="0">
              <a:latin typeface="+mn-lt"/>
            </a:endParaRPr>
          </a:p>
          <a:p>
            <a:pPr algn="ctr"/>
            <a:r>
              <a:rPr lang="en-US" sz="2400" dirty="0">
                <a:latin typeface="+mn-lt"/>
              </a:rPr>
              <a:t>Note that when transferring stores (food items) to another CGDF, no money is exchanged. You are transferring these food items, </a:t>
            </a:r>
            <a:r>
              <a:rPr lang="en-US" sz="2400" u="sng" dirty="0">
                <a:latin typeface="+mn-lt"/>
              </a:rPr>
              <a:t>not</a:t>
            </a:r>
            <a:r>
              <a:rPr lang="en-US" sz="2400" dirty="0">
                <a:latin typeface="+mn-lt"/>
              </a:rPr>
              <a:t> </a:t>
            </a:r>
            <a:r>
              <a:rPr lang="en-US" sz="2400" i="1" dirty="0">
                <a:latin typeface="+mn-lt"/>
              </a:rPr>
              <a:t>selling </a:t>
            </a:r>
            <a:r>
              <a:rPr lang="en-US" sz="2400" dirty="0">
                <a:latin typeface="+mn-lt"/>
              </a:rPr>
              <a:t>them.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63C650-4852-4E4F-A903-14C201455F1F}"/>
              </a:ext>
            </a:extLst>
          </p:cNvPr>
          <p:cNvSpPr txBox="1"/>
          <p:nvPr/>
        </p:nvSpPr>
        <p:spPr>
          <a:xfrm>
            <a:off x="7219481" y="6332079"/>
            <a:ext cx="192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Go to next topic, “CG-2576 Blocks K, K, L”</a:t>
            </a:r>
          </a:p>
        </p:txBody>
      </p:sp>
      <p:sp>
        <p:nvSpPr>
          <p:cNvPr id="11" name="Action Button: Go Forward or Next 10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E5571A7-76DD-44F3-B51A-B65A1E5A622D}"/>
              </a:ext>
            </a:extLst>
          </p:cNvPr>
          <p:cNvSpPr/>
          <p:nvPr/>
        </p:nvSpPr>
        <p:spPr>
          <a:xfrm>
            <a:off x="7966640" y="5832845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75BA3E-D97A-473A-B365-6EC9A8D0F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820" y="4600841"/>
            <a:ext cx="4648200" cy="214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207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67EDE-6C4F-4CC4-9B4E-75D1CE551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189" y="491358"/>
            <a:ext cx="6651853" cy="1362456"/>
          </a:xfrm>
        </p:spPr>
        <p:txBody>
          <a:bodyPr/>
          <a:lstStyle/>
          <a:p>
            <a:r>
              <a:rPr lang="en-US" dirty="0"/>
              <a:t>Congratulations!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7E5E8A-FC30-48B5-969E-4866E9CCA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8188" y="1915318"/>
            <a:ext cx="8755811" cy="1509712"/>
          </a:xfrm>
        </p:spPr>
        <p:txBody>
          <a:bodyPr/>
          <a:lstStyle/>
          <a:p>
            <a:r>
              <a:rPr lang="en-US" sz="3200" dirty="0"/>
              <a:t>You have finished learning about </a:t>
            </a:r>
          </a:p>
          <a:p>
            <a:r>
              <a:rPr lang="en-US" sz="3200" dirty="0"/>
              <a:t>Blocks G, H, and I in the CG-2576.</a:t>
            </a:r>
          </a:p>
          <a:p>
            <a:endParaRPr lang="en-US" sz="3200" b="1" dirty="0"/>
          </a:p>
          <a:p>
            <a:r>
              <a:rPr lang="en-US" sz="3200" b="1" u="sng" dirty="0"/>
              <a:t>Final CG-2576 Topics: 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2800" dirty="0"/>
              <a:t>Block J “Purchases”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2800" dirty="0"/>
              <a:t>Block K “Receipts from Other CGDFs”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2800" dirty="0"/>
              <a:t>“Accounts Receivables Remarks” 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2800" dirty="0"/>
              <a:t>“Signatures”</a:t>
            </a:r>
          </a:p>
          <a:p>
            <a:pPr marL="457200" indent="-457200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en-US" sz="2800" dirty="0"/>
              <a:t>“Testing Procedures”</a:t>
            </a:r>
          </a:p>
          <a:p>
            <a:endParaRPr lang="en-US" sz="3200" dirty="0"/>
          </a:p>
        </p:txBody>
      </p:sp>
      <p:sp>
        <p:nvSpPr>
          <p:cNvPr id="4" name="Action Button: Go Forward or Nex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822B5F-97B7-47E4-BA63-63C4E42CB98C}"/>
              </a:ext>
            </a:extLst>
          </p:cNvPr>
          <p:cNvSpPr/>
          <p:nvPr/>
        </p:nvSpPr>
        <p:spPr>
          <a:xfrm>
            <a:off x="8141930" y="5815052"/>
            <a:ext cx="706485" cy="537474"/>
          </a:xfrm>
          <a:prstGeom prst="actionButtonForwardNex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52150E-F21C-4740-8C4F-C3174DE861B7}"/>
              </a:ext>
            </a:extLst>
          </p:cNvPr>
          <p:cNvSpPr txBox="1"/>
          <p:nvPr/>
        </p:nvSpPr>
        <p:spPr>
          <a:xfrm>
            <a:off x="7837714" y="6477000"/>
            <a:ext cx="13149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Go to next topics</a:t>
            </a:r>
          </a:p>
        </p:txBody>
      </p:sp>
      <p:sp>
        <p:nvSpPr>
          <p:cNvPr id="9" name="Action Button: Go Home 8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AEDE8935-33E4-42AB-972E-E1B6058598D8}"/>
              </a:ext>
            </a:extLst>
          </p:cNvPr>
          <p:cNvSpPr/>
          <p:nvPr/>
        </p:nvSpPr>
        <p:spPr>
          <a:xfrm>
            <a:off x="8153400" y="552061"/>
            <a:ext cx="696686" cy="646330"/>
          </a:xfrm>
          <a:prstGeom prst="actionButtonHom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36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chimes.wav"/>
          </p:stSnd>
        </p:sndAc>
      </p:transition>
    </mc:Choice>
    <mc:Fallback xmlns="">
      <p:transition spd="slow" advClick="0">
        <p:sndAc>
          <p:stSnd>
            <p:snd r:embed="rId4" name="chimes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392" y="2402213"/>
            <a:ext cx="7351010" cy="25145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" y="990600"/>
            <a:ext cx="87629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Block J. Approved Surveys (Column T, Row 16)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ECB9A0E-FD6B-4013-9271-53DF90F022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4710" y="92358"/>
            <a:ext cx="487363" cy="4873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4A57D8-B743-4E5E-8F9E-A189D410FE84}"/>
              </a:ext>
            </a:extLst>
          </p:cNvPr>
          <p:cNvSpPr txBox="1"/>
          <p:nvPr/>
        </p:nvSpPr>
        <p:spPr>
          <a:xfrm>
            <a:off x="858392" y="5221069"/>
            <a:ext cx="5161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  <a:latin typeface="+mn-lt"/>
              </a:rPr>
              <a:t>A “survey” is a claim for losses (like an insurance claim).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BCFAB3A-050E-4343-9AE6-8690CA146F84}"/>
              </a:ext>
            </a:extLst>
          </p:cNvPr>
          <p:cNvGrpSpPr/>
          <p:nvPr/>
        </p:nvGrpSpPr>
        <p:grpSpPr>
          <a:xfrm>
            <a:off x="5791200" y="4916812"/>
            <a:ext cx="3111499" cy="1712588"/>
            <a:chOff x="5791200" y="4916812"/>
            <a:chExt cx="3111499" cy="171258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EC2BABF-4AC2-4E1D-90EC-20416A5BCDF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1200" y="4916812"/>
              <a:ext cx="1712588" cy="1712588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DEFD740-CAF6-4A93-9F9B-E2460AB48AAB}"/>
                </a:ext>
              </a:extLst>
            </p:cNvPr>
            <p:cNvSpPr txBox="1"/>
            <p:nvPr/>
          </p:nvSpPr>
          <p:spPr>
            <a:xfrm>
              <a:off x="7190111" y="5221069"/>
              <a:ext cx="171258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+mn-lt"/>
                </a:rPr>
                <a:t>Example: Fridge broke and food spoiled</a:t>
              </a:r>
            </a:p>
          </p:txBody>
        </p:sp>
      </p:grpSp>
      <p:sp>
        <p:nvSpPr>
          <p:cNvPr id="11" name="Action Button: Go Forward or Next 10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9DBB906-89DF-45AD-907B-B9A0D3ECFC28}"/>
              </a:ext>
            </a:extLst>
          </p:cNvPr>
          <p:cNvSpPr/>
          <p:nvPr/>
        </p:nvSpPr>
        <p:spPr>
          <a:xfrm>
            <a:off x="8290021" y="6173403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ction Button: Go Hom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FC5B8B4C-9EC1-46F9-A0C8-4BBD38C2F529}"/>
              </a:ext>
            </a:extLst>
          </p:cNvPr>
          <p:cNvSpPr/>
          <p:nvPr/>
        </p:nvSpPr>
        <p:spPr>
          <a:xfrm>
            <a:off x="8224651" y="478691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49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730"/>
    </mc:Choice>
    <mc:Fallback xmlns="">
      <p:transition spd="slow" advClick="0" advTm="24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252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54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99" y="2895600"/>
            <a:ext cx="7391400" cy="25907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4800" y="1066800"/>
            <a:ext cx="85343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Block K. Approved Freight (Column T, Row 22)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0934275-0593-4EB3-8B08-1C377DE5E9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2617" y="2144018"/>
            <a:ext cx="487363" cy="487363"/>
          </a:xfrm>
          <a:prstGeom prst="rect">
            <a:avLst/>
          </a:prstGeom>
        </p:spPr>
      </p:pic>
      <p:sp>
        <p:nvSpPr>
          <p:cNvPr id="5" name="Action Button: Go Forward or Next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AACE43A-C3FA-47E1-BF97-35E1AFAF391C}"/>
              </a:ext>
            </a:extLst>
          </p:cNvPr>
          <p:cNvSpPr/>
          <p:nvPr/>
        </p:nvSpPr>
        <p:spPr>
          <a:xfrm>
            <a:off x="8290021" y="6173403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Go Home 6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CCCD839F-6E59-436A-A350-E2E9412A8B84}"/>
              </a:ext>
            </a:extLst>
          </p:cNvPr>
          <p:cNvSpPr/>
          <p:nvPr/>
        </p:nvSpPr>
        <p:spPr>
          <a:xfrm>
            <a:off x="8153400" y="552061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81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570"/>
    </mc:Choice>
    <mc:Fallback xmlns="">
      <p:transition spd="slow" advClick="0" advTm="25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42" y="2438400"/>
            <a:ext cx="8165316" cy="3810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" y="990600"/>
            <a:ext cx="87630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Accounts Receivable Remarks (Column T, Row 28)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72F7F6B-552E-4968-80F4-9B23A544AC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67000" y="503237"/>
            <a:ext cx="487363" cy="487363"/>
          </a:xfrm>
          <a:prstGeom prst="rect">
            <a:avLst/>
          </a:prstGeom>
        </p:spPr>
      </p:pic>
      <p:sp>
        <p:nvSpPr>
          <p:cNvPr id="5" name="Action Button: Go Forward or Next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2F5CBDA-60A4-4CFD-AE58-9E4AAB91A7CD}"/>
              </a:ext>
            </a:extLst>
          </p:cNvPr>
          <p:cNvSpPr/>
          <p:nvPr/>
        </p:nvSpPr>
        <p:spPr>
          <a:xfrm>
            <a:off x="8462276" y="6248400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Go Home 6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29AB919B-6997-4DBC-824C-3F1D929EFA60}"/>
              </a:ext>
            </a:extLst>
          </p:cNvPr>
          <p:cNvSpPr/>
          <p:nvPr/>
        </p:nvSpPr>
        <p:spPr>
          <a:xfrm>
            <a:off x="8188037" y="296853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14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4150"/>
    </mc:Choice>
    <mc:Fallback xmlns="">
      <p:transition spd="slow" advClick="0" advTm="441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57" y="2743200"/>
            <a:ext cx="8859486" cy="16669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5800" y="4343400"/>
            <a:ext cx="12623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00B050"/>
                </a:solidFill>
                <a:latin typeface="+mn-lt"/>
              </a:rPr>
              <a:t>FSO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81400" y="4343400"/>
            <a:ext cx="1671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B050"/>
                </a:solidFill>
                <a:latin typeface="+mn-lt"/>
              </a:rPr>
              <a:t>CO/OIC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33784" y="4343400"/>
            <a:ext cx="1712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B050"/>
                </a:solidFill>
                <a:latin typeface="+mn-lt"/>
              </a:rPr>
              <a:t>FINCEN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6700" y="1013255"/>
            <a:ext cx="861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 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Signatures (Column O, Row 44)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2395D2D-76FA-4A53-944C-A368847A21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60836" y="87515"/>
            <a:ext cx="487363" cy="4873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48E149-912A-4D14-A382-83D6E314C831}"/>
              </a:ext>
            </a:extLst>
          </p:cNvPr>
          <p:cNvSpPr txBox="1"/>
          <p:nvPr/>
        </p:nvSpPr>
        <p:spPr>
          <a:xfrm>
            <a:off x="109015" y="3207337"/>
            <a:ext cx="23952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0070C0"/>
                </a:solidFill>
              </a:rPr>
              <a:t>1. FSO Digital Signature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588EB857-8848-4B33-B031-2BE65CB731F2}"/>
              </a:ext>
            </a:extLst>
          </p:cNvPr>
          <p:cNvGrpSpPr/>
          <p:nvPr/>
        </p:nvGrpSpPr>
        <p:grpSpPr>
          <a:xfrm>
            <a:off x="2537464" y="3108476"/>
            <a:ext cx="2885614" cy="673731"/>
            <a:chOff x="2537464" y="3108476"/>
            <a:chExt cx="2885614" cy="673731"/>
          </a:xfrm>
        </p:grpSpPr>
        <p:sp>
          <p:nvSpPr>
            <p:cNvPr id="5" name="Arrow: Right 4">
              <a:extLst>
                <a:ext uri="{FF2B5EF4-FFF2-40B4-BE49-F238E27FC236}">
                  <a16:creationId xmlns:a16="http://schemas.microsoft.com/office/drawing/2014/main" id="{2EA00609-26CB-4BD7-B14B-AA68669257B0}"/>
                </a:ext>
              </a:extLst>
            </p:cNvPr>
            <p:cNvSpPr/>
            <p:nvPr/>
          </p:nvSpPr>
          <p:spPr>
            <a:xfrm>
              <a:off x="2537464" y="3108476"/>
              <a:ext cx="633933" cy="62884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66CBE11-ADA5-4154-9776-0286127E0F85}"/>
                </a:ext>
              </a:extLst>
            </p:cNvPr>
            <p:cNvSpPr txBox="1"/>
            <p:nvPr/>
          </p:nvSpPr>
          <p:spPr>
            <a:xfrm>
              <a:off x="3260154" y="3197432"/>
              <a:ext cx="21629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solidFill>
                    <a:srgbClr val="0070C0"/>
                  </a:solidFill>
                </a:rPr>
                <a:t>2. CO/OIC Digital Signature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033D295C-842D-4388-8C40-9DA1BABBECD1}"/>
              </a:ext>
            </a:extLst>
          </p:cNvPr>
          <p:cNvSpPr txBox="1"/>
          <p:nvPr/>
        </p:nvSpPr>
        <p:spPr>
          <a:xfrm>
            <a:off x="6539070" y="3108476"/>
            <a:ext cx="22671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0070C0"/>
                </a:solidFill>
              </a:rPr>
              <a:t>3. FINCEN Reviewer’s Digital Signature following audit review….</a:t>
            </a:r>
          </a:p>
        </p:txBody>
      </p:sp>
      <p:sp>
        <p:nvSpPr>
          <p:cNvPr id="18" name="Action Button: Go Forward or Next 1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A8410A69-1B5D-493F-A766-74F6926D82AE}"/>
              </a:ext>
            </a:extLst>
          </p:cNvPr>
          <p:cNvSpPr/>
          <p:nvPr/>
        </p:nvSpPr>
        <p:spPr>
          <a:xfrm>
            <a:off x="8290021" y="6173403"/>
            <a:ext cx="531473" cy="499234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ction Button: Go Home 19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D5582AD-C363-43C4-8A8B-89A0CE6E8842}"/>
              </a:ext>
            </a:extLst>
          </p:cNvPr>
          <p:cNvSpPr/>
          <p:nvPr/>
        </p:nvSpPr>
        <p:spPr>
          <a:xfrm>
            <a:off x="8221985" y="270172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95752190-6EB4-4D0B-B90E-B27859379E2E}"/>
              </a:ext>
            </a:extLst>
          </p:cNvPr>
          <p:cNvGrpSpPr/>
          <p:nvPr/>
        </p:nvGrpSpPr>
        <p:grpSpPr>
          <a:xfrm>
            <a:off x="559926" y="2198938"/>
            <a:ext cx="4778919" cy="1106307"/>
            <a:chOff x="559926" y="2198938"/>
            <a:chExt cx="4778919" cy="1106307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6398026C-FA62-4044-BF6F-1DE2B7BB86AC}"/>
                </a:ext>
              </a:extLst>
            </p:cNvPr>
            <p:cNvGrpSpPr/>
            <p:nvPr/>
          </p:nvGrpSpPr>
          <p:grpSpPr>
            <a:xfrm flipV="1">
              <a:off x="559926" y="2544125"/>
              <a:ext cx="4589008" cy="761120"/>
              <a:chOff x="1217060" y="5334158"/>
              <a:chExt cx="4589008" cy="415655"/>
            </a:xfrm>
          </p:grpSpPr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8E075624-AF61-4328-B2FB-C50C2F1079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91200" y="5373799"/>
                <a:ext cx="0" cy="376014"/>
              </a:xfrm>
              <a:prstGeom prst="line">
                <a:avLst/>
              </a:prstGeom>
              <a:ln w="28575">
                <a:solidFill>
                  <a:srgbClr val="7030A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0998A21B-B2E5-4264-A27E-6E78E29DDAB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17060" y="5749813"/>
                <a:ext cx="4589008" cy="0"/>
              </a:xfrm>
              <a:prstGeom prst="line">
                <a:avLst/>
              </a:prstGeom>
              <a:ln w="28575">
                <a:solidFill>
                  <a:srgbClr val="7030A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Arrow Connector 22">
                <a:extLst>
                  <a:ext uri="{FF2B5EF4-FFF2-40B4-BE49-F238E27FC236}">
                    <a16:creationId xmlns:a16="http://schemas.microsoft.com/office/drawing/2014/main" id="{5844471F-7CB2-44EE-A228-6AC367EDC18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217060" y="5334158"/>
                <a:ext cx="0" cy="363061"/>
              </a:xfrm>
              <a:prstGeom prst="straightConnector1">
                <a:avLst/>
              </a:prstGeom>
              <a:ln w="28575">
                <a:solidFill>
                  <a:srgbClr val="7030A0"/>
                </a:solidFill>
                <a:prstDash val="sysDot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5313A0A3-50D6-45E4-A43E-1DBAA8B47EC9}"/>
                </a:ext>
              </a:extLst>
            </p:cNvPr>
            <p:cNvSpPr txBox="1"/>
            <p:nvPr/>
          </p:nvSpPr>
          <p:spPr>
            <a:xfrm>
              <a:off x="1704517" y="2198938"/>
              <a:ext cx="363432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i="1" dirty="0">
                  <a:solidFill>
                    <a:srgbClr val="7030A0"/>
                  </a:solidFill>
                </a:rPr>
                <a:t>CO/OIC returns to FSO (after signing)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031220FF-787F-4FB5-85B0-4BC739AD8763}"/>
              </a:ext>
            </a:extLst>
          </p:cNvPr>
          <p:cNvGrpSpPr/>
          <p:nvPr/>
        </p:nvGrpSpPr>
        <p:grpSpPr>
          <a:xfrm>
            <a:off x="349072" y="3606442"/>
            <a:ext cx="7379054" cy="2314256"/>
            <a:chOff x="9753600" y="2968469"/>
            <a:chExt cx="7379054" cy="2314256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DBA39F63-D859-4F8B-AF26-D2DA23664C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753600" y="2968469"/>
              <a:ext cx="0" cy="1757341"/>
            </a:xfrm>
            <a:prstGeom prst="line">
              <a:avLst/>
            </a:prstGeom>
            <a:ln w="19050">
              <a:solidFill>
                <a:srgbClr val="00B0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8EA510B1-EF89-4C15-AB9D-9FB5DE00F15C}"/>
                </a:ext>
              </a:extLst>
            </p:cNvPr>
            <p:cNvCxnSpPr>
              <a:cxnSpLocks/>
            </p:cNvCxnSpPr>
            <p:nvPr/>
          </p:nvCxnSpPr>
          <p:spPr>
            <a:xfrm>
              <a:off x="9763432" y="4750391"/>
              <a:ext cx="7369222" cy="17602"/>
            </a:xfrm>
            <a:prstGeom prst="line">
              <a:avLst/>
            </a:prstGeom>
            <a:ln w="19050">
              <a:solidFill>
                <a:srgbClr val="00B05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16B8648B-1FAD-452E-87DF-4C13E952B14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7126402" y="4286351"/>
              <a:ext cx="6252" cy="481642"/>
            </a:xfrm>
            <a:prstGeom prst="straightConnector1">
              <a:avLst/>
            </a:prstGeom>
            <a:ln w="1905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4254FF8-FC95-4C7D-A26F-36FA84844BFD}"/>
                </a:ext>
              </a:extLst>
            </p:cNvPr>
            <p:cNvSpPr txBox="1"/>
            <p:nvPr/>
          </p:nvSpPr>
          <p:spPr>
            <a:xfrm>
              <a:off x="10831301" y="4759505"/>
              <a:ext cx="511229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>
                  <a:solidFill>
                    <a:srgbClr val="00B050"/>
                  </a:solidFill>
                </a:rPr>
                <a:t>After FSO secures CO/OIC Digital Signature, </a:t>
              </a:r>
            </a:p>
            <a:p>
              <a:r>
                <a:rPr lang="en-US" sz="1400" i="1" dirty="0">
                  <a:solidFill>
                    <a:srgbClr val="00B050"/>
                  </a:solidFill>
                </a:rPr>
                <a:t>FSO sends to FINCEN for audit review and FINCEN signature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ECB2D85C-2D54-433B-8C15-F13A3E3B0B9F}"/>
              </a:ext>
            </a:extLst>
          </p:cNvPr>
          <p:cNvGrpSpPr/>
          <p:nvPr/>
        </p:nvGrpSpPr>
        <p:grpSpPr>
          <a:xfrm>
            <a:off x="228600" y="5813342"/>
            <a:ext cx="7619997" cy="869323"/>
            <a:chOff x="228600" y="5813342"/>
            <a:chExt cx="7619997" cy="869323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04E1A471-96DC-4573-AA36-6ACBA7E8D255}"/>
                </a:ext>
              </a:extLst>
            </p:cNvPr>
            <p:cNvGrpSpPr/>
            <p:nvPr/>
          </p:nvGrpSpPr>
          <p:grpSpPr>
            <a:xfrm>
              <a:off x="228600" y="5813342"/>
              <a:ext cx="7619997" cy="869323"/>
              <a:chOff x="685800" y="6988683"/>
              <a:chExt cx="7238993" cy="719186"/>
            </a:xfrm>
          </p:grpSpPr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CCCA35BA-AED6-4576-802F-04AFE88197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24793" y="6988683"/>
                <a:ext cx="0" cy="719186"/>
              </a:xfrm>
              <a:prstGeom prst="line">
                <a:avLst/>
              </a:prstGeom>
              <a:ln w="28575">
                <a:solidFill>
                  <a:srgbClr val="0070C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24354F9D-07C5-4698-BD7C-DAAEC5378FE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85800" y="7655275"/>
                <a:ext cx="7238993" cy="5080"/>
              </a:xfrm>
              <a:prstGeom prst="line">
                <a:avLst/>
              </a:prstGeom>
              <a:ln w="28575">
                <a:solidFill>
                  <a:srgbClr val="0070C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Arrow Connector 25">
                <a:extLst>
                  <a:ext uri="{FF2B5EF4-FFF2-40B4-BE49-F238E27FC236}">
                    <a16:creationId xmlns:a16="http://schemas.microsoft.com/office/drawing/2014/main" id="{968387C8-41C9-4DB5-99DE-8E122B2C172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85800" y="6988683"/>
                <a:ext cx="0" cy="686345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97894939-35B5-45FF-B7A4-F40B1346180F}"/>
                </a:ext>
              </a:extLst>
            </p:cNvPr>
            <p:cNvSpPr txBox="1"/>
            <p:nvPr/>
          </p:nvSpPr>
          <p:spPr>
            <a:xfrm>
              <a:off x="2199399" y="6365969"/>
              <a:ext cx="30203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rgbClr val="0070C0"/>
                  </a:solidFill>
                </a:rPr>
                <a:t>FINCEN returns audited CG-2576 to FSO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96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210"/>
    </mc:Choice>
    <mc:Fallback xmlns="">
      <p:transition spd="slow" advClick="0" advTm="502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53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911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2211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82193" y="838200"/>
            <a:ext cx="87332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+mn-lt"/>
                <a:cs typeface="Arial" panose="020B0604020202020204" pitchFamily="34" charset="0"/>
              </a:rPr>
              <a:t>Form</a:t>
            </a:r>
            <a:r>
              <a:rPr lang="en-US" sz="36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u="sng" dirty="0">
                <a:latin typeface="+mn-lt"/>
                <a:cs typeface="Arial" panose="020B0604020202020204" pitchFamily="34" charset="0"/>
              </a:rPr>
              <a:t>CG-2576: CGDFOS , Continued</a:t>
            </a:r>
          </a:p>
          <a:p>
            <a:pPr algn="ctr"/>
            <a:r>
              <a:rPr lang="en-US" sz="2800" b="1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Testing Procedures (Column AD, Row 2)</a:t>
            </a:r>
            <a:r>
              <a:rPr lang="en-US" sz="2800" u="sng" dirty="0">
                <a:latin typeface="+mn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133600"/>
            <a:ext cx="4648200" cy="342900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3276600"/>
            <a:ext cx="4800600" cy="3124200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Rectangle 20"/>
          <p:cNvSpPr/>
          <p:nvPr/>
        </p:nvSpPr>
        <p:spPr>
          <a:xfrm>
            <a:off x="914400" y="2209800"/>
            <a:ext cx="2286000" cy="137160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/>
          <p:cNvCxnSpPr/>
          <p:nvPr/>
        </p:nvCxnSpPr>
        <p:spPr>
          <a:xfrm>
            <a:off x="914400" y="3581400"/>
            <a:ext cx="2819400" cy="281940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200400" y="2209800"/>
            <a:ext cx="5334000" cy="106680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3264080-4EB7-407D-BF3B-B4ABE6AB3B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7037" y="1565941"/>
            <a:ext cx="487363" cy="487363"/>
          </a:xfrm>
          <a:prstGeom prst="rect">
            <a:avLst/>
          </a:prstGeom>
        </p:spPr>
      </p:pic>
      <p:sp>
        <p:nvSpPr>
          <p:cNvPr id="9" name="Action Button: Go Forward or Next 8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B1D84595-B9D9-4038-89AA-661635F915AC}"/>
              </a:ext>
            </a:extLst>
          </p:cNvPr>
          <p:cNvSpPr/>
          <p:nvPr/>
        </p:nvSpPr>
        <p:spPr>
          <a:xfrm>
            <a:off x="8686800" y="6400799"/>
            <a:ext cx="364257" cy="317557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ction Button: Go Home 11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BA3F3BCA-7AD9-422F-ABBF-8992436EE900}"/>
              </a:ext>
            </a:extLst>
          </p:cNvPr>
          <p:cNvSpPr/>
          <p:nvPr/>
        </p:nvSpPr>
        <p:spPr>
          <a:xfrm>
            <a:off x="8265121" y="220653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42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6000"/>
    </mc:Choice>
    <mc:Fallback xmlns="">
      <p:transition spd="slow" advClick="0" advTm="3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46AE27-7718-4177-85F2-2C851F9C2141}"/>
              </a:ext>
            </a:extLst>
          </p:cNvPr>
          <p:cNvSpPr txBox="1"/>
          <p:nvPr/>
        </p:nvSpPr>
        <p:spPr>
          <a:xfrm>
            <a:off x="116493" y="828450"/>
            <a:ext cx="88890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latin typeface="+mj-lt"/>
                <a:cs typeface="Arial" panose="020B0604020202020204" pitchFamily="34" charset="0"/>
              </a:rPr>
              <a:t>Knowledge Check: </a:t>
            </a:r>
            <a:r>
              <a:rPr lang="en-US" sz="2800" b="1" u="sng" dirty="0">
                <a:latin typeface="+mj-lt"/>
                <a:cs typeface="Arial" panose="020B0604020202020204" pitchFamily="34" charset="0"/>
              </a:rPr>
              <a:t>CG-2576 Blocks J, K, Signature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B52B59-1383-4658-B84B-CF996CED2131}"/>
              </a:ext>
            </a:extLst>
          </p:cNvPr>
          <p:cNvSpPr txBox="1"/>
          <p:nvPr/>
        </p:nvSpPr>
        <p:spPr>
          <a:xfrm>
            <a:off x="138417" y="1387066"/>
            <a:ext cx="842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+mn-lt"/>
              </a:rPr>
              <a:t>Instructions: Click on the answer you believe is correct.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7EE29E-CC4C-4225-81E7-297CFF348644}"/>
              </a:ext>
            </a:extLst>
          </p:cNvPr>
          <p:cNvSpPr txBox="1"/>
          <p:nvPr/>
        </p:nvSpPr>
        <p:spPr>
          <a:xfrm>
            <a:off x="109237" y="2001606"/>
            <a:ext cx="54317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000" b="1" dirty="0">
                <a:latin typeface="+mn-lt"/>
              </a:rPr>
              <a:t>Block J “Approved Surveys” documents:</a:t>
            </a:r>
          </a:p>
        </p:txBody>
      </p:sp>
      <p:sp>
        <p:nvSpPr>
          <p:cNvPr id="11" name="TextBox 10">
            <a:hlinkClick r:id="rId3" action="ppaction://hlinksldjump"/>
            <a:extLst>
              <a:ext uri="{FF2B5EF4-FFF2-40B4-BE49-F238E27FC236}">
                <a16:creationId xmlns:a16="http://schemas.microsoft.com/office/drawing/2014/main" id="{AB61F75F-8A1D-49FD-864A-DABDAC4E1E84}"/>
              </a:ext>
            </a:extLst>
          </p:cNvPr>
          <p:cNvSpPr txBox="1"/>
          <p:nvPr/>
        </p:nvSpPr>
        <p:spPr>
          <a:xfrm>
            <a:off x="832024" y="2445058"/>
            <a:ext cx="65886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A.  Losses that occurred in your CGDF that were beyond your control.  </a:t>
            </a:r>
          </a:p>
        </p:txBody>
      </p:sp>
      <p:sp>
        <p:nvSpPr>
          <p:cNvPr id="12" name="TextBox 11">
            <a:hlinkClick r:id="rId4" action="ppaction://hlinksldjump"/>
            <a:extLst>
              <a:ext uri="{FF2B5EF4-FFF2-40B4-BE49-F238E27FC236}">
                <a16:creationId xmlns:a16="http://schemas.microsoft.com/office/drawing/2014/main" id="{CCCF8647-89BF-4E3D-884C-0F6E44613509}"/>
              </a:ext>
            </a:extLst>
          </p:cNvPr>
          <p:cNvSpPr txBox="1"/>
          <p:nvPr/>
        </p:nvSpPr>
        <p:spPr>
          <a:xfrm>
            <a:off x="832024" y="2909545"/>
            <a:ext cx="61567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B.  A list of results from a survey of unit personnel about the galley.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C6A88D-3917-4FC1-8CF3-905E45B5E8E5}"/>
              </a:ext>
            </a:extLst>
          </p:cNvPr>
          <p:cNvSpPr txBox="1"/>
          <p:nvPr/>
        </p:nvSpPr>
        <p:spPr>
          <a:xfrm>
            <a:off x="162385" y="3355978"/>
            <a:ext cx="50004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+mn-lt"/>
              </a:rPr>
              <a:t>2.   Block K “Approved Freight” contains:</a:t>
            </a:r>
          </a:p>
        </p:txBody>
      </p:sp>
      <p:sp>
        <p:nvSpPr>
          <p:cNvPr id="19" name="TextBox 18">
            <a:hlinkClick r:id="rId5" action="ppaction://hlinksldjump"/>
            <a:extLst>
              <a:ext uri="{FF2B5EF4-FFF2-40B4-BE49-F238E27FC236}">
                <a16:creationId xmlns:a16="http://schemas.microsoft.com/office/drawing/2014/main" id="{7E75CEAC-243C-4E16-8387-FF55E8532859}"/>
              </a:ext>
            </a:extLst>
          </p:cNvPr>
          <p:cNvSpPr txBox="1"/>
          <p:nvPr/>
        </p:nvSpPr>
        <p:spPr>
          <a:xfrm>
            <a:off x="884154" y="4275285"/>
            <a:ext cx="6685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B. A record of approved monetary compensation for freight you received.</a:t>
            </a:r>
          </a:p>
        </p:txBody>
      </p:sp>
      <p:sp>
        <p:nvSpPr>
          <p:cNvPr id="20" name="TextBox 19">
            <a:hlinkClick r:id="rId4" action="ppaction://hlinksldjump"/>
            <a:extLst>
              <a:ext uri="{FF2B5EF4-FFF2-40B4-BE49-F238E27FC236}">
                <a16:creationId xmlns:a16="http://schemas.microsoft.com/office/drawing/2014/main" id="{BF91A74F-B632-47FC-9D02-A0A9242603D5}"/>
              </a:ext>
            </a:extLst>
          </p:cNvPr>
          <p:cNvSpPr txBox="1"/>
          <p:nvPr/>
        </p:nvSpPr>
        <p:spPr>
          <a:xfrm>
            <a:off x="884154" y="3778664"/>
            <a:ext cx="64079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+mn-lt"/>
              </a:rPr>
              <a:t>A. A record of sale of ration of meals transferred from another CGDF.</a:t>
            </a:r>
            <a:endParaRPr lang="en-US" dirty="0">
              <a:latin typeface="+mn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D142EE7-573D-4D75-BEF8-CD07283BD621}"/>
              </a:ext>
            </a:extLst>
          </p:cNvPr>
          <p:cNvSpPr txBox="1"/>
          <p:nvPr/>
        </p:nvSpPr>
        <p:spPr>
          <a:xfrm>
            <a:off x="138417" y="4816902"/>
            <a:ext cx="62964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+mn-lt"/>
              </a:rPr>
              <a:t>3. The “Signatures” block on the CG-2576 requires: </a:t>
            </a:r>
          </a:p>
        </p:txBody>
      </p:sp>
      <p:sp>
        <p:nvSpPr>
          <p:cNvPr id="17" name="TextBox 16">
            <a:hlinkClick r:id="rId6" action="ppaction://hlinksldjump"/>
            <a:extLst>
              <a:ext uri="{FF2B5EF4-FFF2-40B4-BE49-F238E27FC236}">
                <a16:creationId xmlns:a16="http://schemas.microsoft.com/office/drawing/2014/main" id="{5DC7252B-0F3D-45AF-BDF8-D647C3DC7092}"/>
              </a:ext>
            </a:extLst>
          </p:cNvPr>
          <p:cNvSpPr txBox="1"/>
          <p:nvPr/>
        </p:nvSpPr>
        <p:spPr>
          <a:xfrm>
            <a:off x="834905" y="5832720"/>
            <a:ext cx="55999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B.  Digital signature of FSO, CO/OIC, and FINCEN Reviewer. </a:t>
            </a:r>
          </a:p>
        </p:txBody>
      </p:sp>
      <p:sp>
        <p:nvSpPr>
          <p:cNvPr id="27" name="TextBox 26">
            <a:hlinkClick r:id="rId4" action="ppaction://hlinksldjump"/>
            <a:extLst>
              <a:ext uri="{FF2B5EF4-FFF2-40B4-BE49-F238E27FC236}">
                <a16:creationId xmlns:a16="http://schemas.microsoft.com/office/drawing/2014/main" id="{12656279-FDA3-4472-8CF2-C87AFF589D70}"/>
              </a:ext>
            </a:extLst>
          </p:cNvPr>
          <p:cNvSpPr txBox="1"/>
          <p:nvPr/>
        </p:nvSpPr>
        <p:spPr>
          <a:xfrm>
            <a:off x="832024" y="5324731"/>
            <a:ext cx="54080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+mn-lt"/>
              </a:rPr>
              <a:t>A.  Wet signature of FSO, CO/OIC, and FINCEN Reviewer.</a:t>
            </a:r>
          </a:p>
        </p:txBody>
      </p:sp>
      <p:sp>
        <p:nvSpPr>
          <p:cNvPr id="16" name="Action Button: Go Home 15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CE37D762-EF16-4812-8716-92E31C42B8CF}"/>
              </a:ext>
            </a:extLst>
          </p:cNvPr>
          <p:cNvSpPr/>
          <p:nvPr/>
        </p:nvSpPr>
        <p:spPr>
          <a:xfrm>
            <a:off x="8265121" y="220653"/>
            <a:ext cx="696686" cy="646330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85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160973D-4F96-4F36-AE2E-9B203F00C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1" y="1219201"/>
            <a:ext cx="2946400" cy="22098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43CA50-F5CD-4B12-8F41-39C5C982F5F9}"/>
              </a:ext>
            </a:extLst>
          </p:cNvPr>
          <p:cNvSpPr txBox="1"/>
          <p:nvPr/>
        </p:nvSpPr>
        <p:spPr>
          <a:xfrm>
            <a:off x="3374902" y="1219201"/>
            <a:ext cx="42344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That answer is not correct.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206F88-AD09-4976-870A-E310515B57D8}"/>
              </a:ext>
            </a:extLst>
          </p:cNvPr>
          <p:cNvSpPr txBox="1"/>
          <p:nvPr/>
        </p:nvSpPr>
        <p:spPr>
          <a:xfrm>
            <a:off x="6998919" y="6265837"/>
            <a:ext cx="2122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Try again…</a:t>
            </a:r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C536DC2-6A00-4DB4-B6EF-ADB236488DAA}"/>
              </a:ext>
            </a:extLst>
          </p:cNvPr>
          <p:cNvSpPr/>
          <p:nvPr/>
        </p:nvSpPr>
        <p:spPr>
          <a:xfrm>
            <a:off x="7561807" y="5702350"/>
            <a:ext cx="996341" cy="52322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12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BFBDF81-710B-4965-8A57-CB59EC580E32}"/>
              </a:ext>
            </a:extLst>
          </p:cNvPr>
          <p:cNvSpPr/>
          <p:nvPr/>
        </p:nvSpPr>
        <p:spPr>
          <a:xfrm>
            <a:off x="533401" y="1556972"/>
            <a:ext cx="6629400" cy="43866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4E3C53-5819-431C-B75B-043E16F65DE8}"/>
              </a:ext>
            </a:extLst>
          </p:cNvPr>
          <p:cNvSpPr txBox="1"/>
          <p:nvPr/>
        </p:nvSpPr>
        <p:spPr>
          <a:xfrm>
            <a:off x="609600" y="814744"/>
            <a:ext cx="28555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That’s right!</a:t>
            </a:r>
          </a:p>
        </p:txBody>
      </p:sp>
      <p:sp>
        <p:nvSpPr>
          <p:cNvPr id="7" name="Action Button: Return 6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2C5ADA9-0D3D-463B-91DF-C3B643EB7657}"/>
              </a:ext>
            </a:extLst>
          </p:cNvPr>
          <p:cNvSpPr/>
          <p:nvPr/>
        </p:nvSpPr>
        <p:spPr>
          <a:xfrm>
            <a:off x="7487119" y="5687425"/>
            <a:ext cx="914400" cy="64633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29F55C-F6F6-4516-A5AB-FFA38BA2F170}"/>
              </a:ext>
            </a:extLst>
          </p:cNvPr>
          <p:cNvSpPr txBox="1"/>
          <p:nvPr/>
        </p:nvSpPr>
        <p:spPr>
          <a:xfrm>
            <a:off x="6858000" y="6333755"/>
            <a:ext cx="217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Return to complete the Knowledge Check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143A41-0966-49DD-8680-DBFCAC83EA3B}"/>
              </a:ext>
            </a:extLst>
          </p:cNvPr>
          <p:cNvSpPr txBox="1"/>
          <p:nvPr/>
        </p:nvSpPr>
        <p:spPr>
          <a:xfrm>
            <a:off x="609600" y="1707295"/>
            <a:ext cx="6629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Yes, Block J is “Record of Surveys”, and provides a section to record any losses incurred that were beyond the FSO’s control. </a:t>
            </a:r>
          </a:p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F5B4F09-1EBF-4B86-AEDB-0D2C253941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00" y="3184623"/>
            <a:ext cx="6341652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19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3B2657A-00F4-4D8B-B9D4-15A6350C519D}"/>
              </a:ext>
            </a:extLst>
          </p:cNvPr>
          <p:cNvSpPr/>
          <p:nvPr/>
        </p:nvSpPr>
        <p:spPr>
          <a:xfrm>
            <a:off x="533400" y="1556972"/>
            <a:ext cx="6803571" cy="220111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3F59B2-C5CF-4D26-A100-F93D957556FF}"/>
              </a:ext>
            </a:extLst>
          </p:cNvPr>
          <p:cNvSpPr txBox="1"/>
          <p:nvPr/>
        </p:nvSpPr>
        <p:spPr>
          <a:xfrm>
            <a:off x="330201" y="903202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+mn-lt"/>
              </a:rPr>
              <a:t>Yes, that’s right!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B177C7-1B44-464B-A401-72DCD8D1CB55}"/>
              </a:ext>
            </a:extLst>
          </p:cNvPr>
          <p:cNvSpPr txBox="1"/>
          <p:nvPr/>
        </p:nvSpPr>
        <p:spPr>
          <a:xfrm>
            <a:off x="762000" y="1648693"/>
            <a:ext cx="609600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n-lt"/>
              </a:rPr>
              <a:t>Block K “Approved Freight” contains a record of approved monetary compensation for freight you received.</a:t>
            </a:r>
          </a:p>
        </p:txBody>
      </p:sp>
      <p:sp>
        <p:nvSpPr>
          <p:cNvPr id="12" name="Action Button: Return 11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EDBE97B3-0750-40DA-8077-A15300F4A2C0}"/>
              </a:ext>
            </a:extLst>
          </p:cNvPr>
          <p:cNvSpPr/>
          <p:nvPr/>
        </p:nvSpPr>
        <p:spPr>
          <a:xfrm>
            <a:off x="7862498" y="5613306"/>
            <a:ext cx="914400" cy="646330"/>
          </a:xfrm>
          <a:prstGeom prst="actionButtonRetur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408CFC-0702-4C52-9EC8-44E44034CFC3}"/>
              </a:ext>
            </a:extLst>
          </p:cNvPr>
          <p:cNvSpPr txBox="1"/>
          <p:nvPr/>
        </p:nvSpPr>
        <p:spPr>
          <a:xfrm>
            <a:off x="7233379" y="6259636"/>
            <a:ext cx="217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Return to complete the Knowledge Check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BB2531-76CC-430B-91DA-CD793789E7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4000499"/>
            <a:ext cx="5753595" cy="201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12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B205658-1988-43CB-B0FB-9682C2269900}"/>
              </a:ext>
            </a:extLst>
          </p:cNvPr>
          <p:cNvSpPr/>
          <p:nvPr/>
        </p:nvSpPr>
        <p:spPr>
          <a:xfrm>
            <a:off x="297544" y="1917814"/>
            <a:ext cx="6331856" cy="440678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3F59B2-C5CF-4D26-A100-F93D957556FF}"/>
              </a:ext>
            </a:extLst>
          </p:cNvPr>
          <p:cNvSpPr txBox="1"/>
          <p:nvPr/>
        </p:nvSpPr>
        <p:spPr>
          <a:xfrm>
            <a:off x="533400" y="1029750"/>
            <a:ext cx="5840409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+mn-lt"/>
              </a:rPr>
              <a:t>Yes, that’s right!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B177C7-1B44-464B-A401-72DCD8D1CB55}"/>
              </a:ext>
            </a:extLst>
          </p:cNvPr>
          <p:cNvSpPr txBox="1"/>
          <p:nvPr/>
        </p:nvSpPr>
        <p:spPr>
          <a:xfrm>
            <a:off x="550543" y="2123966"/>
            <a:ext cx="58896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Yes, the “Signatures” block requires a DIGITAL signature from the FSO, who then sends the CG-2576 to the CO/OIC for digital signature. Next the FSO forwards the CG-2576 to the FINCEN Reviewer. </a:t>
            </a:r>
          </a:p>
          <a:p>
            <a:endParaRPr lang="en-US" sz="2400" dirty="0">
              <a:latin typeface="+mn-lt"/>
            </a:endParaRPr>
          </a:p>
          <a:p>
            <a:r>
              <a:rPr lang="en-US" sz="2400" dirty="0">
                <a:latin typeface="+mn-lt"/>
              </a:rPr>
              <a:t>After the FINCEN Reviewer signs the CG-2576 with their digital signature, they send the signed, verified CG-2576 back to the FSO for record-keeping. </a:t>
            </a:r>
          </a:p>
        </p:txBody>
      </p:sp>
      <p:sp>
        <p:nvSpPr>
          <p:cNvPr id="12" name="Action Button: Go Forward or Next 1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474328A3-D0AC-4C15-813D-1CBD4B78D263}"/>
              </a:ext>
            </a:extLst>
          </p:cNvPr>
          <p:cNvSpPr/>
          <p:nvPr/>
        </p:nvSpPr>
        <p:spPr>
          <a:xfrm>
            <a:off x="7993743" y="5591662"/>
            <a:ext cx="616857" cy="533400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EB1F35-9C56-4D83-AB3B-E9557CD387EB}"/>
              </a:ext>
            </a:extLst>
          </p:cNvPr>
          <p:cNvSpPr txBox="1"/>
          <p:nvPr/>
        </p:nvSpPr>
        <p:spPr>
          <a:xfrm>
            <a:off x="7772400" y="6125063"/>
            <a:ext cx="1295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</a:rPr>
              <a:t>Finish Part 2</a:t>
            </a:r>
          </a:p>
        </p:txBody>
      </p:sp>
    </p:spTree>
    <p:extLst>
      <p:ext uri="{BB962C8B-B14F-4D97-AF65-F5344CB8AC3E}">
        <p14:creationId xmlns:p14="http://schemas.microsoft.com/office/powerpoint/2010/main" val="71437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E3374-664A-4500-A413-82757A07FE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5791200"/>
            <a:ext cx="7735824" cy="838200"/>
          </a:xfrm>
        </p:spPr>
        <p:txBody>
          <a:bodyPr>
            <a:noAutofit/>
          </a:bodyPr>
          <a:lstStyle/>
          <a:p>
            <a:pPr algn="l"/>
            <a:r>
              <a:rPr lang="en-US" sz="4400" dirty="0">
                <a:solidFill>
                  <a:schemeClr val="tx1"/>
                </a:solidFill>
              </a:rPr>
              <a:t>Congratulations! </a:t>
            </a:r>
            <a:br>
              <a:rPr lang="en-US" sz="4400" dirty="0">
                <a:solidFill>
                  <a:schemeClr val="tx1"/>
                </a:solidFill>
              </a:rPr>
            </a:br>
            <a:br>
              <a:rPr lang="en-US" sz="4400" dirty="0">
                <a:solidFill>
                  <a:schemeClr val="tx1"/>
                </a:solidFill>
              </a:rPr>
            </a:br>
            <a:r>
              <a:rPr lang="en-US" sz="4400" dirty="0">
                <a:solidFill>
                  <a:schemeClr val="tx1"/>
                </a:solidFill>
              </a:rPr>
              <a:t>You have completed PART 2 </a:t>
            </a:r>
            <a:br>
              <a:rPr lang="en-US" sz="4400" dirty="0">
                <a:solidFill>
                  <a:schemeClr val="tx1"/>
                </a:solidFill>
              </a:rPr>
            </a:br>
            <a:r>
              <a:rPr lang="en-US" sz="4400" dirty="0">
                <a:solidFill>
                  <a:schemeClr val="tx1"/>
                </a:solidFill>
              </a:rPr>
              <a:t>of Lesson 1. “Intro to PVAISW”</a:t>
            </a:r>
            <a:br>
              <a:rPr lang="en-US" sz="4400" dirty="0">
                <a:solidFill>
                  <a:schemeClr val="tx1"/>
                </a:solidFill>
              </a:rPr>
            </a:br>
            <a:br>
              <a:rPr lang="en-US" sz="4400" dirty="0">
                <a:solidFill>
                  <a:schemeClr val="tx1"/>
                </a:solidFill>
              </a:rPr>
            </a:br>
            <a:r>
              <a:rPr lang="en-US" sz="4400" u="sng" dirty="0">
                <a:solidFill>
                  <a:schemeClr val="tx1"/>
                </a:solidFill>
              </a:rPr>
              <a:t>Instructions: </a:t>
            </a:r>
            <a:br>
              <a:rPr lang="en-US" sz="4400" dirty="0">
                <a:solidFill>
                  <a:schemeClr val="tx1"/>
                </a:solidFill>
              </a:rPr>
            </a:br>
            <a:r>
              <a:rPr lang="en-US" sz="4400" dirty="0">
                <a:solidFill>
                  <a:schemeClr val="tx1"/>
                </a:solidFill>
              </a:rPr>
              <a:t>Return to the </a:t>
            </a:r>
            <a:r>
              <a:rPr lang="en-US" sz="4400" dirty="0" err="1">
                <a:solidFill>
                  <a:schemeClr val="tx1"/>
                </a:solidFill>
              </a:rPr>
              <a:t>milSuite</a:t>
            </a:r>
            <a:r>
              <a:rPr lang="en-US" sz="4400" dirty="0">
                <a:solidFill>
                  <a:schemeClr val="tx1"/>
                </a:solidFill>
              </a:rPr>
              <a:t> folder for Unit 2. Lesson 1 to complete the last lecture ~ </a:t>
            </a:r>
            <a:r>
              <a:rPr lang="en-US" sz="4800" dirty="0">
                <a:solidFill>
                  <a:schemeClr val="tx1"/>
                </a:solidFill>
              </a:rPr>
              <a:t>PART 3.</a:t>
            </a:r>
            <a:endParaRPr lang="en-US" sz="4800" dirty="0"/>
          </a:p>
        </p:txBody>
      </p:sp>
      <p:sp>
        <p:nvSpPr>
          <p:cNvPr id="3" name="Action Button: Go Home 2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3E45461-359A-4791-8508-DDD1A74E35A1}"/>
              </a:ext>
            </a:extLst>
          </p:cNvPr>
          <p:cNvSpPr/>
          <p:nvPr/>
        </p:nvSpPr>
        <p:spPr>
          <a:xfrm>
            <a:off x="8091569" y="457200"/>
            <a:ext cx="696686" cy="646330"/>
          </a:xfrm>
          <a:prstGeom prst="actionButtonHom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96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4" name="chimes.wav"/>
          </p:stSnd>
        </p:sndAc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3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F00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9F319FC519F743B35F171EFD8BF19D" ma:contentTypeVersion="0" ma:contentTypeDescription="Create a new document." ma:contentTypeScope="" ma:versionID="c287d13f2e22a2841ad47f747d932a95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DC3HDHFYPPD6-1910326497-16</_dlc_DocId>
    <_dlc_DocIdUrl xmlns="b9d87d8e-2e07-46b2-92a5-8b8b5755d768">
      <Url>https://cg.portal.uscg.mil/communities/erats/CS/FSO-PVA FOT/_layouts/DocIdRedir.aspx?ID=DC3HDHFYPPD6-1910326497-16</Url>
      <Description>DC3HDHFYPPD6-1910326497-16</Description>
    </_dlc_DocIdUrl>
  </documentManagement>
</p:properties>
</file>

<file path=customXml/itemProps1.xml><?xml version="1.0" encoding="utf-8"?>
<ds:datastoreItem xmlns:ds="http://schemas.openxmlformats.org/officeDocument/2006/customXml" ds:itemID="{32F4517C-83F3-479E-B814-2F0DBEAB390A}"/>
</file>

<file path=customXml/itemProps2.xml><?xml version="1.0" encoding="utf-8"?>
<ds:datastoreItem xmlns:ds="http://schemas.openxmlformats.org/officeDocument/2006/customXml" ds:itemID="{1A7F0949-2F88-4055-940F-E931968CD956}"/>
</file>

<file path=customXml/itemProps3.xml><?xml version="1.0" encoding="utf-8"?>
<ds:datastoreItem xmlns:ds="http://schemas.openxmlformats.org/officeDocument/2006/customXml" ds:itemID="{7A9F5760-42EF-4BA6-96FD-82AF105945CF}"/>
</file>

<file path=customXml/itemProps4.xml><?xml version="1.0" encoding="utf-8"?>
<ds:datastoreItem xmlns:ds="http://schemas.openxmlformats.org/officeDocument/2006/customXml" ds:itemID="{BB1C783E-939D-4DED-843A-E1E05EA539F9}"/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7312</TotalTime>
  <Words>3103</Words>
  <Application>Microsoft Office PowerPoint</Application>
  <PresentationFormat>On-screen Show (4:3)</PresentationFormat>
  <Paragraphs>324</Paragraphs>
  <Slides>41</Slides>
  <Notes>31</Notes>
  <HiddenSlides>0</HiddenSlides>
  <MMClips>16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Constantia</vt:lpstr>
      <vt:lpstr>Wingdings</vt:lpstr>
      <vt:lpstr>Wingdings 2</vt:lpstr>
      <vt:lpstr>Flow</vt:lpstr>
      <vt:lpstr>Unit 2. PVA Workbooks  Lesson 1. Part 2  Intro to Purchase vs. Allowance Inventory Systems Workbook (PVAISW)</vt:lpstr>
      <vt:lpstr>Part 2. Lecture for Lesson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Congratulations!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Congratulations!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Congratulations!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Congratulations!   You have completed PART 2  of Lesson 1. “Intro to PVAISW”  Instructions:  Return to the milSuite folder for Unit 2. Lesson 1 to complete the last lecture ~ PART 3.</vt:lpstr>
    </vt:vector>
  </TitlesOfParts>
  <Company>Department of Homeland Security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Ketchum, Joshua T CSC</dc:creator>
  <cp:lastModifiedBy>LJ pfeifer</cp:lastModifiedBy>
  <cp:revision>985</cp:revision>
  <cp:lastPrinted>2019-11-17T21:42:44Z</cp:lastPrinted>
  <dcterms:created xsi:type="dcterms:W3CDTF">2015-10-14T14:23:03Z</dcterms:created>
  <dcterms:modified xsi:type="dcterms:W3CDTF">2020-04-30T00:19:58Z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0x010100989F319FC519F743B35F171EFD8BF19D</vt:lpwstr>
  </property>
  <property fmtid="{D5CDD505-2E9C-101B-9397-08002B2CF9AE}" pid="3" name="_dlc_DocIdItemGuid">
    <vt:lpwstr>93e3b482-a997-496d-936d-7775d011f5ef</vt:lpwstr>
  </property>
</Properties>
</file>