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64" r:id="rId5"/>
  </p:sldMasterIdLst>
  <p:notesMasterIdLst>
    <p:notesMasterId r:id="rId15"/>
  </p:notesMasterIdLst>
  <p:handoutMasterIdLst>
    <p:handoutMasterId r:id="rId16"/>
  </p:handoutMasterIdLst>
  <p:sldIdLst>
    <p:sldId id="256" r:id="rId6"/>
    <p:sldId id="258" r:id="rId7"/>
    <p:sldId id="326" r:id="rId8"/>
    <p:sldId id="333" r:id="rId9"/>
    <p:sldId id="327" r:id="rId10"/>
    <p:sldId id="328" r:id="rId11"/>
    <p:sldId id="329" r:id="rId12"/>
    <p:sldId id="330" r:id="rId13"/>
    <p:sldId id="335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E1EA"/>
    <a:srgbClr val="F090E2"/>
    <a:srgbClr val="FDDF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76" autoAdjust="0"/>
    <p:restoredTop sz="70922" autoAdjust="0"/>
  </p:normalViewPr>
  <p:slideViewPr>
    <p:cSldViewPr>
      <p:cViewPr varScale="1">
        <p:scale>
          <a:sx n="57" d="100"/>
          <a:sy n="57" d="100"/>
        </p:scale>
        <p:origin x="105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81ED73-5C1B-4092-B162-9FD618D97CE3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10E47A-0428-4E2F-ADF5-BE9F1C59B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4265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E27156E-2262-4195-BB86-6A2E133D6550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FFAB117-F1DD-471B-810B-3AC88332F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4, Culinary Plan.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 name is Senior Chief Adam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Shelton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4 IS “Cycle</a:t>
            </a:r>
            <a:r>
              <a:rPr lang="en-US" baseline="0" dirty="0"/>
              <a:t> Menu Development, How to Complete a CGDF Cycle Menu”</a:t>
            </a:r>
            <a:r>
              <a:rPr lang="en-US" dirty="0"/>
              <a:t>.  LESSON 1 PROVIDES KNOWLEDGE AND A FOUNDATIONAL UNDERSTANDING OF CYCLE</a:t>
            </a:r>
            <a:r>
              <a:rPr lang="en-US" baseline="0" dirty="0"/>
              <a:t> MENUS</a:t>
            </a:r>
            <a:r>
              <a:rPr lang="en-US" dirty="0"/>
              <a:t>.  The goal of this lesson is to ensure every FSO attending this course has foundational knowledge critical</a:t>
            </a:r>
            <a:r>
              <a:rPr lang="en-US" baseline="0" dirty="0"/>
              <a:t> to completing cycle menus for their dining facility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en-US" baseline="0" dirty="0"/>
              <a:t>ONCE THIS LESSON IS COMPLETE, YOU WILL PERFORM A PRACTICE IN WHICH YOU COMPLETE A CYCLE MENU FOR SUBMISSION TO YOUR CO/OIC, FOLLOWED BY AN ASSESSMENT WHERE YOU WILL ONCE AGAIN COMPLETE A DIFFERENT CYCLE MENU FOR SUBMISSION TO YOUR COMMAND FOR APPROVAL.  SUCCESSFUL COMPLETION OF THE ASSESSMENT CYCLE MENU WILL RESULT IN YOU RECEIVING A “GO” FOR YOUR PERFOMANCE TEST CHEKCLIST OR PTC.  </a:t>
            </a:r>
          </a:p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B5E3E1-C7D1-41EE-854D-63D1AE9DE52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AFTER completing this lesson, you should be able to complete</a:t>
            </a:r>
            <a:r>
              <a:rPr lang="en-US" baseline="0" dirty="0"/>
              <a:t> the following</a:t>
            </a:r>
            <a:r>
              <a:rPr lang="en-US" dirty="0"/>
              <a:t>…. (read objective on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577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READ</a:t>
            </a:r>
            <a:r>
              <a:rPr lang="en-US" baseline="0" dirty="0"/>
              <a:t> SLIDE</a:t>
            </a:r>
            <a:endParaRPr lang="en-US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With regards to nutrition, Choosemyplate.gov is a good resource to utilize.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148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There are also many practical considerations you’ll need to keep in mind:</a:t>
            </a:r>
          </a:p>
          <a:p>
            <a:endParaRPr lang="en-US" dirty="0"/>
          </a:p>
          <a:p>
            <a:r>
              <a:rPr lang="en-US" dirty="0"/>
              <a:t>You’ll need to know</a:t>
            </a:r>
            <a:r>
              <a:rPr lang="en-US" baseline="0" dirty="0"/>
              <a:t> </a:t>
            </a:r>
            <a:r>
              <a:rPr lang="en-US" dirty="0"/>
              <a:t>how many people you’ll be serving and how many meals you need to prepare.</a:t>
            </a:r>
          </a:p>
          <a:p>
            <a:endParaRPr lang="en-US" dirty="0"/>
          </a:p>
          <a:p>
            <a:r>
              <a:rPr lang="en-US" dirty="0"/>
              <a:t>You need to keep eye on using up Inventory on hand before it expires. Especially produce.</a:t>
            </a:r>
          </a:p>
          <a:p>
            <a:endParaRPr lang="en-US" dirty="0"/>
          </a:p>
          <a:p>
            <a:r>
              <a:rPr lang="en-US" dirty="0"/>
              <a:t>When we say you should keep subsistence item availability in mind, by</a:t>
            </a:r>
            <a:r>
              <a:rPr lang="en-US" baseline="0" dirty="0"/>
              <a:t> that we mean what items may or may not be available in your area</a:t>
            </a:r>
            <a:endParaRPr lang="en-US" b="1" dirty="0">
              <a:solidFill>
                <a:srgbClr val="FF0000"/>
              </a:solidFill>
            </a:endParaRPr>
          </a:p>
          <a:p>
            <a:endParaRPr lang="en-US" dirty="0"/>
          </a:p>
          <a:p>
            <a:r>
              <a:rPr lang="en-US" dirty="0"/>
              <a:t>Know your limits on Staffing and Equipment. You don’t want to make a menu only utilizing the oven</a:t>
            </a:r>
            <a:r>
              <a:rPr lang="en-US" baseline="0" dirty="0"/>
              <a:t> or that may requires more work than one person can perform. </a:t>
            </a:r>
            <a:endParaRPr lang="en-US" dirty="0"/>
          </a:p>
          <a:p>
            <a:endParaRPr lang="en-US" dirty="0"/>
          </a:p>
          <a:p>
            <a:r>
              <a:rPr lang="en-US" dirty="0"/>
              <a:t>Storage: Be sure that the ingredients needed for your menus will fit in your freezer</a:t>
            </a:r>
          </a:p>
          <a:p>
            <a:endParaRPr lang="en-US" dirty="0"/>
          </a:p>
          <a:p>
            <a:r>
              <a:rPr lang="en-US" dirty="0"/>
              <a:t>And obviously you need to keep your Food Budget in mind.</a:t>
            </a: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FF871B-F2F0-4849-A206-05DD52A732A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787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The menu must be drafted and developed based on the amount of the unit’s Basic Daily Food Allowance (BDFA).  This will prevent a menu from being developed and approved that the BDFA cannot support due to the exorbitant cost of menu items.  </a:t>
            </a:r>
          </a:p>
          <a:p>
            <a:endParaRPr lang="en-US" dirty="0">
              <a:solidFill>
                <a:schemeClr val="bg1"/>
              </a:solidFill>
              <a:cs typeface="Arial" charset="0"/>
            </a:endParaRPr>
          </a:p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BDFA is updated via CGMS Messages from CG-1111</a:t>
            </a:r>
          </a:p>
          <a:p>
            <a:endParaRPr lang="en-US" dirty="0">
              <a:solidFill>
                <a:schemeClr val="bg1"/>
              </a:solidFill>
              <a:cs typeface="Arial" charset="0"/>
            </a:endParaRPr>
          </a:p>
          <a:p>
            <a:r>
              <a:rPr lang="en-US" dirty="0">
                <a:solidFill>
                  <a:schemeClr val="bg1"/>
                </a:solidFill>
                <a:cs typeface="Arial" charset="0"/>
              </a:rPr>
              <a:t>The</a:t>
            </a:r>
            <a:r>
              <a:rPr lang="en-US" baseline="0" dirty="0">
                <a:solidFill>
                  <a:schemeClr val="bg1"/>
                </a:solidFill>
                <a:cs typeface="Arial" charset="0"/>
              </a:rPr>
              <a:t> BDFA is broken down into two categories, Afloat and Ashore.</a:t>
            </a:r>
            <a:endParaRPr lang="en-US" dirty="0">
              <a:solidFill>
                <a:schemeClr val="bg1"/>
              </a:solidFill>
              <a:cs typeface="Arial" charset="0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58992-0BEC-45D9-846C-AA5ED9FA9A02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259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BDFA * Days in the month * Rations = Monthly Budget</a:t>
            </a:r>
          </a:p>
          <a:p>
            <a:endParaRPr lang="en-US" dirty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2A413E-7CF8-4479-A7F7-6799BEDF78B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0836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It is a best practice to break down your budget as it is more manageable to budget smaller numbers, such as weekly or daily budgets throughout the month.</a:t>
            </a: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75F79A-8F1E-4B23-BA97-C6339B0EA43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470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67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63" r:id="rId2"/>
    <p:sldLayoutId id="2147483972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73" r:id="rId9"/>
    <p:sldLayoutId id="2147483969" r:id="rId10"/>
    <p:sldLayoutId id="21474839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USCGShield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60882" y="40386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6308" y="533400"/>
            <a:ext cx="7851648" cy="3810000"/>
          </a:xfrm>
        </p:spPr>
        <p:txBody>
          <a:bodyPr anchor="t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900" dirty="0">
                <a:solidFill>
                  <a:srgbClr val="4DE1EA"/>
                </a:solidFill>
              </a:rPr>
              <a:t>Unit 4: Culinary Plan</a:t>
            </a:r>
            <a:br>
              <a:rPr lang="en-US" sz="4900" dirty="0">
                <a:solidFill>
                  <a:srgbClr val="4DE1EA"/>
                </a:solidFill>
              </a:rPr>
            </a:br>
            <a:r>
              <a:rPr lang="en-US" sz="4900" dirty="0">
                <a:solidFill>
                  <a:srgbClr val="4DE1EA"/>
                </a:solidFill>
              </a:rPr>
              <a:t>Lesson </a:t>
            </a:r>
            <a:r>
              <a:rPr lang="en-US" sz="4900" dirty="0"/>
              <a:t>1.</a:t>
            </a:r>
            <a:br>
              <a:rPr lang="en-US" sz="4900" dirty="0"/>
            </a:br>
            <a:r>
              <a:rPr lang="en-US" sz="4900" dirty="0"/>
              <a:t>Cycle Menu Development</a:t>
            </a:r>
            <a:br>
              <a:rPr lang="en-US" sz="4900" dirty="0"/>
            </a:br>
            <a:r>
              <a:rPr lang="en-US" sz="4900" dirty="0"/>
              <a:t>“How to Complete a CGDF Cycle Menu”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5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A6706EB-AB52-4F33-A1E9-05EF17179CD0}"/>
              </a:ext>
            </a:extLst>
          </p:cNvPr>
          <p:cNvSpPr txBox="1"/>
          <p:nvPr/>
        </p:nvSpPr>
        <p:spPr>
          <a:xfrm>
            <a:off x="7658100" y="5634335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Part 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468"/>
    </mc:Choice>
    <mc:Fallback xmlns="">
      <p:transition spd="slow" advTm="58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7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54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3600" dirty="0"/>
              <a:t>Objectives</a:t>
            </a:r>
            <a:endParaRPr lang="en-US" sz="3600" b="1" dirty="0"/>
          </a:p>
        </p:txBody>
      </p:sp>
      <p:pic>
        <p:nvPicPr>
          <p:cNvPr id="7172" name="Picture 3" descr="USCGShield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97540" y="1809653"/>
            <a:ext cx="8153400" cy="4618037"/>
          </a:xfrm>
        </p:spPr>
        <p:txBody>
          <a:bodyPr anchor="t"/>
          <a:lstStyle/>
          <a:p>
            <a:pPr marL="0" lvl="0" indent="0">
              <a:buNone/>
            </a:pPr>
            <a:endParaRPr lang="en-US" sz="2800" dirty="0"/>
          </a:p>
          <a:p>
            <a:pPr marL="0" lvl="0" indent="0">
              <a:buNone/>
            </a:pPr>
            <a:r>
              <a:rPr lang="en-US" dirty="0"/>
              <a:t>Given an inventory of subsistence items on hand, access to recipes, a computer with access to the CS Portal, </a:t>
            </a:r>
            <a:r>
              <a:rPr lang="en-US" dirty="0" err="1"/>
              <a:t>milSuite</a:t>
            </a:r>
            <a:r>
              <a:rPr lang="en-US" dirty="0"/>
              <a:t>, and DCS, all appropriate references and a menu template, </a:t>
            </a:r>
            <a:r>
              <a:rPr lang="en-US" b="1" dirty="0"/>
              <a:t>COMPLETE </a:t>
            </a:r>
            <a:r>
              <a:rPr lang="en-US" dirty="0"/>
              <a:t>a two-week cycle menu IAW the Food Service Manual and the Coast Guard Food Service Practical Handbook COMDTPUB P4061.4 (series)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pic>
        <p:nvPicPr>
          <p:cNvPr id="2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36"/>
    </mc:Choice>
    <mc:Fallback xmlns="">
      <p:transition spd="slow" advTm="263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07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CDFF7-6200-4C20-B9F3-DDC88E7D7D56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57200" y="2087652"/>
            <a:ext cx="8305800" cy="4324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US" sz="3400" b="1" dirty="0"/>
              <a:t>What is a Menu?</a:t>
            </a:r>
            <a:endParaRPr lang="en-US" sz="3400" b="1" dirty="0">
              <a:latin typeface="Arial" charset="0"/>
            </a:endParaRPr>
          </a:p>
          <a:p>
            <a:pPr marL="1028700" lvl="1" indent="-571500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3400" dirty="0">
                <a:latin typeface="Arial" charset="0"/>
              </a:rPr>
              <a:t>A list of dishes served or available at a meal</a:t>
            </a:r>
          </a:p>
          <a:p>
            <a:pPr marL="1028700" lvl="1" indent="-571500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3400" dirty="0">
                <a:latin typeface="Arial" charset="0"/>
              </a:rPr>
              <a:t>An official document</a:t>
            </a:r>
          </a:p>
          <a:p>
            <a:pPr marL="1371600" lvl="2" indent="-457200">
              <a:spcAft>
                <a:spcPts val="600"/>
              </a:spcAft>
              <a:buClr>
                <a:schemeClr val="tx1"/>
              </a:buClr>
              <a:buFontTx/>
              <a:buChar char="-"/>
            </a:pPr>
            <a:r>
              <a:rPr lang="en-US" sz="3200" dirty="0">
                <a:latin typeface="Arial" charset="0"/>
              </a:rPr>
              <a:t>Must prepare only approved menu items</a:t>
            </a:r>
          </a:p>
          <a:p>
            <a:pPr lvl="2">
              <a:spcAft>
                <a:spcPts val="600"/>
              </a:spcAft>
              <a:buClr>
                <a:schemeClr val="tx1"/>
              </a:buClr>
            </a:pPr>
            <a:endParaRPr lang="en-US" sz="3200" dirty="0">
              <a:latin typeface="Arial" charset="0"/>
            </a:endParaRPr>
          </a:p>
          <a:p>
            <a:endParaRPr lang="en-US" dirty="0"/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39CBE34B-F539-4ACB-B541-1AFFF13F3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dirty="0"/>
              <a:t>Menu Guidelines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Clr>
                <a:schemeClr val="tx1"/>
              </a:buClr>
              <a:buNone/>
            </a:pPr>
            <a:endParaRPr lang="en-US" sz="3600" b="1" dirty="0">
              <a:latin typeface="Arial" charset="0"/>
              <a:cs typeface="Arial" charset="0"/>
            </a:endParaRPr>
          </a:p>
          <a:p>
            <a:pPr marL="0" indent="0" eaLnBrk="1" hangingPunct="1">
              <a:buClr>
                <a:schemeClr val="tx1"/>
              </a:buClr>
              <a:buNone/>
            </a:pPr>
            <a:endParaRPr lang="en-US" sz="3600" b="1" dirty="0">
              <a:latin typeface="Arial" charset="0"/>
              <a:cs typeface="Arial" charset="0"/>
            </a:endParaRPr>
          </a:p>
        </p:txBody>
      </p:sp>
      <p:pic>
        <p:nvPicPr>
          <p:cNvPr id="2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0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63"/>
    </mc:Choice>
    <mc:Fallback xmlns="">
      <p:transition spd="slow" advTm="18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46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040" objId="2"/>
        <p14:stopEvt time="17844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F9895-BAD8-4194-9146-566E4D264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Menu Guidelines cont.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886826E-81DD-47E9-860F-FD3743C5C763}"/>
              </a:ext>
            </a:extLst>
          </p:cNvPr>
          <p:cNvSpPr txBox="1">
            <a:spLocks/>
          </p:cNvSpPr>
          <p:nvPr/>
        </p:nvSpPr>
        <p:spPr bwMode="auto">
          <a:xfrm>
            <a:off x="457200" y="2895600"/>
            <a:ext cx="5105400" cy="2274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914400" lvl="1" indent="-457200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Item usage / restrictions</a:t>
            </a:r>
          </a:p>
          <a:p>
            <a:pPr marL="914400" lvl="1" indent="-457200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Crew likes/dislikes</a:t>
            </a:r>
          </a:p>
          <a:p>
            <a:pPr marL="914400" lvl="1" indent="-457200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charset="0"/>
              </a:rPr>
              <a:t>Nutrition</a:t>
            </a:r>
          </a:p>
          <a:p>
            <a:pPr>
              <a:defRPr/>
            </a:pPr>
            <a:endParaRPr lang="en-US" dirty="0">
              <a:cs typeface="+mn-cs"/>
            </a:endParaRPr>
          </a:p>
          <a:p>
            <a:pPr marL="914400" lvl="1" indent="-4572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en-US" sz="3200" dirty="0">
              <a:latin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6921217-3486-41CC-A83B-A2DB5701BE54}"/>
              </a:ext>
            </a:extLst>
          </p:cNvPr>
          <p:cNvSpPr txBox="1">
            <a:spLocks/>
          </p:cNvSpPr>
          <p:nvPr/>
        </p:nvSpPr>
        <p:spPr bwMode="auto">
          <a:xfrm>
            <a:off x="463061" y="1946763"/>
            <a:ext cx="677007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en-US" sz="3200" b="1" dirty="0"/>
              <a:t>Food</a:t>
            </a:r>
            <a:r>
              <a:rPr lang="en-US" sz="3200" b="1" dirty="0">
                <a:latin typeface="Arial" charset="0"/>
              </a:rPr>
              <a:t> Choice Considerations</a:t>
            </a:r>
          </a:p>
        </p:txBody>
      </p:sp>
      <p:pic>
        <p:nvPicPr>
          <p:cNvPr id="3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65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67"/>
    </mc:Choice>
    <mc:Fallback xmlns="">
      <p:transition spd="slow" advTm="23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5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1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  <p:extLst mod="1">
    <p:ext uri="{E180D4A7-C9FB-4DFB-919C-405C955672EB}">
      <p14:showEvtLst xmlns:p14="http://schemas.microsoft.com/office/powerpoint/2010/main">
        <p14:playEvt time="4874" objId="3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201375"/>
            <a:ext cx="5105400" cy="4033838"/>
          </a:xfrm>
        </p:spPr>
        <p:txBody>
          <a:bodyPr/>
          <a:lstStyle/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Arial" charset="0"/>
                <a:cs typeface="Arial" charset="0"/>
              </a:rPr>
              <a:t>Crew list &amp; unit schedule</a:t>
            </a:r>
          </a:p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Arial" charset="0"/>
                <a:cs typeface="Arial" charset="0"/>
              </a:rPr>
              <a:t>Inventory on hand</a:t>
            </a:r>
          </a:p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Arial" charset="0"/>
                <a:cs typeface="Arial" charset="0"/>
              </a:rPr>
              <a:t>Subsistence item availability</a:t>
            </a:r>
          </a:p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Arial" charset="0"/>
                <a:cs typeface="Arial" charset="0"/>
              </a:rPr>
              <a:t>Staffing/Equipment</a:t>
            </a:r>
          </a:p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Arial" charset="0"/>
              </a:rPr>
              <a:t>Storage</a:t>
            </a:r>
          </a:p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Arial" charset="0"/>
                <a:cs typeface="Arial" charset="0"/>
              </a:rPr>
              <a:t>Food Budget</a:t>
            </a:r>
          </a:p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800" dirty="0">
              <a:latin typeface="Arial" charset="0"/>
            </a:endParaRPr>
          </a:p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800" dirty="0">
              <a:latin typeface="Arial" charset="0"/>
              <a:cs typeface="Arial" charset="0"/>
            </a:endParaRPr>
          </a:p>
          <a:p>
            <a:pPr marL="914400" lvl="1" indent="-457200"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v"/>
            </a:pPr>
            <a:endParaRPr lang="en-US" sz="3200" dirty="0"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E3C52D-D19F-488B-8B80-F7BEBF48F1F9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381000" y="1515575"/>
            <a:ext cx="5105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en-US" sz="3200" b="1" dirty="0">
                <a:latin typeface="Arial" charset="0"/>
              </a:rPr>
              <a:t>Practical Considerations</a:t>
            </a:r>
          </a:p>
        </p:txBody>
      </p:sp>
      <p:pic>
        <p:nvPicPr>
          <p:cNvPr id="5129" name="Picture 3" descr="C:\Users\lksaxton\AppData\Local\Microsoft\Windows\Temporary Internet Files\Content.IE5\AXA8S61L\MP90043933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59375" y="4388003"/>
            <a:ext cx="3231103" cy="216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2F2A0642-828A-48C6-A11E-DA96BC15D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032" y="689052"/>
            <a:ext cx="6922168" cy="854060"/>
          </a:xfrm>
        </p:spPr>
        <p:txBody>
          <a:bodyPr/>
          <a:lstStyle/>
          <a:p>
            <a:r>
              <a:rPr lang="en-US" dirty="0"/>
              <a:t>Menu Guidelines cont.</a:t>
            </a:r>
          </a:p>
        </p:txBody>
      </p:sp>
      <p:pic>
        <p:nvPicPr>
          <p:cNvPr id="2" name="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58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48"/>
    </mc:Choice>
    <mc:Fallback xmlns="">
      <p:transition spd="slow" advTm="53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58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</p:bldLst>
  </p:timing>
  <p:extLst mod="1">
    <p:ext uri="{E180D4A7-C9FB-4DFB-919C-405C955672EB}">
      <p14:showEvtLst xmlns:p14="http://schemas.microsoft.com/office/powerpoint/2010/main">
        <p14:playEvt time="6796" objId="2"/>
        <p14:stopEvt time="52769" objId="2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457200" y="1981199"/>
            <a:ext cx="8305800" cy="4721225"/>
          </a:xfrm>
        </p:spPr>
        <p:txBody>
          <a:bodyPr/>
          <a:lstStyle/>
          <a:p>
            <a:pPr marL="0" lvl="1" indent="0" eaLnBrk="1" hangingPunct="1">
              <a:spcAft>
                <a:spcPts val="1200"/>
              </a:spcAft>
              <a:buClr>
                <a:schemeClr val="tx1"/>
              </a:buClr>
              <a:buNone/>
              <a:defRPr/>
            </a:pPr>
            <a:r>
              <a:rPr lang="en-US" sz="2800" b="1" dirty="0">
                <a:latin typeface="Arial" charset="0"/>
                <a:cs typeface="Arial" charset="0"/>
              </a:rPr>
              <a:t>BDFA (Basic Daily Food Allowance)</a:t>
            </a:r>
          </a:p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Arial" charset="0"/>
                <a:cs typeface="Arial" charset="0"/>
              </a:rPr>
              <a:t>Avoids over budget menus</a:t>
            </a:r>
          </a:p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Arial" charset="0"/>
                <a:cs typeface="Arial" charset="0"/>
              </a:rPr>
              <a:t>BDFA updated via CGMS Message from CG-1111</a:t>
            </a:r>
          </a:p>
          <a:p>
            <a:pPr lvl="1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Arial" charset="0"/>
                <a:cs typeface="Arial" charset="0"/>
              </a:rPr>
              <a:t>Afloat vs. Ashore</a:t>
            </a:r>
          </a:p>
          <a:p>
            <a:pPr marL="1314450" lvl="2" indent="-457200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Tx/>
              <a:buChar char="-"/>
              <a:defRPr/>
            </a:pPr>
            <a:r>
              <a:rPr lang="en-US" sz="2400" dirty="0">
                <a:latin typeface="Arial" charset="0"/>
                <a:cs typeface="Arial" charset="0"/>
              </a:rPr>
              <a:t>Afloat is less</a:t>
            </a:r>
          </a:p>
          <a:p>
            <a:pPr marL="857250" lvl="2" indent="0">
              <a:spcAft>
                <a:spcPts val="600"/>
              </a:spcAft>
              <a:buClr>
                <a:schemeClr val="tx1"/>
              </a:buClr>
              <a:buNone/>
              <a:defRPr/>
            </a:pPr>
            <a:endParaRPr lang="en-US" sz="3200" dirty="0"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A18C55-814E-47C9-B757-BBDE115DFAB1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1026" name="Picture 2" descr="C:\Users\lksaxton\AppData\Local\Microsoft\Windows\Temporary Internet Files\Content.IE5\YS7MTCW1\MP90034187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86400" y="3886200"/>
            <a:ext cx="3205162" cy="22860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F810129E-CA0C-46BA-92B9-DE68C5D04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15121"/>
            <a:ext cx="8229600" cy="781928"/>
          </a:xfrm>
        </p:spPr>
        <p:txBody>
          <a:bodyPr/>
          <a:lstStyle/>
          <a:p>
            <a:r>
              <a:rPr lang="en-US" dirty="0"/>
              <a:t>Food Budget</a:t>
            </a:r>
          </a:p>
        </p:txBody>
      </p:sp>
      <p:pic>
        <p:nvPicPr>
          <p:cNvPr id="5" name="Slid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49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208"/>
    </mc:Choice>
    <mc:Fallback xmlns="">
      <p:transition spd="slow" advTm="34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0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50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5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68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7580" objId="5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F0B7E4-9788-4E9C-AF49-93076A432E1E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7200" y="3964901"/>
            <a:ext cx="8229600" cy="255454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4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Rations</a:t>
            </a:r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x BDFA x</a:t>
            </a:r>
            <a:r>
              <a:rPr lang="en-US" sz="4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spcBef>
                <a:spcPts val="1200"/>
              </a:spcBef>
              <a:defRPr/>
            </a:pPr>
            <a:r>
              <a:rPr lang="en-US" sz="4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Days in the month = </a:t>
            </a:r>
          </a:p>
          <a:p>
            <a:pPr algn="ctr">
              <a:spcBef>
                <a:spcPts val="1200"/>
              </a:spcBef>
              <a:defRPr/>
            </a:pPr>
            <a:r>
              <a:rPr lang="en-US" sz="4000" b="1" i="1" cap="all" dirty="0">
                <a:solidFill>
                  <a:srgbClr val="5D743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Monthly Budget</a:t>
            </a:r>
          </a:p>
          <a:p>
            <a:pPr>
              <a:defRPr/>
            </a:pPr>
            <a:endParaRPr lang="en-US" sz="2000" dirty="0">
              <a:solidFill>
                <a:srgbClr val="5D7430"/>
              </a:solidFill>
              <a:cs typeface="+mn-cs"/>
            </a:endParaRPr>
          </a:p>
        </p:txBody>
      </p:sp>
      <p:pic>
        <p:nvPicPr>
          <p:cNvPr id="1044" name="Picture 20" descr="C:\Users\lksaxton\AppData\Local\Microsoft\Windows\Temporary Internet Files\Content.IE5\L4WZHLM2\MP90044225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1833562"/>
            <a:ext cx="2514600" cy="167163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Content Placeholder 2"/>
          <p:cNvSpPr txBox="1">
            <a:spLocks/>
          </p:cNvSpPr>
          <p:nvPr/>
        </p:nvSpPr>
        <p:spPr bwMode="auto">
          <a:xfrm>
            <a:off x="533400" y="1752600"/>
            <a:ext cx="5562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lvl="1" indent="-342900">
              <a:spcBef>
                <a:spcPct val="20000"/>
              </a:spcBef>
              <a:buClr>
                <a:schemeClr val="tx1"/>
              </a:buClr>
              <a:buFont typeface="Arial" charset="0"/>
              <a:buChar char="•"/>
            </a:pPr>
            <a:r>
              <a:rPr lang="en-US" sz="3200" dirty="0"/>
              <a:t>Rations</a:t>
            </a:r>
            <a:endParaRPr lang="en-US" sz="3200" dirty="0">
              <a:latin typeface="Arial" charset="0"/>
            </a:endParaRPr>
          </a:p>
          <a:p>
            <a:pPr marL="342900" lvl="1" indent="-342900">
              <a:spcBef>
                <a:spcPct val="20000"/>
              </a:spcBef>
              <a:buClr>
                <a:schemeClr val="tx1"/>
              </a:buClr>
              <a:buFont typeface="Arial" charset="0"/>
              <a:buChar char="•"/>
            </a:pPr>
            <a:r>
              <a:rPr lang="en-US" sz="3200" dirty="0">
                <a:latin typeface="Arial" charset="0"/>
              </a:rPr>
              <a:t>BDFA</a:t>
            </a:r>
          </a:p>
          <a:p>
            <a:pPr marL="342900" lvl="1" indent="-342900">
              <a:spcBef>
                <a:spcPct val="20000"/>
              </a:spcBef>
              <a:buClr>
                <a:schemeClr val="tx1"/>
              </a:buClr>
              <a:buFont typeface="Arial" charset="0"/>
              <a:buChar char="•"/>
            </a:pPr>
            <a:r>
              <a:rPr lang="en-US" sz="3200" dirty="0">
                <a:latin typeface="Arial" charset="0"/>
              </a:rPr>
              <a:t>Days of the Month</a:t>
            </a:r>
          </a:p>
          <a:p>
            <a:pPr marL="0" lvl="1">
              <a:spcBef>
                <a:spcPct val="20000"/>
              </a:spcBef>
              <a:buClr>
                <a:schemeClr val="tx1"/>
              </a:buClr>
            </a:pPr>
            <a:r>
              <a:rPr lang="en-US" sz="3200" dirty="0">
                <a:latin typeface="Arial" charset="0"/>
              </a:rPr>
              <a:t> </a:t>
            </a:r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4BA500EE-9410-4D28-8F53-F139AED1E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443" y="400928"/>
            <a:ext cx="8229600" cy="1143000"/>
          </a:xfrm>
        </p:spPr>
        <p:txBody>
          <a:bodyPr/>
          <a:lstStyle/>
          <a:p>
            <a:r>
              <a:rPr lang="en-US" dirty="0"/>
              <a:t>Determining Food Budget</a:t>
            </a:r>
          </a:p>
        </p:txBody>
      </p:sp>
      <p:pic>
        <p:nvPicPr>
          <p:cNvPr id="2" name="Slid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08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88"/>
    </mc:Choice>
    <mc:Fallback xmlns="">
      <p:transition spd="slow" advTm="249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6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250"/>
                            </p:stCondLst>
                            <p:childTnLst>
                              <p:par>
                                <p:cTn id="4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71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</p:bldLst>
  </p:timing>
  <p:extLst mod="1">
    <p:ext uri="{E180D4A7-C9FB-4DFB-919C-405C955672EB}">
      <p14:showEvtLst xmlns:p14="http://schemas.microsoft.com/office/powerpoint/2010/main">
        <p14:playEvt time="6303" objId="2"/>
        <p14:stopEvt time="23555" objId="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305800" cy="4572000"/>
          </a:xfrm>
        </p:spPr>
        <p:txBody>
          <a:bodyPr/>
          <a:lstStyle/>
          <a:p>
            <a:pPr marL="742950" indent="-742950" eaLnBrk="1" hangingPunct="1">
              <a:buClr>
                <a:schemeClr val="tx1"/>
              </a:buClr>
              <a:buFont typeface="Arial" charset="0"/>
              <a:buNone/>
            </a:pPr>
            <a:r>
              <a:rPr lang="en-US" sz="3600" b="1" dirty="0">
                <a:latin typeface="Arial" charset="0"/>
                <a:cs typeface="Arial" charset="0"/>
              </a:rPr>
              <a:t>Budget Breakdown</a:t>
            </a:r>
          </a:p>
          <a:p>
            <a:pPr marL="742950" indent="-742950" eaLnBrk="1" hangingPunct="1">
              <a:buClr>
                <a:schemeClr val="tx1"/>
              </a:buClr>
              <a:buFont typeface="Calibri" pitchFamily="34" charset="0"/>
              <a:buAutoNum type="arabicPeriod"/>
            </a:pPr>
            <a:r>
              <a:rPr lang="en-US" sz="2800" u="sng" dirty="0">
                <a:latin typeface="Arial" charset="0"/>
                <a:cs typeface="Arial" charset="0"/>
              </a:rPr>
              <a:t>Monthly Budget</a:t>
            </a:r>
          </a:p>
          <a:p>
            <a:pPr marL="1543050" lvl="2" indent="-742950" eaLnBrk="1" hangingPunct="1">
              <a:buClr>
                <a:schemeClr val="tx1"/>
              </a:buClr>
              <a:buFont typeface="Wingdings" pitchFamily="2" charset="2"/>
              <a:buChar char="ü"/>
            </a:pPr>
            <a:r>
              <a:rPr lang="en-US" sz="2800" dirty="0">
                <a:latin typeface="Arial" charset="0"/>
                <a:cs typeface="Arial" charset="0"/>
              </a:rPr>
              <a:t>12.27 x 31 x 15 = </a:t>
            </a:r>
            <a:r>
              <a:rPr lang="en-US" sz="2800" b="1" dirty="0">
                <a:latin typeface="Arial" charset="0"/>
                <a:cs typeface="Arial" charset="0"/>
              </a:rPr>
              <a:t>$5705.55</a:t>
            </a:r>
          </a:p>
          <a:p>
            <a:pPr marL="742950" indent="-742950" eaLnBrk="1" hangingPunct="1">
              <a:buClr>
                <a:schemeClr val="tx1"/>
              </a:buClr>
              <a:buFont typeface="Calibri" pitchFamily="34" charset="0"/>
              <a:buAutoNum type="arabicPeriod"/>
            </a:pPr>
            <a:r>
              <a:rPr lang="en-US" sz="2800" u="sng" dirty="0">
                <a:latin typeface="Arial" charset="0"/>
                <a:cs typeface="Arial" charset="0"/>
              </a:rPr>
              <a:t>Weekly Budget </a:t>
            </a:r>
            <a:r>
              <a:rPr lang="en-US" sz="2000" u="sng" dirty="0">
                <a:latin typeface="Arial" charset="0"/>
                <a:cs typeface="Arial" charset="0"/>
              </a:rPr>
              <a:t>(Best Practice)</a:t>
            </a:r>
            <a:endParaRPr lang="en-US" sz="2800" u="sng" dirty="0">
              <a:latin typeface="Arial" charset="0"/>
              <a:cs typeface="Arial" charset="0"/>
            </a:endParaRPr>
          </a:p>
          <a:p>
            <a:pPr marL="1543050" lvl="2" indent="-742950" eaLnBrk="1" hangingPunct="1">
              <a:buClr>
                <a:schemeClr val="tx1"/>
              </a:buClr>
              <a:buFont typeface="Wingdings" pitchFamily="2" charset="2"/>
              <a:buChar char="ü"/>
            </a:pPr>
            <a:r>
              <a:rPr lang="en-US" sz="2800" dirty="0">
                <a:latin typeface="Arial" charset="0"/>
                <a:cs typeface="Arial" charset="0"/>
              </a:rPr>
              <a:t>$5705.55 / 4 = </a:t>
            </a:r>
            <a:r>
              <a:rPr lang="en-US" sz="2800" b="1" dirty="0">
                <a:latin typeface="Arial" charset="0"/>
                <a:cs typeface="Arial" charset="0"/>
              </a:rPr>
              <a:t>$1426.39</a:t>
            </a:r>
          </a:p>
          <a:p>
            <a:pPr marL="742950" indent="-742950" eaLnBrk="1" hangingPunct="1">
              <a:buClr>
                <a:schemeClr val="tx1"/>
              </a:buClr>
              <a:buFont typeface="Calibri" pitchFamily="34" charset="0"/>
              <a:buAutoNum type="arabicPeriod"/>
            </a:pPr>
            <a:r>
              <a:rPr lang="en-US" sz="2800" u="sng" dirty="0">
                <a:latin typeface="Arial" charset="0"/>
                <a:cs typeface="Arial" charset="0"/>
              </a:rPr>
              <a:t>Daily Budget</a:t>
            </a:r>
          </a:p>
          <a:p>
            <a:pPr marL="1543050" lvl="2" indent="-742950" eaLnBrk="1" hangingPunct="1">
              <a:buClr>
                <a:schemeClr val="tx1"/>
              </a:buClr>
              <a:buFont typeface="Wingdings" pitchFamily="2" charset="2"/>
              <a:buChar char="ü"/>
            </a:pPr>
            <a:r>
              <a:rPr lang="en-US" sz="2800" dirty="0">
                <a:latin typeface="Arial" charset="0"/>
                <a:cs typeface="Arial" charset="0"/>
              </a:rPr>
              <a:t>$5705.55 / 31 = </a:t>
            </a:r>
            <a:r>
              <a:rPr lang="en-US" sz="2800" b="1" dirty="0">
                <a:latin typeface="Arial" charset="0"/>
                <a:cs typeface="Arial" charset="0"/>
              </a:rPr>
              <a:t>$184.05</a:t>
            </a:r>
          </a:p>
          <a:p>
            <a:pPr marL="742950" indent="-742950" eaLnBrk="1" hangingPunct="1">
              <a:buClr>
                <a:srgbClr val="820000"/>
              </a:buClr>
              <a:buFont typeface="Arial" charset="0"/>
              <a:buNone/>
            </a:pPr>
            <a:endParaRPr lang="en-US" sz="4400" dirty="0"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374E1C-F887-43D6-9FB4-60D6A86FEA81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BE806D2D-4457-4F86-A7B1-F2D32FF7D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443" y="400928"/>
            <a:ext cx="8229600" cy="1143000"/>
          </a:xfrm>
        </p:spPr>
        <p:txBody>
          <a:bodyPr/>
          <a:lstStyle/>
          <a:p>
            <a:r>
              <a:rPr lang="en-US" dirty="0"/>
              <a:t>Determining Food Budget cont.</a:t>
            </a:r>
          </a:p>
        </p:txBody>
      </p:sp>
      <p:pic>
        <p:nvPicPr>
          <p:cNvPr id="2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8455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43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077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3BD59-7054-4566-A1DE-61BC7129E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Continued in Part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1B176-3E9A-487F-9879-6D991D237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971800"/>
            <a:ext cx="8229600" cy="3352800"/>
          </a:xfrm>
        </p:spPr>
        <p:txBody>
          <a:bodyPr/>
          <a:lstStyle/>
          <a:p>
            <a:r>
              <a:rPr lang="en-US" dirty="0"/>
              <a:t>Please close this PowerPoint</a:t>
            </a:r>
          </a:p>
          <a:p>
            <a:r>
              <a:rPr lang="en-US" dirty="0"/>
              <a:t>Open </a:t>
            </a:r>
            <a:r>
              <a:rPr lang="en-US" dirty="0">
                <a:solidFill>
                  <a:srgbClr val="FF0000"/>
                </a:solidFill>
              </a:rPr>
              <a:t>Part 2 of the Cycle Menu Lesson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68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9"/>
    </mc:Choice>
    <mc:Fallback xmlns="">
      <p:transition spd="slow" advTm="9669"/>
    </mc:Fallback>
  </mc:AlternateContent>
  <p:extLst>
    <p:ext uri="{E180D4A7-C9FB-4DFB-919C-405C955672EB}">
      <p14:showEvtLst xmlns:p14="http://schemas.microsoft.com/office/powerpoint/2010/main">
        <p14:playEvt time="238" objId="6"/>
        <p14:stopEvt time="7913" objId="6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DC3HDHFYPPD6-229595753-17</_dlc_DocId>
    <_dlc_DocIdUrl xmlns="b9d87d8e-2e07-46b2-92a5-8b8b5755d768">
      <Url>https://cg.portal.uscg.mil/communities/erats/CS/FSO-PVA%20FOT/_layouts/DocIdRedir.aspx?ID=DC3HDHFYPPD6-229595753-17</Url>
      <Description>DC3HDHFYPPD6-229595753-17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53034D41CF2349BD265406D1D22A98" ma:contentTypeVersion="0" ma:contentTypeDescription="Create a new document." ma:contentTypeScope="" ma:versionID="de3bc86382c7375fbce1052fd81525bb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EFC9E8-0CE6-4074-B85C-970680D00DBB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b9d87d8e-2e07-46b2-92a5-8b8b5755d768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6E441D37-483F-4E37-9299-57823C9972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A25B02-6594-4F34-ABE2-356D73C27735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404AD234-6DFB-48C4-A253-7996B2FDA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d87d8e-2e07-46b2-92a5-8b8b5755d7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4915</TotalTime>
  <Words>711</Words>
  <Application>Microsoft Office PowerPoint</Application>
  <PresentationFormat>On-screen Show (4:3)</PresentationFormat>
  <Paragraphs>95</Paragraphs>
  <Slides>9</Slides>
  <Notes>9</Notes>
  <HiddenSlides>1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Constantia</vt:lpstr>
      <vt:lpstr>Wingdings</vt:lpstr>
      <vt:lpstr>Wingdings 2</vt:lpstr>
      <vt:lpstr>Flow</vt:lpstr>
      <vt:lpstr>Unit 4: Culinary Plan Lesson 1. Cycle Menu Development “How to Complete a CGDF Cycle Menu”  </vt:lpstr>
      <vt:lpstr>Objectives</vt:lpstr>
      <vt:lpstr>Menu Guidelines</vt:lpstr>
      <vt:lpstr>Menu Guidelines cont.</vt:lpstr>
      <vt:lpstr>Menu Guidelines cont.</vt:lpstr>
      <vt:lpstr>Food Budget</vt:lpstr>
      <vt:lpstr>Determining Food Budget</vt:lpstr>
      <vt:lpstr>Determining Food Budget cont.</vt:lpstr>
      <vt:lpstr>Continued in Part 2</vt:lpstr>
    </vt:vector>
  </TitlesOfParts>
  <Company>Department of Homeland Security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Ketchum, Joshua T CSC</dc:creator>
  <cp:lastModifiedBy>Shelton, Adam C CSCS</cp:lastModifiedBy>
  <cp:revision>273</cp:revision>
  <dcterms:created xsi:type="dcterms:W3CDTF">2015-10-14T14:23:03Z</dcterms:created>
  <dcterms:modified xsi:type="dcterms:W3CDTF">2020-05-02T20:07:02Z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0x010100A353034D41CF2349BD265406D1D22A98</vt:lpwstr>
  </property>
  <property fmtid="{D5CDD505-2E9C-101B-9397-08002B2CF9AE}" pid="3" name="_dlc_DocIdItemGuid">
    <vt:lpwstr>14450c12-3013-41b2-8cc7-6ba3842f9c65</vt:lpwstr>
  </property>
</Properties>
</file>