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64" r:id="rId5"/>
  </p:sldMasterIdLst>
  <p:notesMasterIdLst>
    <p:notesMasterId r:id="rId18"/>
  </p:notesMasterIdLst>
  <p:handoutMasterIdLst>
    <p:handoutMasterId r:id="rId19"/>
  </p:handoutMasterIdLst>
  <p:sldIdLst>
    <p:sldId id="256" r:id="rId6"/>
    <p:sldId id="334" r:id="rId7"/>
    <p:sldId id="297" r:id="rId8"/>
    <p:sldId id="301" r:id="rId9"/>
    <p:sldId id="307" r:id="rId10"/>
    <p:sldId id="308" r:id="rId11"/>
    <p:sldId id="309" r:id="rId12"/>
    <p:sldId id="316" r:id="rId13"/>
    <p:sldId id="321" r:id="rId14"/>
    <p:sldId id="310" r:id="rId15"/>
    <p:sldId id="324" r:id="rId16"/>
    <p:sldId id="335"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DE1EA"/>
    <a:srgbClr val="F090E2"/>
    <a:srgbClr val="FDDF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76" autoAdjust="0"/>
    <p:restoredTop sz="70922" autoAdjust="0"/>
  </p:normalViewPr>
  <p:slideViewPr>
    <p:cSldViewPr>
      <p:cViewPr varScale="1">
        <p:scale>
          <a:sx n="57" d="100"/>
          <a:sy n="57" d="100"/>
        </p:scale>
        <p:origin x="105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81ED73-5C1B-4092-B162-9FD618D97CE3}" type="datetimeFigureOut">
              <a:rPr lang="en-US" smtClean="0"/>
              <a:t>5/2/2020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D10E47A-0428-4E2F-ADF5-BE9F1C59B408}" type="slidenum">
              <a:rPr lang="en-US" smtClean="0"/>
              <a:t>‹#›</a:t>
            </a:fld>
            <a:endParaRPr lang="en-US"/>
          </a:p>
        </p:txBody>
      </p:sp>
    </p:spTree>
    <p:extLst>
      <p:ext uri="{BB962C8B-B14F-4D97-AF65-F5344CB8AC3E}">
        <p14:creationId xmlns:p14="http://schemas.microsoft.com/office/powerpoint/2010/main" val="30714265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BE27156E-2262-4195-BB86-6A2E133D6550}" type="datetimeFigureOut">
              <a:rPr lang="en-US"/>
              <a:pPr>
                <a:defRPr/>
              </a:pPr>
              <a:t>5/2/2020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DFFAB117-F1DD-471B-810B-3AC88332F2F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4, Culinary Plan.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mn-lt"/>
                <a:ea typeface="+mn-ea"/>
                <a:cs typeface="+mn-cs"/>
              </a:rPr>
              <a:t>My name is Senior Chief Adam</a:t>
            </a:r>
            <a:r>
              <a:rPr lang="en-US" sz="1200" kern="1200" baseline="0" dirty="0">
                <a:solidFill>
                  <a:schemeClr val="tx1"/>
                </a:solidFill>
                <a:effectLst/>
                <a:latin typeface="+mn-lt"/>
                <a:ea typeface="+mn-ea"/>
                <a:cs typeface="+mn-cs"/>
              </a:rPr>
              <a:t> Shelton</a:t>
            </a:r>
            <a:r>
              <a:rPr lang="en-US" sz="1200" kern="1200" dirty="0">
                <a:solidFill>
                  <a:schemeClr val="tx1"/>
                </a:solidFill>
                <a:effectLst/>
                <a:latin typeface="+mn-lt"/>
                <a:ea typeface="+mn-ea"/>
                <a:cs typeface="+mn-cs"/>
              </a:rPr>
              <a:t> with</a:t>
            </a:r>
            <a:r>
              <a:rPr lang="en-US" sz="1200" kern="1200" baseline="0" dirty="0">
                <a:solidFill>
                  <a:schemeClr val="tx1"/>
                </a:solidFill>
                <a:effectLst/>
                <a:latin typeface="+mn-lt"/>
                <a:ea typeface="+mn-ea"/>
                <a:cs typeface="+mn-cs"/>
              </a:rPr>
              <a:t> the Food Service Assistance and Training Team </a:t>
            </a:r>
            <a:r>
              <a:rPr lang="en-US" sz="1200" kern="1200" dirty="0">
                <a:solidFill>
                  <a:schemeClr val="tx1"/>
                </a:solidFill>
                <a:effectLst/>
                <a:latin typeface="+mn-lt"/>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4 IS “Cycle</a:t>
            </a:r>
            <a:r>
              <a:rPr lang="en-US" baseline="0" dirty="0"/>
              <a:t> Menu Development, How to Complete a CGDF Cycle Menu”</a:t>
            </a:r>
            <a:r>
              <a:rPr lang="en-US" dirty="0"/>
              <a:t>.  LESSON 1 PROVIDES KNOWLEDGE AND A FOUNDATIONAL UNDERSTANDING OF CYCLE</a:t>
            </a:r>
            <a:r>
              <a:rPr lang="en-US" baseline="0" dirty="0"/>
              <a:t> MENUS</a:t>
            </a:r>
            <a:r>
              <a:rPr lang="en-US" dirty="0"/>
              <a:t>.  The goal of this lesson is to ensure every FSO attending this course has foundational knowledge critical</a:t>
            </a:r>
            <a:r>
              <a:rPr lang="en-US" baseline="0" dirty="0"/>
              <a:t> to completing cycle menus for their dining facility</a:t>
            </a:r>
            <a:r>
              <a:rPr lang="en-US" dirty="0"/>
              <a:t>.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dirty="0"/>
          </a:p>
          <a:p>
            <a:r>
              <a:rPr lang="en-US" baseline="0" dirty="0"/>
              <a:t>ONCE THIS LESSON IS COMPLETE, YOU WILL PERFORM A PRACTICE IN WHICH YOU COMPLETE A CYCLE MENU FOR SUBMISSION TO YOUR CO/OIC, FOLLOWED BY AN ASSESSMENT WHERE YOU WILL ONCE AGAIN COMPLETE A DIFFERENT CYCLE MENU FOR SUBMISSION TO YOUR COMMAND FOR APPROVAL.  SUCCESSFUL COMPLETION OF THE ASSESSMENT CYCLE MENU WILL RESULT IN YOU RECEIVING A “GO” FOR YOUR PERFOMANCE TEST CHEKCLIST OR PTC.  </a:t>
            </a:r>
          </a:p>
          <a:p>
            <a:pPr eaLnBrk="1" hangingPunct="1">
              <a:spcBef>
                <a:spcPct val="0"/>
              </a:spcBef>
            </a:pPr>
            <a:endParaRPr lang="en-US" dirty="0"/>
          </a:p>
        </p:txBody>
      </p:sp>
      <p:sp>
        <p:nvSpPr>
          <p:cNvPr id="16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B5E3E1-C7D1-41EE-854D-63D1AE9DE52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you’re selecting different foods for your menu there are even more things to keep in mind:</a:t>
            </a:r>
          </a:p>
          <a:p>
            <a:endParaRPr lang="en-US" dirty="0"/>
          </a:p>
          <a:p>
            <a:r>
              <a:rPr lang="en-US" dirty="0"/>
              <a:t>The first is the Coast Guard Menu Policies – we’ll talk about those in a minute</a:t>
            </a:r>
          </a:p>
          <a:p>
            <a:endParaRPr lang="en-US" dirty="0"/>
          </a:p>
          <a:p>
            <a:r>
              <a:rPr lang="en-US" dirty="0"/>
              <a:t>You also have to pay attention to any food allergies that may affect your crew – along with their Likes and Dislikes</a:t>
            </a:r>
            <a:endParaRPr lang="en-US" b="1" dirty="0"/>
          </a:p>
          <a:p>
            <a:endParaRPr lang="en-US" b="1"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2</a:t>
            </a:fld>
            <a:endParaRPr lang="en-US"/>
          </a:p>
        </p:txBody>
      </p:sp>
    </p:spTree>
    <p:extLst>
      <p:ext uri="{BB962C8B-B14F-4D97-AF65-F5344CB8AC3E}">
        <p14:creationId xmlns:p14="http://schemas.microsoft.com/office/powerpoint/2010/main" val="120734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t>One way to find out about your crew’s food needs and preferences</a:t>
            </a:r>
            <a:r>
              <a:rPr lang="en-US" b="0" baseline="0" dirty="0"/>
              <a:t> is a </a:t>
            </a:r>
            <a:r>
              <a:rPr lang="en-US" b="0" dirty="0"/>
              <a:t>Menu Advisory Board.</a:t>
            </a:r>
            <a:r>
              <a:rPr lang="en-US" b="0" baseline="0" dirty="0"/>
              <a:t>  You can have these informally or schedule one with department representatives quarterly.</a:t>
            </a:r>
            <a:endParaRPr lang="en-US" b="1" dirty="0"/>
          </a:p>
          <a:p>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3</a:t>
            </a:fld>
            <a:endParaRPr lang="en-US"/>
          </a:p>
        </p:txBody>
      </p:sp>
    </p:spTree>
    <p:extLst>
      <p:ext uri="{BB962C8B-B14F-4D97-AF65-F5344CB8AC3E}">
        <p14:creationId xmlns:p14="http://schemas.microsoft.com/office/powerpoint/2010/main" val="3893727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list of common allergies that many suffer from.  You may need to consider</a:t>
            </a:r>
            <a:r>
              <a:rPr lang="en-US" baseline="0" dirty="0"/>
              <a:t> these when drafting your menus.</a:t>
            </a:r>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4</a:t>
            </a:fld>
            <a:endParaRPr lang="en-US"/>
          </a:p>
        </p:txBody>
      </p:sp>
    </p:spTree>
    <p:extLst>
      <p:ext uri="{BB962C8B-B14F-4D97-AF65-F5344CB8AC3E}">
        <p14:creationId xmlns:p14="http://schemas.microsoft.com/office/powerpoint/2010/main" val="25113656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SLIDE: Artistic</a:t>
            </a:r>
            <a:r>
              <a:rPr lang="en-US" baseline="0" dirty="0"/>
              <a:t> Considerations; be descriptive in your menu items…..maybe the method of preparation, roasted or grilled asparagus….or the region from where the dish originates, such as Tuscan chicken.  These small tips can make your menu more appealing to your crew.</a:t>
            </a:r>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5</a:t>
            </a:fld>
            <a:endParaRPr lang="en-US"/>
          </a:p>
        </p:txBody>
      </p:sp>
    </p:spTree>
    <p:extLst>
      <p:ext uri="{BB962C8B-B14F-4D97-AF65-F5344CB8AC3E}">
        <p14:creationId xmlns:p14="http://schemas.microsoft.com/office/powerpoint/2010/main" val="3744296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Ensure</a:t>
            </a:r>
            <a:r>
              <a:rPr lang="en-US" baseline="0" dirty="0"/>
              <a:t> you adhere to the CG Protein Policy when drafting your menus.</a:t>
            </a:r>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6</a:t>
            </a:fld>
            <a:endParaRPr lang="en-US"/>
          </a:p>
        </p:txBody>
      </p:sp>
    </p:spTree>
    <p:extLst>
      <p:ext uri="{BB962C8B-B14F-4D97-AF65-F5344CB8AC3E}">
        <p14:creationId xmlns:p14="http://schemas.microsoft.com/office/powerpoint/2010/main" val="2204664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 list of lunch and dinner</a:t>
            </a:r>
            <a:r>
              <a:rPr lang="en-US" baseline="0" dirty="0"/>
              <a:t> food groups.  Keep in mind that soup and dessert are not always served.  Also, salad and bread may be optional depending on your crews preference.</a:t>
            </a:r>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7</a:t>
            </a:fld>
            <a:endParaRPr lang="en-US"/>
          </a:p>
        </p:txBody>
      </p:sp>
    </p:spTree>
    <p:extLst>
      <p:ext uri="{BB962C8B-B14F-4D97-AF65-F5344CB8AC3E}">
        <p14:creationId xmlns:p14="http://schemas.microsoft.com/office/powerpoint/2010/main" val="2766672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Keep in mind the mission of your</a:t>
            </a:r>
            <a:r>
              <a:rPr lang="en-US" baseline="0" dirty="0"/>
              <a:t> unit.  If you’re going to be underway performing ATON or </a:t>
            </a:r>
            <a:r>
              <a:rPr lang="en-US" baseline="0" dirty="0" err="1"/>
              <a:t>boardings</a:t>
            </a:r>
            <a:r>
              <a:rPr lang="en-US" baseline="0" dirty="0"/>
              <a:t>, you may want to increase your menus calories to account for the strenuous work of the mission.  Do this in moderation and always refer to choosemyplate.gov and the USDA guidelines for assistance.</a:t>
            </a:r>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8</a:t>
            </a:fld>
            <a:endParaRPr lang="en-US"/>
          </a:p>
        </p:txBody>
      </p:sp>
    </p:spTree>
    <p:extLst>
      <p:ext uri="{BB962C8B-B14F-4D97-AF65-F5344CB8AC3E}">
        <p14:creationId xmlns:p14="http://schemas.microsoft.com/office/powerpoint/2010/main" val="37394571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selecting</a:t>
            </a:r>
            <a:r>
              <a:rPr lang="en-US" baseline="0" dirty="0"/>
              <a:t> healthy foods for your menus, READ SLIDE:</a:t>
            </a:r>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9</a:t>
            </a:fld>
            <a:endParaRPr lang="en-US"/>
          </a:p>
        </p:txBody>
      </p:sp>
    </p:spTree>
    <p:extLst>
      <p:ext uri="{BB962C8B-B14F-4D97-AF65-F5344CB8AC3E}">
        <p14:creationId xmlns:p14="http://schemas.microsoft.com/office/powerpoint/2010/main" val="2920258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Breakfast</a:t>
            </a:r>
            <a:r>
              <a:rPr lang="en-US" b="0" baseline="0" dirty="0"/>
              <a:t> typically consist of the following items: Eggs, Meat, Starch plus the additional items listed on the slide.  The pork protein plan does not apply to breakfast as most breakfast meats are pork base.  While these are breakfast staples, you can always mix things up by adding breakfast burritos, biscuits and gravy or fruit smoothies to name a few.</a:t>
            </a:r>
            <a:endParaRPr lang="en-US" b="0"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10</a:t>
            </a:fld>
            <a:endParaRPr lang="en-US"/>
          </a:p>
        </p:txBody>
      </p:sp>
    </p:spTree>
    <p:extLst>
      <p:ext uri="{BB962C8B-B14F-4D97-AF65-F5344CB8AC3E}">
        <p14:creationId xmlns:p14="http://schemas.microsoft.com/office/powerpoint/2010/main" val="27752548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Menu Artistry</a:t>
            </a:r>
            <a:r>
              <a:rPr lang="en-US" baseline="0" dirty="0"/>
              <a:t> Considerations; READ SLIDE……</a:t>
            </a:r>
            <a:endParaRPr lang="en-US" dirty="0"/>
          </a:p>
        </p:txBody>
      </p:sp>
      <p:sp>
        <p:nvSpPr>
          <p:cNvPr id="4" name="Slide Number Placeholder 3"/>
          <p:cNvSpPr>
            <a:spLocks noGrp="1"/>
          </p:cNvSpPr>
          <p:nvPr>
            <p:ph type="sldNum" sz="quarter" idx="10"/>
          </p:nvPr>
        </p:nvSpPr>
        <p:spPr/>
        <p:txBody>
          <a:bodyPr/>
          <a:lstStyle/>
          <a:p>
            <a:pPr>
              <a:defRPr/>
            </a:pPr>
            <a:fld id="{DFFAB117-F1DD-471B-810B-3AC88332F2FC}" type="slidenum">
              <a:rPr lang="en-US" smtClean="0"/>
              <a:pPr>
                <a:defRPr/>
              </a:pPr>
              <a:t>11</a:t>
            </a:fld>
            <a:endParaRPr lang="en-US"/>
          </a:p>
        </p:txBody>
      </p:sp>
    </p:spTree>
    <p:extLst>
      <p:ext uri="{BB962C8B-B14F-4D97-AF65-F5344CB8AC3E}">
        <p14:creationId xmlns:p14="http://schemas.microsoft.com/office/powerpoint/2010/main" val="233527040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5/2/2020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5/2/2020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5/2/2020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5/2/2020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5/2/2020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5/2/2020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5/2/2020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5/2/2020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5/2/2020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971" r:id="rId1"/>
    <p:sldLayoutId id="2147483963" r:id="rId2"/>
    <p:sldLayoutId id="2147483972" r:id="rId3"/>
    <p:sldLayoutId id="2147483964" r:id="rId4"/>
    <p:sldLayoutId id="2147483965" r:id="rId5"/>
    <p:sldLayoutId id="2147483966" r:id="rId6"/>
    <p:sldLayoutId id="2147483967" r:id="rId7"/>
    <p:sldLayoutId id="2147483968" r:id="rId8"/>
    <p:sldLayoutId id="2147483973" r:id="rId9"/>
    <p:sldLayoutId id="2147483969" r:id="rId10"/>
    <p:sldLayoutId id="2147483970"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8.jp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5.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png"/><Relationship Id="rId5" Type="http://schemas.openxmlformats.org/officeDocument/2006/relationships/image" Target="../media/image10.tiff"/><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5.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USCGShield.png"/>
          <p:cNvPicPr>
            <a:picLocks noChangeAspect="1"/>
          </p:cNvPicPr>
          <p:nvPr/>
        </p:nvPicPr>
        <p:blipFill>
          <a:blip r:embed="rId3" cstate="print"/>
          <a:srcRect/>
          <a:stretch>
            <a:fillRect/>
          </a:stretch>
        </p:blipFill>
        <p:spPr bwMode="auto">
          <a:xfrm>
            <a:off x="3460882" y="4038600"/>
            <a:ext cx="2222500" cy="2057400"/>
          </a:xfrm>
          <a:prstGeom prst="rect">
            <a:avLst/>
          </a:prstGeom>
          <a:noFill/>
          <a:ln w="9525">
            <a:noFill/>
            <a:miter lim="800000"/>
            <a:headEnd/>
            <a:tailEnd/>
          </a:ln>
        </p:spPr>
      </p:pic>
      <p:sp>
        <p:nvSpPr>
          <p:cNvPr id="2" name="Title 1"/>
          <p:cNvSpPr>
            <a:spLocks noGrp="1"/>
          </p:cNvSpPr>
          <p:nvPr>
            <p:ph type="ctrTitle"/>
          </p:nvPr>
        </p:nvSpPr>
        <p:spPr>
          <a:xfrm>
            <a:off x="646308" y="533400"/>
            <a:ext cx="7851648" cy="3810000"/>
          </a:xfrm>
        </p:spPr>
        <p:txBody>
          <a:bodyPr anchor="t">
            <a:normAutofit fontScale="90000"/>
          </a:bodyPr>
          <a:lstStyle/>
          <a:p>
            <a:pPr algn="ctr" eaLnBrk="1" fontAlgn="auto" hangingPunct="1">
              <a:spcAft>
                <a:spcPts val="0"/>
              </a:spcAft>
              <a:defRPr/>
            </a:pPr>
            <a:r>
              <a:rPr lang="en-US" sz="4900" dirty="0">
                <a:solidFill>
                  <a:srgbClr val="4DE1EA"/>
                </a:solidFill>
              </a:rPr>
              <a:t>Unit 4: Culinary Plan</a:t>
            </a:r>
            <a:br>
              <a:rPr lang="en-US" sz="4900" dirty="0">
                <a:solidFill>
                  <a:srgbClr val="4DE1EA"/>
                </a:solidFill>
              </a:rPr>
            </a:br>
            <a:r>
              <a:rPr lang="en-US" sz="4900" dirty="0">
                <a:solidFill>
                  <a:srgbClr val="4DE1EA"/>
                </a:solidFill>
              </a:rPr>
              <a:t>Lesson </a:t>
            </a:r>
            <a:r>
              <a:rPr lang="en-US" sz="4900" dirty="0"/>
              <a:t>1.</a:t>
            </a:r>
            <a:br>
              <a:rPr lang="en-US" sz="4900" dirty="0"/>
            </a:br>
            <a:r>
              <a:rPr lang="en-US" sz="4900" dirty="0"/>
              <a:t>Cycle Menu Development</a:t>
            </a:r>
            <a:br>
              <a:rPr lang="en-US" sz="4900" dirty="0"/>
            </a:br>
            <a:r>
              <a:rPr lang="en-US" sz="4900" dirty="0"/>
              <a:t>“How to Complete a CGDF Cycle Menu”</a:t>
            </a:r>
            <a:r>
              <a:rPr lang="en-US" dirty="0"/>
              <a:t/>
            </a:r>
            <a:br>
              <a:rPr lang="en-US" dirty="0"/>
            </a:br>
            <a:r>
              <a:rPr lang="en-US" dirty="0"/>
              <a:t/>
            </a:r>
            <a:br>
              <a:rPr lang="en-US" dirty="0"/>
            </a:br>
            <a:endParaRPr lang="en-US" dirty="0"/>
          </a:p>
        </p:txBody>
      </p:sp>
      <p:sp>
        <p:nvSpPr>
          <p:cNvPr id="3" name="TextBox 2">
            <a:extLst>
              <a:ext uri="{FF2B5EF4-FFF2-40B4-BE49-F238E27FC236}">
                <a16:creationId xmlns:a16="http://schemas.microsoft.com/office/drawing/2014/main" id="{AA9C644A-9E93-4F49-9EFA-24EC11B6F874}"/>
              </a:ext>
            </a:extLst>
          </p:cNvPr>
          <p:cNvSpPr txBox="1"/>
          <p:nvPr/>
        </p:nvSpPr>
        <p:spPr>
          <a:xfrm>
            <a:off x="7658100" y="5634335"/>
            <a:ext cx="1447800" cy="461665"/>
          </a:xfrm>
          <a:prstGeom prst="rect">
            <a:avLst/>
          </a:prstGeom>
          <a:noFill/>
        </p:spPr>
        <p:txBody>
          <a:bodyPr wrap="square" rtlCol="0">
            <a:spAutoFit/>
          </a:bodyPr>
          <a:lstStyle/>
          <a:p>
            <a:r>
              <a:rPr lang="en-US" sz="2400" dirty="0"/>
              <a:t>Part 2</a:t>
            </a:r>
          </a:p>
        </p:txBody>
      </p:sp>
    </p:spTree>
  </p:cSld>
  <p:clrMapOvr>
    <a:masterClrMapping/>
  </p:clrMapOvr>
  <mc:AlternateContent xmlns:mc="http://schemas.openxmlformats.org/markup-compatibility/2006" xmlns:p14="http://schemas.microsoft.com/office/powerpoint/2010/main">
    <mc:Choice Requires="p14">
      <p:transition spd="slow" p14:dur="2000" advTm="58468"/>
    </mc:Choice>
    <mc:Fallback xmlns="">
      <p:transition spd="slow" advTm="58468"/>
    </mc:Fallback>
  </mc:AlternateContent>
  <p:timing>
    <p:tnLst>
      <p:par>
        <p:cTn id="1" dur="indefinite" restart="never" nodeType="tmRoot"/>
      </p:par>
    </p:tnLst>
  </p:timing>
  <p:extLst mod="1">
    <p:ext uri="{E180D4A7-C9FB-4DFB-919C-405C955672EB}">
      <p14:showEvtLst xmlns:p14="http://schemas.microsoft.com/office/powerpoint/2010/main">
        <p14:playEvt time="154"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4B8FA-EBE0-43F9-AF67-038FBEC4112A}"/>
              </a:ext>
            </a:extLst>
          </p:cNvPr>
          <p:cNvSpPr>
            <a:spLocks noGrp="1"/>
          </p:cNvSpPr>
          <p:nvPr>
            <p:ph type="title"/>
          </p:nvPr>
        </p:nvSpPr>
        <p:spPr>
          <a:xfrm>
            <a:off x="457200" y="1295400"/>
            <a:ext cx="8229600" cy="781050"/>
          </a:xfrm>
        </p:spPr>
        <p:txBody>
          <a:bodyPr/>
          <a:lstStyle/>
          <a:p>
            <a:r>
              <a:rPr lang="en-US" dirty="0"/>
              <a:t>Choosing Foods to Serve</a:t>
            </a:r>
          </a:p>
        </p:txBody>
      </p:sp>
      <p:sp>
        <p:nvSpPr>
          <p:cNvPr id="3" name="Content Placeholder 2">
            <a:extLst>
              <a:ext uri="{FF2B5EF4-FFF2-40B4-BE49-F238E27FC236}">
                <a16:creationId xmlns:a16="http://schemas.microsoft.com/office/drawing/2014/main" id="{77A5667D-C03D-42F7-B374-2669CD51DD87}"/>
              </a:ext>
            </a:extLst>
          </p:cNvPr>
          <p:cNvSpPr>
            <a:spLocks noGrp="1"/>
          </p:cNvSpPr>
          <p:nvPr>
            <p:ph idx="1"/>
          </p:nvPr>
        </p:nvSpPr>
        <p:spPr>
          <a:xfrm>
            <a:off x="457200" y="2590800"/>
            <a:ext cx="8229600" cy="3733800"/>
          </a:xfrm>
        </p:spPr>
        <p:txBody>
          <a:bodyPr/>
          <a:lstStyle/>
          <a:p>
            <a:r>
              <a:rPr lang="en-US" sz="3600" dirty="0"/>
              <a:t>Take into consideration:</a:t>
            </a:r>
          </a:p>
          <a:p>
            <a:pPr lvl="1"/>
            <a:r>
              <a:rPr lang="en-US" sz="3600" dirty="0"/>
              <a:t>Coast Guard Menu Policies</a:t>
            </a:r>
          </a:p>
          <a:p>
            <a:pPr lvl="1"/>
            <a:r>
              <a:rPr lang="en-US" sz="3600" dirty="0"/>
              <a:t>Crew food allergies</a:t>
            </a:r>
          </a:p>
          <a:p>
            <a:pPr lvl="1"/>
            <a:r>
              <a:rPr lang="en-US" sz="3600" dirty="0"/>
              <a:t>Crew Likes / Dislikes</a:t>
            </a:r>
          </a:p>
        </p:txBody>
      </p:sp>
      <p:pic>
        <p:nvPicPr>
          <p:cNvPr id="4" name="Slide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2732589440"/>
      </p:ext>
    </p:extLst>
  </p:cSld>
  <p:clrMapOvr>
    <a:masterClrMapping/>
  </p:clrMapOvr>
  <mc:AlternateContent xmlns:mc="http://schemas.openxmlformats.org/markup-compatibility/2006" xmlns:p14="http://schemas.microsoft.com/office/powerpoint/2010/main">
    <mc:Choice Requires="p14">
      <p:transition spd="slow" p14:dur="2000" advTm="18255"/>
    </mc:Choice>
    <mc:Fallback xmlns="">
      <p:transition spd="slow" advTm="182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9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140" objId="4"/>
        <p14:stopEvt time="17179"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458200" cy="1143000"/>
          </a:xfrm>
        </p:spPr>
        <p:txBody>
          <a:bodyPr/>
          <a:lstStyle/>
          <a:p>
            <a:r>
              <a:rPr lang="en-US" dirty="0"/>
              <a:t>Menu Advisory Board Meeting</a:t>
            </a:r>
          </a:p>
        </p:txBody>
      </p:sp>
      <p:sp>
        <p:nvSpPr>
          <p:cNvPr id="3" name="Content Placeholder 2"/>
          <p:cNvSpPr>
            <a:spLocks noGrp="1"/>
          </p:cNvSpPr>
          <p:nvPr>
            <p:ph idx="1"/>
          </p:nvPr>
        </p:nvSpPr>
        <p:spPr>
          <a:xfrm>
            <a:off x="457199" y="1969147"/>
            <a:ext cx="8229600" cy="3429000"/>
          </a:xfrm>
        </p:spPr>
        <p:txBody>
          <a:bodyPr/>
          <a:lstStyle/>
          <a:p>
            <a:pPr marL="0" indent="0" algn="ctr">
              <a:buNone/>
            </a:pPr>
            <a:r>
              <a:rPr lang="en-US" i="1" dirty="0"/>
              <a:t>Collect Unit Specific requirements for menus.</a:t>
            </a:r>
          </a:p>
          <a:p>
            <a:pPr marL="393700" lvl="1" indent="0">
              <a:buNone/>
            </a:pPr>
            <a:endParaRPr lang="en-US" dirty="0"/>
          </a:p>
          <a:p>
            <a:pPr marL="393700" lvl="1" indent="0">
              <a:buNone/>
            </a:pPr>
            <a:r>
              <a:rPr lang="en-US" dirty="0"/>
              <a:t>You learn what your crew:</a:t>
            </a:r>
          </a:p>
        </p:txBody>
      </p:sp>
      <p:sp>
        <p:nvSpPr>
          <p:cNvPr id="4" name="Oval 3"/>
          <p:cNvSpPr/>
          <p:nvPr/>
        </p:nvSpPr>
        <p:spPr>
          <a:xfrm>
            <a:off x="914400" y="3576275"/>
            <a:ext cx="1981200" cy="1329224"/>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Will</a:t>
            </a:r>
            <a:br>
              <a:rPr lang="en-US" sz="3600" dirty="0"/>
            </a:br>
            <a:r>
              <a:rPr lang="en-US" sz="3600" dirty="0"/>
              <a:t>eat</a:t>
            </a:r>
          </a:p>
        </p:txBody>
      </p:sp>
      <p:sp>
        <p:nvSpPr>
          <p:cNvPr id="6" name="Oval 5"/>
          <p:cNvSpPr/>
          <p:nvPr/>
        </p:nvSpPr>
        <p:spPr>
          <a:xfrm>
            <a:off x="6248400" y="3576275"/>
            <a:ext cx="1981200" cy="128147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Can’t</a:t>
            </a:r>
          </a:p>
          <a:p>
            <a:pPr algn="ctr"/>
            <a:r>
              <a:rPr lang="en-US" sz="3600" dirty="0"/>
              <a:t>eat</a:t>
            </a:r>
          </a:p>
        </p:txBody>
      </p:sp>
      <p:pic>
        <p:nvPicPr>
          <p:cNvPr id="9" name="Picture 8" descr="Eat whatever you want - but only between 9 and 5: New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0779" y="5026796"/>
            <a:ext cx="2008621" cy="1831203"/>
          </a:xfrm>
          <a:prstGeom prst="rect">
            <a:avLst/>
          </a:prstGeom>
        </p:spPr>
      </p:pic>
      <p:pic>
        <p:nvPicPr>
          <p:cNvPr id="10" name="Picture 9" descr="Fireman's trick can save lives - here's what to do if you ..."/>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24600" y="4947165"/>
            <a:ext cx="1927702" cy="1910835"/>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95699" y="4857750"/>
            <a:ext cx="1752600" cy="1924050"/>
          </a:xfrm>
          <a:prstGeom prst="rect">
            <a:avLst/>
          </a:prstGeom>
        </p:spPr>
      </p:pic>
      <p:sp>
        <p:nvSpPr>
          <p:cNvPr id="5" name="Oval 4"/>
          <p:cNvSpPr/>
          <p:nvPr/>
        </p:nvSpPr>
        <p:spPr>
          <a:xfrm>
            <a:off x="3554123" y="3576275"/>
            <a:ext cx="1981200" cy="1281475"/>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t>Won’t</a:t>
            </a:r>
          </a:p>
          <a:p>
            <a:pPr algn="ctr"/>
            <a:r>
              <a:rPr lang="en-US" sz="3600" dirty="0"/>
              <a:t>eat</a:t>
            </a:r>
          </a:p>
        </p:txBody>
      </p:sp>
      <p:pic>
        <p:nvPicPr>
          <p:cNvPr id="7" name="Slide 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603546382"/>
      </p:ext>
    </p:extLst>
  </p:cSld>
  <p:clrMapOvr>
    <a:masterClrMapping/>
  </p:clrMapOvr>
  <mc:AlternateContent xmlns:mc="http://schemas.openxmlformats.org/markup-compatibility/2006" xmlns:p14="http://schemas.microsoft.com/office/powerpoint/2010/main">
    <mc:Choice Requires="p14">
      <p:transition spd="slow" p14:dur="2000" advTm="13350"/>
    </mc:Choice>
    <mc:Fallback xmlns="">
      <p:transition spd="slow" advTm="13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21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extLst mod="1">
    <p:ext uri="{E180D4A7-C9FB-4DFB-919C-405C955672EB}">
      <p14:showEvtLst xmlns:p14="http://schemas.microsoft.com/office/powerpoint/2010/main">
        <p14:playEvt time="27" objId="7"/>
        <p14:stopEvt time="13350" objId="7"/>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Food Allergies</a:t>
            </a:r>
          </a:p>
        </p:txBody>
      </p:sp>
      <p:sp>
        <p:nvSpPr>
          <p:cNvPr id="3" name="Content Placeholder 2"/>
          <p:cNvSpPr>
            <a:spLocks noGrp="1"/>
          </p:cNvSpPr>
          <p:nvPr>
            <p:ph idx="1"/>
          </p:nvPr>
        </p:nvSpPr>
        <p:spPr>
          <a:xfrm>
            <a:off x="381000" y="2286000"/>
            <a:ext cx="8229600" cy="3810000"/>
          </a:xfrm>
        </p:spPr>
        <p:txBody>
          <a:bodyPr/>
          <a:lstStyle/>
          <a:p>
            <a:r>
              <a:rPr lang="en-US" dirty="0"/>
              <a:t>Milk</a:t>
            </a:r>
          </a:p>
          <a:p>
            <a:r>
              <a:rPr lang="en-US" dirty="0"/>
              <a:t>Eggs</a:t>
            </a:r>
          </a:p>
          <a:p>
            <a:r>
              <a:rPr lang="en-US" dirty="0"/>
              <a:t>Fish</a:t>
            </a:r>
          </a:p>
          <a:p>
            <a:r>
              <a:rPr lang="en-US" dirty="0"/>
              <a:t>Crustacean shellfish</a:t>
            </a:r>
          </a:p>
          <a:p>
            <a:r>
              <a:rPr lang="en-US" dirty="0"/>
              <a:t>Tree nuts</a:t>
            </a:r>
          </a:p>
          <a:p>
            <a:r>
              <a:rPr lang="en-US" dirty="0"/>
              <a:t>Wheat</a:t>
            </a:r>
          </a:p>
          <a:p>
            <a:r>
              <a:rPr lang="en-US" dirty="0"/>
              <a:t>Peanuts</a:t>
            </a:r>
          </a:p>
          <a:p>
            <a:r>
              <a:rPr lang="en-US" dirty="0"/>
              <a:t>Soybeans </a:t>
            </a:r>
          </a:p>
          <a:p>
            <a:endParaRPr lang="en-US" dirty="0"/>
          </a:p>
        </p:txBody>
      </p:sp>
      <p:pic>
        <p:nvPicPr>
          <p:cNvPr id="4" name="Picture 3"/>
          <p:cNvPicPr>
            <a:picLocks noChangeAspect="1"/>
          </p:cNvPicPr>
          <p:nvPr/>
        </p:nvPicPr>
        <p:blipFill>
          <a:blip r:embed="rId5"/>
          <a:stretch>
            <a:fillRect/>
          </a:stretch>
        </p:blipFill>
        <p:spPr>
          <a:xfrm>
            <a:off x="5334000" y="3586400"/>
            <a:ext cx="3081965" cy="2509600"/>
          </a:xfrm>
          <a:prstGeom prst="rect">
            <a:avLst/>
          </a:prstGeom>
        </p:spPr>
      </p:pic>
      <p:pic>
        <p:nvPicPr>
          <p:cNvPr id="5" name="Slide 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055940727"/>
      </p:ext>
    </p:extLst>
  </p:cSld>
  <p:clrMapOvr>
    <a:masterClrMapping/>
  </p:clrMapOvr>
  <mc:AlternateContent xmlns:mc="http://schemas.openxmlformats.org/markup-compatibility/2006" xmlns:p14="http://schemas.microsoft.com/office/powerpoint/2010/main">
    <mc:Choice Requires="p14">
      <p:transition spd="slow" p14:dur="2000" advTm="10747"/>
    </mc:Choice>
    <mc:Fallback xmlns="">
      <p:transition spd="slow" advTm="107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2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mod="1">
    <p:ext uri="{E180D4A7-C9FB-4DFB-919C-405C955672EB}">
      <p14:showEvtLst xmlns:p14="http://schemas.microsoft.com/office/powerpoint/2010/main">
        <p14:playEvt time="168" objId="5"/>
        <p14:stopEvt time="9342" objId="5"/>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Coast Guard Menu Policies</a:t>
            </a:r>
          </a:p>
        </p:txBody>
      </p:sp>
      <p:sp>
        <p:nvSpPr>
          <p:cNvPr id="3" name="Content Placeholder 2"/>
          <p:cNvSpPr>
            <a:spLocks noGrp="1"/>
          </p:cNvSpPr>
          <p:nvPr>
            <p:ph idx="1"/>
          </p:nvPr>
        </p:nvSpPr>
        <p:spPr>
          <a:xfrm>
            <a:off x="457200" y="2667000"/>
            <a:ext cx="8229600" cy="3657600"/>
          </a:xfrm>
        </p:spPr>
        <p:txBody>
          <a:bodyPr/>
          <a:lstStyle/>
          <a:p>
            <a:r>
              <a:rPr lang="en-US" dirty="0"/>
              <a:t>CG Protein policy</a:t>
            </a:r>
          </a:p>
          <a:p>
            <a:r>
              <a:rPr lang="en-US" dirty="0"/>
              <a:t>CG Food groups policy</a:t>
            </a:r>
          </a:p>
          <a:p>
            <a:pPr lvl="1"/>
            <a:r>
              <a:rPr lang="en-US" dirty="0"/>
              <a:t>Healthy eating considerations</a:t>
            </a:r>
          </a:p>
          <a:p>
            <a:r>
              <a:rPr lang="en-US" dirty="0"/>
              <a:t>Artistic considerations</a:t>
            </a:r>
          </a:p>
        </p:txBody>
      </p:sp>
      <p:pic>
        <p:nvPicPr>
          <p:cNvPr id="4" name="Slide 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910079477"/>
      </p:ext>
    </p:extLst>
  </p:cSld>
  <p:clrMapOvr>
    <a:masterClrMapping/>
  </p:clrMapOvr>
  <mc:AlternateContent xmlns:mc="http://schemas.openxmlformats.org/markup-compatibility/2006" xmlns:p14="http://schemas.microsoft.com/office/powerpoint/2010/main">
    <mc:Choice Requires="p14">
      <p:transition spd="slow" p14:dur="2000" advTm="27787"/>
    </mc:Choice>
    <mc:Fallback xmlns="">
      <p:transition spd="slow" advTm="277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9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33" objId="4"/>
        <p14:stopEvt time="27065"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Coast Guard Protein Policy</a:t>
            </a:r>
          </a:p>
        </p:txBody>
      </p:sp>
      <p:graphicFrame>
        <p:nvGraphicFramePr>
          <p:cNvPr id="5" name="Table 4"/>
          <p:cNvGraphicFramePr>
            <a:graphicFrameLocks noGrp="1"/>
          </p:cNvGraphicFramePr>
          <p:nvPr/>
        </p:nvGraphicFramePr>
        <p:xfrm>
          <a:off x="1219200" y="2057400"/>
          <a:ext cx="7086601" cy="3596640"/>
        </p:xfrm>
        <a:graphic>
          <a:graphicData uri="http://schemas.openxmlformats.org/drawingml/2006/table">
            <a:tbl>
              <a:tblPr firstRow="1" bandRow="1">
                <a:tableStyleId>{5C22544A-7EE6-4342-B048-85BDC9FD1C3A}</a:tableStyleId>
              </a:tblPr>
              <a:tblGrid>
                <a:gridCol w="2362200">
                  <a:extLst>
                    <a:ext uri="{9D8B030D-6E8A-4147-A177-3AD203B41FA5}">
                      <a16:colId xmlns:a16="http://schemas.microsoft.com/office/drawing/2014/main" val="2369026"/>
                    </a:ext>
                  </a:extLst>
                </a:gridCol>
                <a:gridCol w="3218498">
                  <a:extLst>
                    <a:ext uri="{9D8B030D-6E8A-4147-A177-3AD203B41FA5}">
                      <a16:colId xmlns:a16="http://schemas.microsoft.com/office/drawing/2014/main" val="2653392433"/>
                    </a:ext>
                  </a:extLst>
                </a:gridCol>
                <a:gridCol w="1505903">
                  <a:extLst>
                    <a:ext uri="{9D8B030D-6E8A-4147-A177-3AD203B41FA5}">
                      <a16:colId xmlns:a16="http://schemas.microsoft.com/office/drawing/2014/main" val="4285278471"/>
                    </a:ext>
                  </a:extLst>
                </a:gridCol>
              </a:tblGrid>
              <a:tr h="381000">
                <a:tc>
                  <a:txBody>
                    <a:bodyPr/>
                    <a:lstStyle/>
                    <a:p>
                      <a:r>
                        <a:rPr lang="en-US" dirty="0">
                          <a:latin typeface="Arial" panose="020B0604020202020204" pitchFamily="34" charset="0"/>
                          <a:cs typeface="Arial" panose="020B0604020202020204" pitchFamily="34" charset="0"/>
                        </a:rPr>
                        <a:t>Entrée Type</a:t>
                      </a:r>
                    </a:p>
                  </a:txBody>
                  <a:tcPr/>
                </a:tc>
                <a:tc>
                  <a:txBody>
                    <a:bodyPr/>
                    <a:lstStyle/>
                    <a:p>
                      <a:r>
                        <a:rPr lang="en-US" dirty="0">
                          <a:latin typeface="Arial" panose="020B0604020202020204" pitchFamily="34" charset="0"/>
                          <a:cs typeface="Arial" panose="020B0604020202020204" pitchFamily="34" charset="0"/>
                        </a:rPr>
                        <a:t>Limitations</a:t>
                      </a:r>
                    </a:p>
                  </a:txBody>
                  <a:tcPr/>
                </a:tc>
                <a:tc>
                  <a:txBody>
                    <a:bodyPr/>
                    <a:lstStyle/>
                    <a:p>
                      <a:r>
                        <a:rPr lang="en-US" dirty="0">
                          <a:latin typeface="Arial" panose="020B0604020202020204" pitchFamily="34" charset="0"/>
                          <a:cs typeface="Arial" panose="020B0604020202020204" pitchFamily="34" charset="0"/>
                        </a:rPr>
                        <a:t>Cell Color</a:t>
                      </a:r>
                    </a:p>
                  </a:txBody>
                  <a:tcPr/>
                </a:tc>
                <a:extLst>
                  <a:ext uri="{0D108BD9-81ED-4DB2-BD59-A6C34878D82A}">
                    <a16:rowId xmlns:a16="http://schemas.microsoft.com/office/drawing/2014/main" val="381152166"/>
                  </a:ext>
                </a:extLst>
              </a:tr>
              <a:tr h="675640">
                <a:tc>
                  <a:txBody>
                    <a:bodyPr/>
                    <a:lstStyle/>
                    <a:p>
                      <a:r>
                        <a:rPr lang="en-US" dirty="0">
                          <a:latin typeface="Arial" panose="020B0604020202020204" pitchFamily="34" charset="0"/>
                          <a:cs typeface="Arial" panose="020B0604020202020204" pitchFamily="34" charset="0"/>
                        </a:rPr>
                        <a:t>Beef</a:t>
                      </a:r>
                      <a:r>
                        <a:rPr lang="en-US" baseline="0" dirty="0">
                          <a:latin typeface="Arial" panose="020B0604020202020204" pitchFamily="34" charset="0"/>
                          <a:cs typeface="Arial" panose="020B0604020202020204" pitchFamily="34" charset="0"/>
                        </a:rPr>
                        <a:t> (lamb and game)</a:t>
                      </a:r>
                      <a:endParaRPr lang="en-US" dirty="0">
                        <a:latin typeface="Arial" panose="020B0604020202020204" pitchFamily="34" charset="0"/>
                        <a:cs typeface="Arial" panose="020B0604020202020204" pitchFamily="34" charset="0"/>
                      </a:endParaRPr>
                    </a:p>
                  </a:txBody>
                  <a:tcPr>
                    <a:solidFill>
                      <a:srgbClr val="FF0000"/>
                    </a:solidFill>
                  </a:tcPr>
                </a:tc>
                <a:tc>
                  <a:txBody>
                    <a:bodyPr/>
                    <a:lstStyle/>
                    <a:p>
                      <a:r>
                        <a:rPr lang="en-US" dirty="0">
                          <a:latin typeface="Arial" panose="020B0604020202020204" pitchFamily="34" charset="0"/>
                          <a:cs typeface="Arial" panose="020B0604020202020204" pitchFamily="34" charset="0"/>
                        </a:rPr>
                        <a:t>Maximum of 4</a:t>
                      </a:r>
                      <a:r>
                        <a:rPr lang="en-US" baseline="0" dirty="0">
                          <a:latin typeface="Arial" panose="020B0604020202020204" pitchFamily="34" charset="0"/>
                          <a:cs typeface="Arial" panose="020B0604020202020204" pitchFamily="34" charset="0"/>
                        </a:rPr>
                        <a:t> times per week</a:t>
                      </a:r>
                    </a:p>
                    <a:p>
                      <a:endParaRPr lang="en-US" baseline="0" dirty="0">
                        <a:latin typeface="Arial" panose="020B0604020202020204" pitchFamily="34" charset="0"/>
                        <a:cs typeface="Arial" panose="020B0604020202020204" pitchFamily="34" charset="0"/>
                      </a:endParaRPr>
                    </a:p>
                    <a:p>
                      <a:r>
                        <a:rPr lang="en-US" baseline="0" dirty="0">
                          <a:latin typeface="Arial" panose="020B0604020202020204" pitchFamily="34" charset="0"/>
                          <a:cs typeface="Arial" panose="020B0604020202020204" pitchFamily="34" charset="0"/>
                        </a:rPr>
                        <a:t>Try to serve steak at least three times per month</a:t>
                      </a:r>
                      <a:endParaRPr lang="en-US" dirty="0">
                        <a:latin typeface="Arial" panose="020B0604020202020204" pitchFamily="34" charset="0"/>
                        <a:cs typeface="Arial" panose="020B0604020202020204" pitchFamily="34" charset="0"/>
                      </a:endParaRPr>
                    </a:p>
                  </a:txBody>
                  <a:tcPr/>
                </a:tc>
                <a:tc>
                  <a:txBody>
                    <a:bodyPr/>
                    <a:lstStyle/>
                    <a:p>
                      <a:r>
                        <a:rPr lang="en-US" dirty="0">
                          <a:latin typeface="Arial" panose="020B0604020202020204" pitchFamily="34" charset="0"/>
                          <a:cs typeface="Arial" panose="020B0604020202020204" pitchFamily="34" charset="0"/>
                        </a:rPr>
                        <a:t>red</a:t>
                      </a:r>
                    </a:p>
                  </a:txBody>
                  <a:tcPr/>
                </a:tc>
                <a:extLst>
                  <a:ext uri="{0D108BD9-81ED-4DB2-BD59-A6C34878D82A}">
                    <a16:rowId xmlns:a16="http://schemas.microsoft.com/office/drawing/2014/main" val="707346112"/>
                  </a:ext>
                </a:extLst>
              </a:tr>
              <a:tr h="675640">
                <a:tc>
                  <a:txBody>
                    <a:bodyPr/>
                    <a:lstStyle/>
                    <a:p>
                      <a:r>
                        <a:rPr lang="en-US" dirty="0">
                          <a:latin typeface="Arial" panose="020B0604020202020204" pitchFamily="34" charset="0"/>
                          <a:cs typeface="Arial" panose="020B0604020202020204" pitchFamily="34" charset="0"/>
                        </a:rPr>
                        <a:t>Pork</a:t>
                      </a:r>
                    </a:p>
                  </a:txBody>
                  <a:tcPr>
                    <a:solidFill>
                      <a:srgbClr val="F090E2"/>
                    </a:solidFill>
                  </a:tcPr>
                </a:tc>
                <a:tc>
                  <a:txBody>
                    <a:bodyPr/>
                    <a:lstStyle/>
                    <a:p>
                      <a:r>
                        <a:rPr lang="en-US" dirty="0">
                          <a:latin typeface="Arial" panose="020B0604020202020204" pitchFamily="34" charset="0"/>
                          <a:cs typeface="Arial" panose="020B0604020202020204" pitchFamily="34" charset="0"/>
                        </a:rPr>
                        <a:t>Maximum</a:t>
                      </a:r>
                      <a:r>
                        <a:rPr lang="en-US" baseline="0" dirty="0">
                          <a:latin typeface="Arial" panose="020B0604020202020204" pitchFamily="34" charset="0"/>
                          <a:cs typeface="Arial" panose="020B0604020202020204" pitchFamily="34" charset="0"/>
                        </a:rPr>
                        <a:t> of 2 times per week</a:t>
                      </a:r>
                      <a:endParaRPr lang="en-US" dirty="0">
                        <a:latin typeface="Arial" panose="020B0604020202020204" pitchFamily="34" charset="0"/>
                        <a:cs typeface="Arial" panose="020B0604020202020204" pitchFamily="34" charset="0"/>
                      </a:endParaRPr>
                    </a:p>
                  </a:txBody>
                  <a:tcPr/>
                </a:tc>
                <a:tc>
                  <a:txBody>
                    <a:bodyPr/>
                    <a:lstStyle/>
                    <a:p>
                      <a:r>
                        <a:rPr lang="en-US" dirty="0">
                          <a:latin typeface="Arial" panose="020B0604020202020204" pitchFamily="34" charset="0"/>
                          <a:cs typeface="Arial" panose="020B0604020202020204" pitchFamily="34" charset="0"/>
                        </a:rPr>
                        <a:t>pink</a:t>
                      </a:r>
                    </a:p>
                  </a:txBody>
                  <a:tcPr/>
                </a:tc>
                <a:extLst>
                  <a:ext uri="{0D108BD9-81ED-4DB2-BD59-A6C34878D82A}">
                    <a16:rowId xmlns:a16="http://schemas.microsoft.com/office/drawing/2014/main" val="903465605"/>
                  </a:ext>
                </a:extLst>
              </a:tr>
              <a:tr h="675640">
                <a:tc>
                  <a:txBody>
                    <a:bodyPr/>
                    <a:lstStyle/>
                    <a:p>
                      <a:r>
                        <a:rPr lang="en-US" dirty="0">
                          <a:latin typeface="Arial" panose="020B0604020202020204" pitchFamily="34" charset="0"/>
                          <a:cs typeface="Arial" panose="020B0604020202020204" pitchFamily="34" charset="0"/>
                        </a:rPr>
                        <a:t>Poultry</a:t>
                      </a:r>
                    </a:p>
                  </a:txBody>
                  <a:tcPr>
                    <a:solidFill>
                      <a:srgbClr val="FFFF00"/>
                    </a:solidFill>
                  </a:tcPr>
                </a:tc>
                <a:tc>
                  <a:txBody>
                    <a:bodyPr/>
                    <a:lstStyle/>
                    <a:p>
                      <a:r>
                        <a:rPr lang="en-US" dirty="0">
                          <a:latin typeface="Arial" panose="020B0604020202020204" pitchFamily="34" charset="0"/>
                          <a:cs typeface="Arial" panose="020B0604020202020204" pitchFamily="34" charset="0"/>
                        </a:rPr>
                        <a:t>At least 4 times</a:t>
                      </a:r>
                      <a:r>
                        <a:rPr lang="en-US" baseline="0" dirty="0">
                          <a:latin typeface="Arial" panose="020B0604020202020204" pitchFamily="34" charset="0"/>
                          <a:cs typeface="Arial" panose="020B0604020202020204" pitchFamily="34" charset="0"/>
                        </a:rPr>
                        <a:t> per week</a:t>
                      </a:r>
                      <a:endParaRPr lang="en-US" dirty="0">
                        <a:latin typeface="Arial" panose="020B0604020202020204" pitchFamily="34" charset="0"/>
                        <a:cs typeface="Arial" panose="020B0604020202020204" pitchFamily="34" charset="0"/>
                      </a:endParaRPr>
                    </a:p>
                  </a:txBody>
                  <a:tcPr/>
                </a:tc>
                <a:tc>
                  <a:txBody>
                    <a:bodyPr/>
                    <a:lstStyle/>
                    <a:p>
                      <a:r>
                        <a:rPr lang="en-US" dirty="0">
                          <a:latin typeface="Arial" panose="020B0604020202020204" pitchFamily="34" charset="0"/>
                          <a:cs typeface="Arial" panose="020B0604020202020204" pitchFamily="34" charset="0"/>
                        </a:rPr>
                        <a:t>yellow</a:t>
                      </a:r>
                    </a:p>
                  </a:txBody>
                  <a:tcPr/>
                </a:tc>
                <a:extLst>
                  <a:ext uri="{0D108BD9-81ED-4DB2-BD59-A6C34878D82A}">
                    <a16:rowId xmlns:a16="http://schemas.microsoft.com/office/drawing/2014/main" val="1220626471"/>
                  </a:ext>
                </a:extLst>
              </a:tr>
              <a:tr h="675640">
                <a:tc>
                  <a:txBody>
                    <a:bodyPr/>
                    <a:lstStyle/>
                    <a:p>
                      <a:r>
                        <a:rPr lang="en-US" dirty="0">
                          <a:latin typeface="Arial" panose="020B0604020202020204" pitchFamily="34" charset="0"/>
                          <a:cs typeface="Arial" panose="020B0604020202020204" pitchFamily="34" charset="0"/>
                        </a:rPr>
                        <a:t>Seafood</a:t>
                      </a:r>
                    </a:p>
                  </a:txBody>
                  <a:tcPr>
                    <a:solidFill>
                      <a:schemeClr val="accent5">
                        <a:lumMod val="75000"/>
                      </a:schemeClr>
                    </a:solidFill>
                  </a:tcPr>
                </a:tc>
                <a:tc>
                  <a:txBody>
                    <a:bodyPr/>
                    <a:lstStyle/>
                    <a:p>
                      <a:r>
                        <a:rPr lang="en-US" dirty="0">
                          <a:latin typeface="Arial" panose="020B0604020202020204" pitchFamily="34" charset="0"/>
                          <a:cs typeface="Arial" panose="020B0604020202020204" pitchFamily="34" charset="0"/>
                        </a:rPr>
                        <a:t>At least</a:t>
                      </a:r>
                      <a:r>
                        <a:rPr lang="en-US" baseline="0" dirty="0">
                          <a:latin typeface="Arial" panose="020B0604020202020204" pitchFamily="34" charset="0"/>
                          <a:cs typeface="Arial" panose="020B0604020202020204" pitchFamily="34" charset="0"/>
                        </a:rPr>
                        <a:t> 2 times per week (ensure one is a fish fillet)</a:t>
                      </a:r>
                      <a:endParaRPr lang="en-US" dirty="0">
                        <a:latin typeface="Arial" panose="020B0604020202020204" pitchFamily="34" charset="0"/>
                        <a:cs typeface="Arial" panose="020B0604020202020204" pitchFamily="34" charset="0"/>
                      </a:endParaRPr>
                    </a:p>
                  </a:txBody>
                  <a:tcPr/>
                </a:tc>
                <a:tc>
                  <a:txBody>
                    <a:bodyPr/>
                    <a:lstStyle/>
                    <a:p>
                      <a:r>
                        <a:rPr lang="en-US" dirty="0">
                          <a:latin typeface="Arial" panose="020B0604020202020204" pitchFamily="34" charset="0"/>
                          <a:cs typeface="Arial" panose="020B0604020202020204" pitchFamily="34" charset="0"/>
                        </a:rPr>
                        <a:t>green</a:t>
                      </a:r>
                    </a:p>
                  </a:txBody>
                  <a:tcPr/>
                </a:tc>
                <a:extLst>
                  <a:ext uri="{0D108BD9-81ED-4DB2-BD59-A6C34878D82A}">
                    <a16:rowId xmlns:a16="http://schemas.microsoft.com/office/drawing/2014/main" val="3199133834"/>
                  </a:ext>
                </a:extLst>
              </a:tr>
            </a:tbl>
          </a:graphicData>
        </a:graphic>
      </p:graphicFrame>
      <p:sp>
        <p:nvSpPr>
          <p:cNvPr id="3" name="TextBox 2"/>
          <p:cNvSpPr txBox="1"/>
          <p:nvPr/>
        </p:nvSpPr>
        <p:spPr>
          <a:xfrm>
            <a:off x="1219200" y="5840829"/>
            <a:ext cx="6096000" cy="369332"/>
          </a:xfrm>
          <a:prstGeom prst="rect">
            <a:avLst/>
          </a:prstGeom>
          <a:noFill/>
        </p:spPr>
        <p:txBody>
          <a:bodyPr wrap="square" rtlCol="0">
            <a:spAutoFit/>
          </a:bodyPr>
          <a:lstStyle/>
          <a:p>
            <a:r>
              <a:rPr lang="en-US" dirty="0"/>
              <a:t>Serve deep fried foods a maximum of 3 times per week.</a:t>
            </a:r>
          </a:p>
        </p:txBody>
      </p:sp>
      <p:pic>
        <p:nvPicPr>
          <p:cNvPr id="4" name="Slide 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4042594596"/>
      </p:ext>
    </p:extLst>
  </p:cSld>
  <p:clrMapOvr>
    <a:masterClrMapping/>
  </p:clrMapOvr>
  <mc:AlternateContent xmlns:mc="http://schemas.openxmlformats.org/markup-compatibility/2006" xmlns:p14="http://schemas.microsoft.com/office/powerpoint/2010/main">
    <mc:Choice Requires="p14">
      <p:transition spd="slow" p14:dur="2000" advTm="12191"/>
    </mc:Choice>
    <mc:Fallback xmlns="">
      <p:transition spd="slow" advTm="12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2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24" objId="4"/>
        <p14:stopEvt time="8762"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Lunch and Dinner Food Groups</a:t>
            </a:r>
          </a:p>
        </p:txBody>
      </p:sp>
      <p:sp>
        <p:nvSpPr>
          <p:cNvPr id="3" name="Content Placeholder 2"/>
          <p:cNvSpPr>
            <a:spLocks noGrp="1"/>
          </p:cNvSpPr>
          <p:nvPr>
            <p:ph idx="1"/>
          </p:nvPr>
        </p:nvSpPr>
        <p:spPr/>
        <p:txBody>
          <a:bodyPr/>
          <a:lstStyle/>
          <a:p>
            <a:r>
              <a:rPr lang="en-US" i="1" dirty="0"/>
              <a:t>Soup</a:t>
            </a:r>
          </a:p>
          <a:p>
            <a:r>
              <a:rPr lang="en-US" dirty="0"/>
              <a:t>Main entrée</a:t>
            </a:r>
          </a:p>
          <a:p>
            <a:r>
              <a:rPr lang="en-US" dirty="0"/>
              <a:t>Carbohydrate (potato, pasta, or rice)</a:t>
            </a:r>
          </a:p>
          <a:p>
            <a:r>
              <a:rPr lang="en-US" dirty="0"/>
              <a:t>Vegetable</a:t>
            </a:r>
          </a:p>
          <a:p>
            <a:r>
              <a:rPr lang="en-US" dirty="0"/>
              <a:t>Salad (tossed or mixed)</a:t>
            </a:r>
          </a:p>
          <a:p>
            <a:r>
              <a:rPr lang="en-US" dirty="0"/>
              <a:t>Bread</a:t>
            </a:r>
          </a:p>
          <a:p>
            <a:r>
              <a:rPr lang="en-US" i="1" dirty="0"/>
              <a:t>Dessert</a:t>
            </a:r>
          </a:p>
          <a:p>
            <a:r>
              <a:rPr lang="en-US" dirty="0"/>
              <a:t>Beverage</a:t>
            </a:r>
          </a:p>
          <a:p>
            <a:pPr marL="0" indent="0">
              <a:buNone/>
            </a:pPr>
            <a:r>
              <a:rPr lang="en-US" i="1" dirty="0"/>
              <a:t>Soup and dessert are not always required</a:t>
            </a: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324600" y="2057400"/>
            <a:ext cx="1981200" cy="1972395"/>
          </a:xfrm>
          <a:prstGeom prst="rect">
            <a:avLst/>
          </a:prstGeom>
        </p:spPr>
      </p:pic>
      <p:pic>
        <p:nvPicPr>
          <p:cNvPr id="5" name="Slide 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242116942"/>
      </p:ext>
    </p:extLst>
  </p:cSld>
  <p:clrMapOvr>
    <a:masterClrMapping/>
  </p:clrMapOvr>
  <mc:AlternateContent xmlns:mc="http://schemas.openxmlformats.org/markup-compatibility/2006" xmlns:p14="http://schemas.microsoft.com/office/powerpoint/2010/main">
    <mc:Choice Requires="p14">
      <p:transition spd="slow" p14:dur="2000" advTm="15951"/>
    </mc:Choice>
    <mc:Fallback xmlns="">
      <p:transition spd="slow" advTm="159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4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mod="1">
    <p:ext uri="{E180D4A7-C9FB-4DFB-919C-405C955672EB}">
      <p14:showEvtLst xmlns:p14="http://schemas.microsoft.com/office/powerpoint/2010/main">
        <p14:playEvt time="20" objId="5"/>
        <p14:stopEvt time="13599" objId="5"/>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Mission Type and Calories</a:t>
            </a:r>
          </a:p>
        </p:txBody>
      </p:sp>
      <p:sp>
        <p:nvSpPr>
          <p:cNvPr id="3" name="Content Placeholder 2"/>
          <p:cNvSpPr>
            <a:spLocks noGrp="1"/>
          </p:cNvSpPr>
          <p:nvPr>
            <p:ph idx="1"/>
          </p:nvPr>
        </p:nvSpPr>
        <p:spPr>
          <a:xfrm>
            <a:off x="457200" y="2590800"/>
            <a:ext cx="8229600" cy="3733800"/>
          </a:xfrm>
        </p:spPr>
        <p:txBody>
          <a:bodyPr/>
          <a:lstStyle/>
          <a:p>
            <a:r>
              <a:rPr lang="en-US" dirty="0"/>
              <a:t>Strenuous mission = more calories</a:t>
            </a:r>
          </a:p>
          <a:p>
            <a:pPr lvl="1"/>
            <a:r>
              <a:rPr lang="en-US" dirty="0"/>
              <a:t>Tending buoys in Tennessee burns more calories than sitting at a desk in Petaluma</a:t>
            </a:r>
          </a:p>
        </p:txBody>
      </p:sp>
      <p:pic>
        <p:nvPicPr>
          <p:cNvPr id="4" name="Slide 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666369854"/>
      </p:ext>
    </p:extLst>
  </p:cSld>
  <p:clrMapOvr>
    <a:masterClrMapping/>
  </p:clrMapOvr>
  <mc:AlternateContent xmlns:mc="http://schemas.openxmlformats.org/markup-compatibility/2006" xmlns:p14="http://schemas.microsoft.com/office/powerpoint/2010/main">
    <mc:Choice Requires="p14">
      <p:transition spd="slow" p14:dur="2000" advTm="24182"/>
    </mc:Choice>
    <mc:Fallback xmlns="">
      <p:transition spd="slow" advTm="241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48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ext uri="{E180D4A7-C9FB-4DFB-919C-405C955672EB}">
      <p14:showEvtLst xmlns:p14="http://schemas.microsoft.com/office/powerpoint/2010/main">
        <p14:playEvt time="22" objId="4"/>
        <p14:stopEvt time="21580"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05400" y="1935163"/>
            <a:ext cx="3311209" cy="2190750"/>
          </a:xfrm>
          <a:prstGeom prst="rect">
            <a:avLst/>
          </a:prstGeom>
        </p:spPr>
      </p:pic>
      <p:sp>
        <p:nvSpPr>
          <p:cNvPr id="9" name="Title 1"/>
          <p:cNvSpPr>
            <a:spLocks noGrp="1"/>
          </p:cNvSpPr>
          <p:nvPr>
            <p:ph type="title"/>
          </p:nvPr>
        </p:nvSpPr>
        <p:spPr>
          <a:xfrm>
            <a:off x="457200" y="704850"/>
            <a:ext cx="8229600" cy="1143000"/>
          </a:xfrm>
        </p:spPr>
        <p:txBody>
          <a:bodyPr/>
          <a:lstStyle/>
          <a:p>
            <a:r>
              <a:rPr lang="en-US" dirty="0"/>
              <a:t>Selecting Healthy Foods</a:t>
            </a:r>
          </a:p>
        </p:txBody>
      </p:sp>
      <p:sp>
        <p:nvSpPr>
          <p:cNvPr id="10" name="Content Placeholder 2"/>
          <p:cNvSpPr>
            <a:spLocks noGrp="1"/>
          </p:cNvSpPr>
          <p:nvPr>
            <p:ph idx="1"/>
          </p:nvPr>
        </p:nvSpPr>
        <p:spPr>
          <a:xfrm>
            <a:off x="457200" y="2087563"/>
            <a:ext cx="8229600" cy="4389437"/>
          </a:xfrm>
        </p:spPr>
        <p:txBody>
          <a:bodyPr/>
          <a:lstStyle/>
          <a:p>
            <a:pPr marL="0" indent="0">
              <a:buNone/>
            </a:pPr>
            <a:endParaRPr lang="en-US" dirty="0"/>
          </a:p>
          <a:p>
            <a:r>
              <a:rPr lang="en-US" dirty="0"/>
              <a:t>Rely on:</a:t>
            </a:r>
          </a:p>
          <a:p>
            <a:pPr lvl="1"/>
            <a:r>
              <a:rPr lang="en-US" dirty="0"/>
              <a:t>Fruits and Vegetables</a:t>
            </a:r>
          </a:p>
          <a:p>
            <a:pPr lvl="1"/>
            <a:r>
              <a:rPr lang="en-US" dirty="0"/>
              <a:t>Lean meats</a:t>
            </a:r>
          </a:p>
          <a:p>
            <a:pPr lvl="1"/>
            <a:r>
              <a:rPr lang="en-US" dirty="0"/>
              <a:t>Whole grains when possible</a:t>
            </a:r>
          </a:p>
          <a:p>
            <a:pPr lvl="1"/>
            <a:r>
              <a:rPr lang="en-US" dirty="0"/>
              <a:t>Low-fat or fat-free milk products</a:t>
            </a:r>
          </a:p>
          <a:p>
            <a:r>
              <a:rPr lang="en-US" dirty="0"/>
              <a:t>Limit added sugar and sodium</a:t>
            </a:r>
          </a:p>
          <a:p>
            <a:r>
              <a:rPr lang="en-US" dirty="0"/>
              <a:t>Offer no artificial trans fats</a:t>
            </a:r>
          </a:p>
          <a:p>
            <a:pPr marL="0" indent="0">
              <a:buNone/>
            </a:pPr>
            <a:endParaRPr lang="en-US" dirty="0"/>
          </a:p>
        </p:txBody>
      </p:sp>
      <p:pic>
        <p:nvPicPr>
          <p:cNvPr id="2" name="Slide 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522616282"/>
      </p:ext>
    </p:extLst>
  </p:cSld>
  <p:clrMapOvr>
    <a:masterClrMapping/>
  </p:clrMapOvr>
  <mc:AlternateContent xmlns:mc="http://schemas.openxmlformats.org/markup-compatibility/2006" xmlns:p14="http://schemas.microsoft.com/office/powerpoint/2010/main">
    <mc:Choice Requires="p14">
      <p:transition spd="slow" p14:dur="2000" advTm="21664"/>
    </mc:Choice>
    <mc:Fallback xmlns="">
      <p:transition spd="slow" advTm="216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89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25" objId="2"/>
        <p14:stopEvt time="19036" objId="2"/>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76800" y="1676400"/>
            <a:ext cx="2895600" cy="1270518"/>
          </a:xfrm>
          <a:prstGeom prst="rect">
            <a:avLst/>
          </a:prstGeom>
        </p:spPr>
      </p:pic>
      <p:sp>
        <p:nvSpPr>
          <p:cNvPr id="2" name="Title 1"/>
          <p:cNvSpPr>
            <a:spLocks noGrp="1"/>
          </p:cNvSpPr>
          <p:nvPr>
            <p:ph type="title"/>
          </p:nvPr>
        </p:nvSpPr>
        <p:spPr>
          <a:xfrm>
            <a:off x="457200" y="666750"/>
            <a:ext cx="8229600" cy="857250"/>
          </a:xfrm>
        </p:spPr>
        <p:txBody>
          <a:bodyPr/>
          <a:lstStyle/>
          <a:p>
            <a:r>
              <a:rPr lang="en-US" dirty="0"/>
              <a:t>Breakfast Food Requirements</a:t>
            </a:r>
          </a:p>
        </p:txBody>
      </p:sp>
      <p:sp>
        <p:nvSpPr>
          <p:cNvPr id="3" name="Content Placeholder 2"/>
          <p:cNvSpPr>
            <a:spLocks noGrp="1"/>
          </p:cNvSpPr>
          <p:nvPr>
            <p:ph idx="1"/>
          </p:nvPr>
        </p:nvSpPr>
        <p:spPr>
          <a:xfrm>
            <a:off x="609600" y="2209800"/>
            <a:ext cx="7924800" cy="4419600"/>
          </a:xfrm>
        </p:spPr>
        <p:txBody>
          <a:bodyPr/>
          <a:lstStyle/>
          <a:p>
            <a:r>
              <a:rPr lang="en-US" sz="2200" dirty="0"/>
              <a:t>Eggs</a:t>
            </a:r>
          </a:p>
          <a:p>
            <a:pPr lvl="1"/>
            <a:r>
              <a:rPr lang="en-US" sz="2200" dirty="0"/>
              <a:t>Eggs to order every breakfast</a:t>
            </a:r>
          </a:p>
          <a:p>
            <a:pPr lvl="1"/>
            <a:r>
              <a:rPr lang="en-US" sz="2200" dirty="0"/>
              <a:t>Include omelets (either as an egg-to-order or as an entrée at least twice per week)</a:t>
            </a:r>
          </a:p>
          <a:p>
            <a:r>
              <a:rPr lang="en-US" sz="2200" dirty="0"/>
              <a:t>Meat (can be pork more than 2 times per week)</a:t>
            </a:r>
          </a:p>
          <a:p>
            <a:r>
              <a:rPr lang="en-US" sz="2200" dirty="0"/>
              <a:t>Starch (usu. Potatoes – e.g., hash browns or home fries)\</a:t>
            </a:r>
          </a:p>
          <a:p>
            <a:pPr marL="0" indent="0">
              <a:buNone/>
            </a:pPr>
            <a:r>
              <a:rPr lang="en-US" sz="2200" dirty="0"/>
              <a:t>Plus:</a:t>
            </a:r>
          </a:p>
          <a:p>
            <a:r>
              <a:rPr lang="en-US" sz="2200" dirty="0"/>
              <a:t>Assorted Hot and/or Dry Cereal</a:t>
            </a:r>
          </a:p>
          <a:p>
            <a:r>
              <a:rPr lang="en-US" sz="2200" dirty="0"/>
              <a:t>Assorted breads</a:t>
            </a:r>
          </a:p>
          <a:p>
            <a:r>
              <a:rPr lang="en-US" sz="2200" dirty="0"/>
              <a:t>Fresh Fruit</a:t>
            </a:r>
          </a:p>
          <a:p>
            <a:r>
              <a:rPr lang="en-US" sz="2200" dirty="0"/>
              <a:t>Coffee, Tea, Juice, Milk</a:t>
            </a:r>
          </a:p>
          <a:p>
            <a:endParaRPr lang="en-US" sz="2300" dirty="0"/>
          </a:p>
        </p:txBody>
      </p:sp>
      <p:pic>
        <p:nvPicPr>
          <p:cNvPr id="5" name="Slide 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054991196"/>
      </p:ext>
    </p:extLst>
  </p:cSld>
  <p:clrMapOvr>
    <a:masterClrMapping/>
  </p:clrMapOvr>
  <mc:AlternateContent xmlns:mc="http://schemas.openxmlformats.org/markup-compatibility/2006" xmlns:p14="http://schemas.microsoft.com/office/powerpoint/2010/main">
    <mc:Choice Requires="p14">
      <p:transition spd="slow" p14:dur="2000" advTm="29239"/>
    </mc:Choice>
    <mc:Fallback xmlns="">
      <p:transition spd="slow" advTm="29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86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mod="1">
    <p:ext uri="{E180D4A7-C9FB-4DFB-919C-405C955672EB}">
      <p14:showEvtLst xmlns:p14="http://schemas.microsoft.com/office/powerpoint/2010/main">
        <p14:playEvt time="27" objId="5"/>
        <p14:stopEvt time="28037" objId="5"/>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Menu Artistry Considerations</a:t>
            </a:r>
          </a:p>
        </p:txBody>
      </p:sp>
      <p:sp>
        <p:nvSpPr>
          <p:cNvPr id="3" name="Content Placeholder 2"/>
          <p:cNvSpPr>
            <a:spLocks noGrp="1"/>
          </p:cNvSpPr>
          <p:nvPr>
            <p:ph idx="1"/>
          </p:nvPr>
        </p:nvSpPr>
        <p:spPr/>
        <p:txBody>
          <a:bodyPr/>
          <a:lstStyle/>
          <a:p>
            <a:r>
              <a:rPr lang="en-US" dirty="0"/>
              <a:t>Three different colors on plate</a:t>
            </a:r>
          </a:p>
          <a:p>
            <a:r>
              <a:rPr lang="en-US" dirty="0"/>
              <a:t>Three different food textures</a:t>
            </a:r>
          </a:p>
          <a:p>
            <a:r>
              <a:rPr lang="en-US" dirty="0"/>
              <a:t>Best quality food available</a:t>
            </a:r>
          </a:p>
          <a:p>
            <a:r>
              <a:rPr lang="en-US" dirty="0"/>
              <a:t>Mix savory and sweet</a:t>
            </a:r>
          </a:p>
          <a:p>
            <a:r>
              <a:rPr lang="en-US" dirty="0"/>
              <a:t>Avoid repeating entrée items</a:t>
            </a:r>
          </a:p>
          <a:p>
            <a:r>
              <a:rPr lang="en-US" dirty="0"/>
              <a:t>Be creative!</a:t>
            </a:r>
          </a:p>
          <a:p>
            <a:r>
              <a:rPr lang="en-US" dirty="0"/>
              <a:t>Be both informative and descriptive with the names of your dishes.</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4000" y="2144147"/>
            <a:ext cx="2527298" cy="1985734"/>
          </a:xfrm>
          <a:prstGeom prst="rect">
            <a:avLst/>
          </a:prstGeom>
        </p:spPr>
      </p:pic>
      <p:pic>
        <p:nvPicPr>
          <p:cNvPr id="5" name="Slide 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3588467588"/>
      </p:ext>
    </p:extLst>
  </p:cSld>
  <p:clrMapOvr>
    <a:masterClrMapping/>
  </p:clrMapOvr>
  <mc:AlternateContent xmlns:mc="http://schemas.openxmlformats.org/markup-compatibility/2006" xmlns:p14="http://schemas.microsoft.com/office/powerpoint/2010/main">
    <mc:Choice Requires="p14">
      <p:transition spd="slow" p14:dur="2000" advTm="23887"/>
    </mc:Choice>
    <mc:Fallback xmlns="">
      <p:transition spd="slow" advTm="238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17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extLst mod="1">
    <p:ext uri="{E180D4A7-C9FB-4DFB-919C-405C955672EB}">
      <p14:showEvtLst xmlns:p14="http://schemas.microsoft.com/office/powerpoint/2010/main">
        <p14:playEvt time="23" objId="5"/>
        <p14:stopEvt time="23313" objId="5"/>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FA9A6-EDD4-49C9-8AD3-FDA5688A4141}"/>
              </a:ext>
            </a:extLst>
          </p:cNvPr>
          <p:cNvSpPr>
            <a:spLocks noGrp="1"/>
          </p:cNvSpPr>
          <p:nvPr>
            <p:ph type="title"/>
          </p:nvPr>
        </p:nvSpPr>
        <p:spPr/>
        <p:txBody>
          <a:bodyPr/>
          <a:lstStyle/>
          <a:p>
            <a:r>
              <a:rPr lang="en-US" dirty="0"/>
              <a:t>Continued in Part 3</a:t>
            </a:r>
          </a:p>
        </p:txBody>
      </p:sp>
      <p:sp>
        <p:nvSpPr>
          <p:cNvPr id="3" name="Content Placeholder 2">
            <a:extLst>
              <a:ext uri="{FF2B5EF4-FFF2-40B4-BE49-F238E27FC236}">
                <a16:creationId xmlns:a16="http://schemas.microsoft.com/office/drawing/2014/main" id="{F574CEDD-57C6-4E58-9C2C-3B6D6D7A533E}"/>
              </a:ext>
            </a:extLst>
          </p:cNvPr>
          <p:cNvSpPr>
            <a:spLocks noGrp="1"/>
          </p:cNvSpPr>
          <p:nvPr>
            <p:ph idx="1"/>
          </p:nvPr>
        </p:nvSpPr>
        <p:spPr>
          <a:xfrm>
            <a:off x="457200" y="2667000"/>
            <a:ext cx="8229600" cy="3657600"/>
          </a:xfrm>
        </p:spPr>
        <p:txBody>
          <a:bodyPr/>
          <a:lstStyle/>
          <a:p>
            <a:r>
              <a:rPr lang="en-US" dirty="0"/>
              <a:t>Please close this PowerPoint</a:t>
            </a:r>
          </a:p>
          <a:p>
            <a:r>
              <a:rPr lang="en-US" dirty="0"/>
              <a:t>Open </a:t>
            </a:r>
            <a:r>
              <a:rPr lang="en-US" dirty="0">
                <a:solidFill>
                  <a:srgbClr val="FF0000"/>
                </a:solidFill>
              </a:rPr>
              <a:t>Part 3 of the Cycle Menu Lesson</a:t>
            </a:r>
          </a:p>
        </p:txBody>
      </p:sp>
    </p:spTree>
    <p:extLst>
      <p:ext uri="{BB962C8B-B14F-4D97-AF65-F5344CB8AC3E}">
        <p14:creationId xmlns:p14="http://schemas.microsoft.com/office/powerpoint/2010/main" val="39248240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DC3HDHFYPPD6-229595753-16</_dlc_DocId>
    <_dlc_DocIdUrl xmlns="b9d87d8e-2e07-46b2-92a5-8b8b5755d768">
      <Url>https://cg.portal.uscg.mil/communities/erats/CS/FSO-PVA%20FOT/_layouts/DocIdRedir.aspx?ID=DC3HDHFYPPD6-229595753-16</Url>
      <Description>DC3HDHFYPPD6-229595753-16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353034D41CF2349BD265406D1D22A98" ma:contentTypeVersion="0" ma:contentTypeDescription="Create a new document." ma:contentTypeScope="" ma:versionID="de3bc86382c7375fbce1052fd81525bb">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6E441D37-483F-4E37-9299-57823C997261}">
  <ds:schemaRefs>
    <ds:schemaRef ds:uri="http://schemas.microsoft.com/sharepoint/v3/contenttype/forms"/>
  </ds:schemaRefs>
</ds:datastoreItem>
</file>

<file path=customXml/itemProps2.xml><?xml version="1.0" encoding="utf-8"?>
<ds:datastoreItem xmlns:ds="http://schemas.openxmlformats.org/officeDocument/2006/customXml" ds:itemID="{E3EFC9E8-0CE6-4074-B85C-970680D00DBB}">
  <ds:schemaRefs>
    <ds:schemaRef ds:uri="http://purl.org/dc/dcmitype/"/>
    <ds:schemaRef ds:uri="http://schemas.microsoft.com/office/2006/documentManagement/types"/>
    <ds:schemaRef ds:uri="http://purl.org/dc/elements/1.1/"/>
    <ds:schemaRef ds:uri="http://schemas.microsoft.com/office/2006/metadata/properties"/>
    <ds:schemaRef ds:uri="http://purl.org/dc/terms/"/>
    <ds:schemaRef ds:uri="http://schemas.openxmlformats.org/package/2006/metadata/core-properties"/>
    <ds:schemaRef ds:uri="http://schemas.microsoft.com/office/infopath/2007/PartnerControls"/>
    <ds:schemaRef ds:uri="b9d87d8e-2e07-46b2-92a5-8b8b5755d768"/>
    <ds:schemaRef ds:uri="http://www.w3.org/XML/1998/namespace"/>
  </ds:schemaRefs>
</ds:datastoreItem>
</file>

<file path=customXml/itemProps3.xml><?xml version="1.0" encoding="utf-8"?>
<ds:datastoreItem xmlns:ds="http://schemas.openxmlformats.org/officeDocument/2006/customXml" ds:itemID="{A5FFEFC6-2C72-4E98-8E60-B03E5FDB8C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d87d8e-2e07-46b2-92a5-8b8b5755d7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DEA25B02-6594-4F34-ABE2-356D73C27735}">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Flow</Template>
  <TotalTime>4916</TotalTime>
  <Words>916</Words>
  <Application>Microsoft Office PowerPoint</Application>
  <PresentationFormat>On-screen Show (4:3)</PresentationFormat>
  <Paragraphs>124</Paragraphs>
  <Slides>12</Slides>
  <Notes>11</Notes>
  <HiddenSlides>0</HiddenSlides>
  <MMClips>10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Constantia</vt:lpstr>
      <vt:lpstr>Wingdings 2</vt:lpstr>
      <vt:lpstr>Flow</vt:lpstr>
      <vt:lpstr>Unit 4: Culinary Plan Lesson 1. Cycle Menu Development “How to Complete a CGDF Cycle Menu”  </vt:lpstr>
      <vt:lpstr>Choosing Foods to Serve</vt:lpstr>
      <vt:lpstr>Menu Advisory Board Meeting</vt:lpstr>
      <vt:lpstr>Common Food Allergies</vt:lpstr>
      <vt:lpstr>Coast Guard Menu Policies</vt:lpstr>
      <vt:lpstr>Coast Guard Protein Policy</vt:lpstr>
      <vt:lpstr>Lunch and Dinner Food Groups</vt:lpstr>
      <vt:lpstr>Mission Type and Calories</vt:lpstr>
      <vt:lpstr>Selecting Healthy Foods</vt:lpstr>
      <vt:lpstr>Breakfast Food Requirements</vt:lpstr>
      <vt:lpstr>Menu Artistry Considerations</vt:lpstr>
      <vt:lpstr>Continued in Part 3</vt:lpstr>
    </vt:vector>
  </TitlesOfParts>
  <Company>Department of Homeland Security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Ketchum, Joshua T CSC</dc:creator>
  <cp:lastModifiedBy>Shelton, Adam C CSCS</cp:lastModifiedBy>
  <cp:revision>276</cp:revision>
  <dcterms:created xsi:type="dcterms:W3CDTF">2015-10-14T14:23:03Z</dcterms:created>
  <dcterms:modified xsi:type="dcterms:W3CDTF">2020-05-02T20:11:10Z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0x010100A353034D41CF2349BD265406D1D22A98</vt:lpwstr>
  </property>
  <property fmtid="{D5CDD505-2E9C-101B-9397-08002B2CF9AE}" pid="3" name="_dlc_DocIdItemGuid">
    <vt:lpwstr>01a982db-c6bd-4fea-8541-d136e68000d0</vt:lpwstr>
  </property>
</Properties>
</file>