
<file path=[Content_Types].xml><?xml version="1.0" encoding="utf-8"?>
<Types xmlns="http://schemas.openxmlformats.org/package/2006/content-types">
  <Default Extension="png" ContentType="image/png"/>
  <Default Extension="jpeg" ContentType="image/jpeg"/>
  <Default Extension="m4a" ContentType="audio/mp4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customXml/itemProps4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Override1.xml" ContentType="application/vnd.openxmlformats-officedocument.themeOverride+xml"/>
  <Override PartName="/ppt/theme/themeOverride2.xml" ContentType="application/vnd.openxmlformats-officedocument.themeOverride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bookmarkIdSeed="2">
  <p:sldMasterIdLst>
    <p:sldMasterId id="2147483864" r:id="rId5"/>
  </p:sldMasterIdLst>
  <p:notesMasterIdLst>
    <p:notesMasterId r:id="rId11"/>
  </p:notesMasterIdLst>
  <p:handoutMasterIdLst>
    <p:handoutMasterId r:id="rId12"/>
  </p:handoutMasterIdLst>
  <p:sldIdLst>
    <p:sldId id="256" r:id="rId6"/>
    <p:sldId id="331" r:id="rId7"/>
    <p:sldId id="332" r:id="rId8"/>
    <p:sldId id="314" r:id="rId9"/>
    <p:sldId id="335" r:id="rId10"/>
  </p:sldIdLst>
  <p:sldSz cx="9144000" cy="6858000" type="screen4x3"/>
  <p:notesSz cx="6858000" cy="9144000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4DE1EA"/>
    <a:srgbClr val="F090E2"/>
    <a:srgbClr val="FDDFF7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6876" autoAdjust="0"/>
    <p:restoredTop sz="70922" autoAdjust="0"/>
  </p:normalViewPr>
  <p:slideViewPr>
    <p:cSldViewPr>
      <p:cViewPr varScale="1">
        <p:scale>
          <a:sx n="57" d="100"/>
          <a:sy n="57" d="100"/>
        </p:scale>
        <p:origin x="1056" y="78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3.xml"/><Relationship Id="rId13" Type="http://schemas.openxmlformats.org/officeDocument/2006/relationships/presProps" Target="presProps.xml"/><Relationship Id="rId3" Type="http://schemas.openxmlformats.org/officeDocument/2006/relationships/customXml" Target="../customXml/item3.xml"/><Relationship Id="rId7" Type="http://schemas.openxmlformats.org/officeDocument/2006/relationships/slide" Target="slides/slide2.xml"/><Relationship Id="rId12" Type="http://schemas.openxmlformats.org/officeDocument/2006/relationships/handoutMaster" Target="handoutMasters/handoutMaster1.xml"/><Relationship Id="rId2" Type="http://schemas.openxmlformats.org/officeDocument/2006/relationships/customXml" Target="../customXml/item2.xml"/><Relationship Id="rId16" Type="http://schemas.openxmlformats.org/officeDocument/2006/relationships/tableStyles" Target="tableStyles.xml"/><Relationship Id="rId1" Type="http://schemas.openxmlformats.org/officeDocument/2006/relationships/customXml" Target="../customXml/item1.xml"/><Relationship Id="rId6" Type="http://schemas.openxmlformats.org/officeDocument/2006/relationships/slide" Target="slides/slide1.xml"/><Relationship Id="rId11" Type="http://schemas.openxmlformats.org/officeDocument/2006/relationships/notesMaster" Target="notesMasters/notesMaster1.xml"/><Relationship Id="rId5" Type="http://schemas.openxmlformats.org/officeDocument/2006/relationships/slideMaster" Target="slideMasters/slideMaster1.xml"/><Relationship Id="rId15" Type="http://schemas.openxmlformats.org/officeDocument/2006/relationships/theme" Target="theme/theme1.xml"/><Relationship Id="rId10" Type="http://schemas.openxmlformats.org/officeDocument/2006/relationships/slide" Target="slides/slide5.xml"/><Relationship Id="rId4" Type="http://schemas.openxmlformats.org/officeDocument/2006/relationships/customXml" Target="../customXml/item4.xml"/><Relationship Id="rId9" Type="http://schemas.openxmlformats.org/officeDocument/2006/relationships/slide" Target="slides/slide4.xml"/><Relationship Id="rId14" Type="http://schemas.openxmlformats.org/officeDocument/2006/relationships/viewProps" Target="view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581ED73-5C1B-4092-B162-9FD618D97CE3}" type="datetimeFigureOut">
              <a:rPr lang="en-US" smtClean="0"/>
              <a:t>5/2/2020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D10E47A-0428-4E2F-ADF5-BE9F1C59B40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71426598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pPr>
              <a:defRPr/>
            </a:pPr>
            <a:fld id="{BE27156E-2262-4195-BB86-6A2E133D6550}" type="datetimeFigureOut">
              <a:rPr lang="en-US"/>
              <a:pPr>
                <a:defRPr/>
              </a:pPr>
              <a:t>5/2/2020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en-US" noProof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noProof="0"/>
              <a:t>Click to 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pPr>
              <a:defRPr/>
            </a:pPr>
            <a:fld id="{DFFAB117-F1DD-471B-810B-3AC88332F2FC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6387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HELLO AND WELCOME TO UNIT 4, Culinary Plan. 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My name is Senior Chief Adam</a:t>
            </a:r>
            <a:r>
              <a:rPr lang="en-US" sz="1200" kern="1200" baseline="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Shelton</a:t>
            </a: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with</a:t>
            </a:r>
            <a:r>
              <a:rPr lang="en-US" sz="1200" kern="1200" baseline="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the Food Service Assistance and Training Team </a:t>
            </a:r>
            <a:r>
              <a:rPr lang="en-US" sz="120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here at Training Center Petaluma.  I WILL BE YOUR INSTRUCTOR FOR THIS LESSON.  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lang="en-US" sz="1200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en-US" dirty="0"/>
              <a:t>THIS FIRST LESSON IN UNIT 4 IS “Cycle</a:t>
            </a:r>
            <a:r>
              <a:rPr lang="en-US" baseline="0" dirty="0"/>
              <a:t> Menu Development, How to Complete a CGDF Cycle Menu”</a:t>
            </a:r>
            <a:r>
              <a:rPr lang="en-US" dirty="0"/>
              <a:t>.  LESSON 1 PROVIDES KNOWLEDGE AND A FOUNDATIONAL UNDERSTANDING OF CYCLE</a:t>
            </a:r>
            <a:r>
              <a:rPr lang="en-US" baseline="0" dirty="0"/>
              <a:t> MENUS</a:t>
            </a:r>
            <a:r>
              <a:rPr lang="en-US" dirty="0"/>
              <a:t>.  The goal of this lesson is to ensure every FSO attending this course has foundational knowledge critical</a:t>
            </a:r>
            <a:r>
              <a:rPr lang="en-US" baseline="0" dirty="0"/>
              <a:t> to completing cycle menus for their dining facility</a:t>
            </a:r>
            <a:r>
              <a:rPr lang="en-US" dirty="0"/>
              <a:t>. 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lang="en-US" dirty="0"/>
          </a:p>
          <a:p>
            <a:r>
              <a:rPr lang="en-US" baseline="0" dirty="0"/>
              <a:t>ONCE THIS LESSON IS COMPLETE, YOU WILL PERFORM A PRACTICE IN WHICH YOU COMPLETE A CYCLE MENU FOR SUBMISSION TO YOUR CO/OIC, FOLLOWED BY AN ASSESSMENT WHERE YOU WILL ONCE AGAIN COMPLETE A DIFFERENT CYCLE MENU FOR SUBMISSION TO YOUR COMMAND FOR APPROVAL.  SUCCESSFUL COMPLETION OF THE ASSESSMENT CYCLE MENU WILL RESULT IN YOU RECEIVING A “GO” FOR YOUR PERFOMANCE TEST CHEKCLIST OR PTC.  </a:t>
            </a:r>
          </a:p>
          <a:p>
            <a:pPr eaLnBrk="1" hangingPunct="1">
              <a:spcBef>
                <a:spcPct val="0"/>
              </a:spcBef>
            </a:pPr>
            <a:endParaRPr lang="en-US" dirty="0"/>
          </a:p>
        </p:txBody>
      </p:sp>
      <p:sp>
        <p:nvSpPr>
          <p:cNvPr id="16388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86B5E3E1-C7D1-41EE-854D-63D1AE9DE525}" type="slidenum">
              <a:rPr lang="en-US" smtClean="0"/>
              <a:pPr/>
              <a:t>1</a:t>
            </a:fld>
            <a:endParaRPr 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6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41987" name="Notes Placeholder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marL="171450" indent="-171450">
              <a:buFont typeface="Arial" panose="020B0604020202020204" pitchFamily="34" charset="0"/>
              <a:buChar char="•"/>
            </a:pPr>
            <a:r>
              <a:rPr lang="en-US" dirty="0"/>
              <a:t>Unit name must appear at the Top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US" dirty="0"/>
              <a:t>Dates must be clear IE: 01May20-07May1420 or week of May 1 2020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US" dirty="0"/>
              <a:t>Drafter name is whoever drafted the menu IE: CS2</a:t>
            </a:r>
            <a:r>
              <a:rPr lang="en-US" baseline="0" dirty="0"/>
              <a:t> Smith</a:t>
            </a:r>
            <a:endParaRPr lang="en-US" dirty="0"/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US" dirty="0"/>
              <a:t>Approval Names FSO and CO names must be at the bottom as well as signatures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US" dirty="0"/>
              <a:t>Verification of the following week’s menu must be approved by CO/OIC by Wed of the week prior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US" dirty="0"/>
              <a:t>Post in the CGDF entrance and the Galley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endParaRPr lang="en-US" dirty="0"/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US" dirty="0"/>
              <a:t>Can add a column for drinks</a:t>
            </a:r>
          </a:p>
        </p:txBody>
      </p:sp>
      <p:sp>
        <p:nvSpPr>
          <p:cNvPr id="41988" name="Slide Number Placeholder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42E7F911-3D6F-45DE-9D98-93483D068120}" type="slidenum">
              <a:rPr lang="en-US" smtClean="0"/>
              <a:pPr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25331528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2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46083" name="Notes Placeholder 2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r>
              <a:rPr lang="en-US" dirty="0"/>
              <a:t>Finalizing</a:t>
            </a:r>
            <a:r>
              <a:rPr lang="en-US" baseline="0" dirty="0"/>
              <a:t> the menu; here lists the overall process of finalizing your menu.  Once drafted and signed, you will submit to your CO/OIC for approval, file and post accordingly.</a:t>
            </a:r>
            <a:endParaRPr lang="en-US" dirty="0"/>
          </a:p>
        </p:txBody>
      </p:sp>
      <p:sp>
        <p:nvSpPr>
          <p:cNvPr id="46084" name="Slide Number Placeholder 3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551535AA-91C9-473E-BC66-AADDA07CFBD5}" type="slidenum">
              <a:rPr lang="en-US" smtClean="0"/>
              <a:pPr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6818796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In this lesson we discussed components that: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US" dirty="0"/>
              <a:t>make up a good menu, 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US" dirty="0"/>
              <a:t>the Coast Guard policies that affect food choices, 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US" dirty="0"/>
              <a:t>the practical considerations you’ll need to keep in mind when creating your menu. 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US" dirty="0"/>
              <a:t>As well as the steps you need to take to get your menu approved and posted.</a:t>
            </a:r>
          </a:p>
          <a:p>
            <a:endParaRPr lang="en-US" dirty="0"/>
          </a:p>
          <a:p>
            <a:endParaRPr lang="en-US" dirty="0"/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DFFAB117-F1DD-471B-810B-3AC88332F2FC}" type="slidenum">
              <a:rPr lang="en-US" smtClean="0"/>
              <a:pPr>
                <a:defRPr/>
              </a:pPr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51120006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please direct any questions you may have to your instructors for further clarification.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DFFAB117-F1DD-471B-810B-3AC88332F2FC}" type="slidenum">
              <a:rPr lang="en-US" smtClean="0"/>
              <a:pPr>
                <a:defRPr/>
              </a:pPr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396735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slideMaster" Target="../slideMasters/slideMaster1.xml"/><Relationship Id="rId1" Type="http://schemas.openxmlformats.org/officeDocument/2006/relationships/themeOverride" Target="../theme/themeOverride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slideMaster" Target="../slideMasters/slideMaster1.xml"/><Relationship Id="rId1" Type="http://schemas.openxmlformats.org/officeDocument/2006/relationships/themeOverride" Target="../theme/themeOverride2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bg>
      <p:bgPr>
        <a:blipFill dpi="0" rotWithShape="0">
          <a:blip r:embed="rId3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8"/>
          <p:cNvSpPr>
            <a:spLocks noGrp="1"/>
          </p:cNvSpPr>
          <p:nvPr>
            <p:ph type="ctrTitle"/>
          </p:nvPr>
        </p:nvSpPr>
        <p:spPr>
          <a:xfrm>
            <a:off x="533400" y="1371600"/>
            <a:ext cx="7851648" cy="1828800"/>
          </a:xfrm>
          <a:ln>
            <a:noFill/>
          </a:ln>
        </p:spPr>
        <p:txBody>
          <a:bodyPr tIns="0" rIns="18288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r" rtl="0">
              <a:spcBef>
                <a:spcPct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17" name="Subtitle 16"/>
          <p:cNvSpPr>
            <a:spLocks noGrp="1"/>
          </p:cNvSpPr>
          <p:nvPr>
            <p:ph type="subTitle" idx="1"/>
          </p:nvPr>
        </p:nvSpPr>
        <p:spPr>
          <a:xfrm>
            <a:off x="533400" y="3228536"/>
            <a:ext cx="7854696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2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D4C03D5-01FE-4C10-B0F0-470CBE20E365}" type="datetimeFigureOut">
              <a:rPr lang="en-US"/>
              <a:pPr>
                <a:defRPr/>
              </a:pPr>
              <a:t>5/2/2020</a:t>
            </a:fld>
            <a:endParaRPr lang="en-US"/>
          </a:p>
        </p:txBody>
      </p:sp>
      <p:sp>
        <p:nvSpPr>
          <p:cNvPr id="5" name="Footer Placeholder 18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1DC78C7-0D4F-433A-98A2-8CA82786CB6E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2CE2E1A-B7B0-4BAA-84A3-BBC653742801}" type="datetimeFigureOut">
              <a:rPr lang="en-US"/>
              <a:pPr>
                <a:defRPr/>
              </a:pPr>
              <a:t>5/2/2020</a:t>
            </a:fld>
            <a:endParaRPr lang="en-US"/>
          </a:p>
        </p:txBody>
      </p:sp>
      <p:sp>
        <p:nvSpPr>
          <p:cNvPr id="5" name="Footer Placeholder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FDCC296-493F-4B33-BEC7-B13E230C7358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bg>
      <p:bgPr>
        <a:blipFill dpi="0" rotWithShape="0">
          <a:blip r:embed="rId3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0352" y="1316736"/>
            <a:ext cx="7772400" cy="1362456"/>
          </a:xfrm>
          <a:ln>
            <a:noFill/>
          </a:ln>
        </p:spPr>
        <p:txBody>
          <a:bodyPr tIns="0"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</a:sp3d>
          </a:bodyPr>
          <a:lstStyle>
            <a:lvl1pPr algn="l" rtl="0">
              <a:spcBef>
                <a:spcPct val="0"/>
              </a:spcBef>
              <a:buNone/>
              <a:defRPr lang="en-US" sz="5600" b="1" cap="none" baseline="0" dirty="0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30352" y="2704664"/>
            <a:ext cx="7772400" cy="1509712"/>
          </a:xfrm>
        </p:spPr>
        <p:txBody>
          <a:bodyPr lIns="45720" rIns="45720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885BC4A-53BD-42EF-82AA-4FD11BACAE5F}" type="datetimeFigureOut">
              <a:rPr lang="en-US"/>
              <a:pPr>
                <a:defRPr/>
              </a:pPr>
              <a:t>5/2/2020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1BAB247-D44D-424D-8FE5-241E1DF97AEA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AB08998-8E54-46B3-AF38-61DB482E5737}" type="datetimeFigureOut">
              <a:rPr lang="en-US"/>
              <a:pPr>
                <a:defRPr/>
              </a:pPr>
              <a:t>5/2/2020</a:t>
            </a:fld>
            <a:endParaRPr lang="en-US"/>
          </a:p>
        </p:txBody>
      </p:sp>
      <p:sp>
        <p:nvSpPr>
          <p:cNvPr id="6" name="Footer Placeholder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D8C3A3D-0B7C-43A2-81DE-7A681BB4CB90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855248"/>
            <a:ext cx="4040188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645025" y="1859757"/>
            <a:ext cx="4041775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57200" y="2514600"/>
            <a:ext cx="4040188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514600"/>
            <a:ext cx="4041775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46B3196-B6AE-4261-AF97-1F042034C125}" type="datetimeFigureOut">
              <a:rPr lang="en-US"/>
              <a:pPr>
                <a:defRPr/>
              </a:pPr>
              <a:t>5/2/2020</a:t>
            </a:fld>
            <a:endParaRPr lang="en-US"/>
          </a:p>
        </p:txBody>
      </p:sp>
      <p:sp>
        <p:nvSpPr>
          <p:cNvPr id="8" name="Footer Placeholder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Slide Number Placeholder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B780D2D-697A-459C-BA9C-028545AAE134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305800" cy="1143000"/>
          </a:xfrm>
        </p:spPr>
        <p:txBody>
          <a:bodyPr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C588EB5-EA5B-46A8-A520-972886E3DF49}" type="datetimeFigureOut">
              <a:rPr lang="en-US"/>
              <a:pPr>
                <a:defRPr/>
              </a:pPr>
              <a:t>5/2/2020</a:t>
            </a:fld>
            <a:endParaRPr lang="en-US"/>
          </a:p>
        </p:txBody>
      </p:sp>
      <p:sp>
        <p:nvSpPr>
          <p:cNvPr id="4" name="Footer Placeholder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Slide Number Placeholder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0264CC4-9421-4F1E-80E6-BF1ED7A45B26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87C1793-908C-4108-B485-955AC6DAD124}" type="datetimeFigureOut">
              <a:rPr lang="en-US"/>
              <a:pPr>
                <a:defRPr/>
              </a:pPr>
              <a:t>5/2/2020</a:t>
            </a:fld>
            <a:endParaRPr lang="en-US"/>
          </a:p>
        </p:txBody>
      </p:sp>
      <p:sp>
        <p:nvSpPr>
          <p:cNvPr id="3" name="Footer Placeholder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Slide Number Placeholder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B88FAA3-CF7C-4151-95DD-8C0AB149589D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514352"/>
            <a:ext cx="2743200" cy="1162050"/>
          </a:xfrm>
        </p:spPr>
        <p:txBody>
          <a:bodyPr>
            <a:noAutofit/>
          </a:bodyPr>
          <a:lstStyle>
            <a:lvl1pPr algn="l" rtl="0">
              <a:spcBef>
                <a:spcPct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685800" y="1676400"/>
            <a:ext cx="27432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3575050" y="1676400"/>
            <a:ext cx="5111750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9C0E60A-9D47-442F-A3DD-A2155C1EA646}" type="datetimeFigureOut">
              <a:rPr lang="en-US"/>
              <a:pPr>
                <a:defRPr/>
              </a:pPr>
              <a:t>5/2/2020</a:t>
            </a:fld>
            <a:endParaRPr lang="en-US"/>
          </a:p>
        </p:txBody>
      </p:sp>
      <p:sp>
        <p:nvSpPr>
          <p:cNvPr id="6" name="Footer Placeholder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83C0E75-2B8B-4536-8626-7988B710E214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Snip and Round Single Corner Rectangle 4"/>
          <p:cNvSpPr/>
          <p:nvPr/>
        </p:nvSpPr>
        <p:spPr>
          <a:xfrm rot="420000" flipV="1">
            <a:off x="3165475" y="1108075"/>
            <a:ext cx="5257800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6" name="Right Triangle 5"/>
          <p:cNvSpPr/>
          <p:nvPr/>
        </p:nvSpPr>
        <p:spPr>
          <a:xfrm rot="420000" flipV="1">
            <a:off x="8004175" y="5359400"/>
            <a:ext cx="155575" cy="155575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7" name="Freeform 6"/>
          <p:cNvSpPr>
            <a:spLocks/>
          </p:cNvSpPr>
          <p:nvPr/>
        </p:nvSpPr>
        <p:spPr bwMode="auto">
          <a:xfrm flipV="1">
            <a:off x="-9525" y="5816600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8" name="Freeform 7"/>
          <p:cNvSpPr>
            <a:spLocks/>
          </p:cNvSpPr>
          <p:nvPr/>
        </p:nvSpPr>
        <p:spPr bwMode="auto">
          <a:xfrm flipV="1">
            <a:off x="4381500" y="6219825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1176996"/>
            <a:ext cx="2212848" cy="1582621"/>
          </a:xfrm>
        </p:spPr>
        <p:txBody>
          <a:bodyPr lIns="45720" rIns="45720" bIns="45720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600" y="2828785"/>
            <a:ext cx="2209800" cy="2179320"/>
          </a:xfrm>
        </p:spPr>
        <p:txBody>
          <a:bodyPr lIns="64008" rIns="45720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 rot="420000">
            <a:off x="3485793" y="1199517"/>
            <a:ext cx="461772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  <a:effectLst/>
        </p:spPr>
        <p:txBody>
          <a:bodyPr>
            <a:normAutofit/>
          </a:bodyPr>
          <a:lstStyle>
            <a:lvl1pPr marL="0" indent="0">
              <a:buNone/>
              <a:defRPr sz="3200"/>
            </a:lvl1pPr>
          </a:lstStyle>
          <a:p>
            <a:pPr lvl="0"/>
            <a:r>
              <a:rPr lang="en-US" noProof="0"/>
              <a:t>Click icon to add picture</a:t>
            </a:r>
            <a:endParaRPr lang="en-US" noProof="0" dirty="0"/>
          </a:p>
        </p:txBody>
      </p:sp>
      <p:sp>
        <p:nvSpPr>
          <p:cNvPr id="9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7180392-50A3-4561-A8A3-267348B06DE6}" type="datetimeFigureOut">
              <a:rPr lang="en-US"/>
              <a:pPr>
                <a:defRPr/>
              </a:pPr>
              <a:t>5/2/2020</a:t>
            </a:fld>
            <a:endParaRPr lang="en-US"/>
          </a:p>
        </p:txBody>
      </p:sp>
      <p:sp>
        <p:nvSpPr>
          <p:cNvPr id="10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1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077200" y="6356350"/>
            <a:ext cx="609600" cy="3651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C087532-3822-44C2-8027-5F85BDF65D6E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C074BF5-CCDC-44C3-946D-BCD3DD7C297B}" type="datetimeFigureOut">
              <a:rPr lang="en-US"/>
              <a:pPr>
                <a:defRPr/>
              </a:pPr>
              <a:t>5/2/2020</a:t>
            </a:fld>
            <a:endParaRPr lang="en-US"/>
          </a:p>
        </p:txBody>
      </p:sp>
      <p:sp>
        <p:nvSpPr>
          <p:cNvPr id="5" name="Footer Placeholder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ECA7EE0-FDDC-4822-A133-45C0A8AD7AC3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914401"/>
            <a:ext cx="2057400" cy="5211763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914401"/>
            <a:ext cx="6019800" cy="5211763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1009449-E132-4A70-AA2B-0DF59A647FC3}" type="datetimeFigureOut">
              <a:rPr lang="en-US"/>
              <a:pPr>
                <a:defRPr/>
              </a:pPr>
              <a:t>5/2/2020</a:t>
            </a:fld>
            <a:endParaRPr lang="en-US"/>
          </a:p>
        </p:txBody>
      </p:sp>
      <p:sp>
        <p:nvSpPr>
          <p:cNvPr id="5" name="Footer Placeholder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6367159-A232-4E81-A668-8C542A6F6E14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2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3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reeform 6"/>
          <p:cNvSpPr>
            <a:spLocks/>
          </p:cNvSpPr>
          <p:nvPr/>
        </p:nvSpPr>
        <p:spPr bwMode="auto">
          <a:xfrm>
            <a:off x="-9525" y="-7938"/>
            <a:ext cx="9163050" cy="1041401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8" name="Freeform 7"/>
          <p:cNvSpPr>
            <a:spLocks/>
          </p:cNvSpPr>
          <p:nvPr/>
        </p:nvSpPr>
        <p:spPr bwMode="auto">
          <a:xfrm>
            <a:off x="4381500" y="-7938"/>
            <a:ext cx="4762500" cy="638176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1028" name="Title Placeholder 8"/>
          <p:cNvSpPr>
            <a:spLocks noGrp="1"/>
          </p:cNvSpPr>
          <p:nvPr>
            <p:ph type="title"/>
          </p:nvPr>
        </p:nvSpPr>
        <p:spPr bwMode="auto">
          <a:xfrm>
            <a:off x="457200" y="704850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0" tIns="45720" rIns="0" bIns="0" numCol="1" anchor="b" anchorCtr="0" compatLnSpc="1">
            <a:prstTxWarp prst="textNoShape">
              <a:avLst/>
            </a:prstTxWarp>
          </a:bodyPr>
          <a:lstStyle/>
          <a:p>
            <a:pPr lvl="0"/>
            <a:r>
              <a:rPr lang="en-US"/>
              <a:t>Click to edit Master title style</a:t>
            </a:r>
          </a:p>
        </p:txBody>
      </p:sp>
      <p:sp>
        <p:nvSpPr>
          <p:cNvPr id="1029" name="Text Placeholder 29"/>
          <p:cNvSpPr>
            <a:spLocks noGrp="1"/>
          </p:cNvSpPr>
          <p:nvPr>
            <p:ph type="body" idx="1"/>
          </p:nvPr>
        </p:nvSpPr>
        <p:spPr bwMode="auto">
          <a:xfrm>
            <a:off x="457200" y="1935163"/>
            <a:ext cx="8229600" cy="4389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10" name="Date Placeholder 9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fontAlgn="auto" latinLnBrk="0" hangingPunct="1">
              <a:spcBef>
                <a:spcPts val="0"/>
              </a:spcBef>
              <a:spcAft>
                <a:spcPts val="0"/>
              </a:spcAft>
              <a:defRPr kumimoji="0" sz="1200">
                <a:solidFill>
                  <a:schemeClr val="tx2">
                    <a:shade val="90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2B9D3B5C-FF46-4BA8-A692-57AADC2309CE}" type="datetimeFigureOut">
              <a:rPr lang="en-US"/>
              <a:pPr>
                <a:defRPr/>
              </a:pPr>
              <a:t>5/2/2020</a:t>
            </a:fld>
            <a:endParaRPr lang="en-US"/>
          </a:p>
        </p:txBody>
      </p:sp>
      <p:sp>
        <p:nvSpPr>
          <p:cNvPr id="22" name="Footer Placeholder 21"/>
          <p:cNvSpPr>
            <a:spLocks noGrp="1"/>
          </p:cNvSpPr>
          <p:nvPr>
            <p:ph type="ftr" sz="quarter" idx="3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fontAlgn="auto" latinLnBrk="0" hangingPunct="1">
              <a:spcBef>
                <a:spcPts val="0"/>
              </a:spcBef>
              <a:spcAft>
                <a:spcPts val="0"/>
              </a:spcAft>
              <a:defRPr kumimoji="0" sz="1200">
                <a:solidFill>
                  <a:schemeClr val="tx2">
                    <a:shade val="90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8" name="Slide Number Placeholder 17"/>
          <p:cNvSpPr>
            <a:spLocks noGrp="1"/>
          </p:cNvSpPr>
          <p:nvPr>
            <p:ph type="sldNum" sz="quarter" idx="4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fontAlgn="auto" latinLnBrk="0" hangingPunct="1">
              <a:spcBef>
                <a:spcPts val="0"/>
              </a:spcBef>
              <a:spcAft>
                <a:spcPts val="0"/>
              </a:spcAft>
              <a:defRPr kumimoji="0" sz="1200">
                <a:solidFill>
                  <a:schemeClr val="tx2">
                    <a:shade val="90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7593D0B9-5F7C-48C3-9793-C396BBAF7B15}" type="slidenum">
              <a:rPr lang="en-US"/>
              <a:pPr>
                <a:defRPr/>
              </a:pPr>
              <a:t>‹#›</a:t>
            </a:fld>
            <a:endParaRPr lang="en-US"/>
          </a:p>
        </p:txBody>
      </p:sp>
      <p:grpSp>
        <p:nvGrpSpPr>
          <p:cNvPr id="1033" name="Group 1"/>
          <p:cNvGrpSpPr>
            <a:grpSpLocks/>
          </p:cNvGrpSpPr>
          <p:nvPr/>
        </p:nvGrpSpPr>
        <p:grpSpPr bwMode="auto">
          <a:xfrm>
            <a:off x="-19050" y="203200"/>
            <a:ext cx="9180513" cy="647700"/>
            <a:chOff x="-19045" y="216550"/>
            <a:chExt cx="9180548" cy="649224"/>
          </a:xfrm>
        </p:grpSpPr>
        <p:sp>
          <p:nvSpPr>
            <p:cNvPr id="12" name="Freeform 11"/>
            <p:cNvSpPr>
              <a:spLocks/>
            </p:cNvSpPr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latin typeface="+mn-lt"/>
                <a:cs typeface="+mn-cs"/>
              </a:endParaRPr>
            </a:p>
          </p:txBody>
        </p:sp>
        <p:sp>
          <p:nvSpPr>
            <p:cNvPr id="13" name="Freeform 12"/>
            <p:cNvSpPr>
              <a:spLocks/>
            </p:cNvSpPr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latin typeface="+mn-lt"/>
                <a:cs typeface="+mn-cs"/>
              </a:endParaRPr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971" r:id="rId1"/>
    <p:sldLayoutId id="2147483963" r:id="rId2"/>
    <p:sldLayoutId id="2147483972" r:id="rId3"/>
    <p:sldLayoutId id="2147483964" r:id="rId4"/>
    <p:sldLayoutId id="2147483965" r:id="rId5"/>
    <p:sldLayoutId id="2147483966" r:id="rId6"/>
    <p:sldLayoutId id="2147483967" r:id="rId7"/>
    <p:sldLayoutId id="2147483968" r:id="rId8"/>
    <p:sldLayoutId id="2147483973" r:id="rId9"/>
    <p:sldLayoutId id="2147483969" r:id="rId10"/>
    <p:sldLayoutId id="2147483970" r:id="rId11"/>
  </p:sldLayoutIdLst>
  <p:txStyles>
    <p:titleStyle>
      <a:lvl1pPr algn="l" rtl="0" eaLnBrk="0" fontAlgn="base" hangingPunct="0">
        <a:spcBef>
          <a:spcPct val="0"/>
        </a:spcBef>
        <a:spcAft>
          <a:spcPct val="0"/>
        </a:spcAft>
        <a:defRPr sz="5000" kern="1200">
          <a:solidFill>
            <a:schemeClr val="tx2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9pPr>
    </p:titleStyle>
    <p:bodyStyle>
      <a:lvl1pPr marL="273050" indent="-273050" algn="l" rtl="0" eaLnBrk="0" fontAlgn="base" hangingPunct="0">
        <a:spcBef>
          <a:spcPct val="20000"/>
        </a:spcBef>
        <a:spcAft>
          <a:spcPct val="0"/>
        </a:spcAft>
        <a:buClr>
          <a:srgbClr val="0BD0D9"/>
        </a:buClr>
        <a:buSzPct val="95000"/>
        <a:buFont typeface="Wingdings 2" pitchFamily="18" charset="2"/>
        <a:buChar char=""/>
        <a:defRPr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39763" indent="-246063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SzPct val="85000"/>
        <a:buFont typeface="Wingdings 2" pitchFamily="18" charset="2"/>
        <a:buChar char="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063" algn="l" rtl="0" eaLnBrk="0" fontAlgn="base" hangingPunct="0">
        <a:spcBef>
          <a:spcPct val="20000"/>
        </a:spcBef>
        <a:spcAft>
          <a:spcPct val="0"/>
        </a:spcAft>
        <a:buClr>
          <a:schemeClr val="accent2"/>
        </a:buClr>
        <a:buSzPct val="70000"/>
        <a:buFont typeface="Wingdings 2" pitchFamily="18" charset="2"/>
        <a:buChar char=""/>
        <a:defRPr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87450" indent="-209550" algn="l" rtl="0" eaLnBrk="0" fontAlgn="base" hangingPunct="0">
        <a:spcBef>
          <a:spcPct val="20000"/>
        </a:spcBef>
        <a:spcAft>
          <a:spcPct val="0"/>
        </a:spcAft>
        <a:buClr>
          <a:srgbClr val="0BD0D9"/>
        </a:buClr>
        <a:buSzPct val="65000"/>
        <a:buFont typeface="Wingdings 2" pitchFamily="18" charset="2"/>
        <a:buChar char="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62088" indent="-209550" algn="l" rtl="0" eaLnBrk="0" fontAlgn="base" hangingPunct="0">
        <a:spcBef>
          <a:spcPct val="20000"/>
        </a:spcBef>
        <a:spcAft>
          <a:spcPct val="0"/>
        </a:spcAft>
        <a:buClr>
          <a:srgbClr val="10CF9B"/>
        </a:buClr>
        <a:buSzPct val="65000"/>
        <a:buFont typeface="Wingdings 2" pitchFamily="18" charset="2"/>
        <a:buChar char="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 rtl="0" eaLnBrk="1" latinLnBrk="0" hangingPunct="1">
        <a:spcBef>
          <a:spcPct val="20000"/>
        </a:spcBef>
        <a:buClr>
          <a:schemeClr val="accent5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 rtl="0" eaLnBrk="1" latinLnBrk="0" hangingPunct="1">
        <a:spcBef>
          <a:spcPct val="20000"/>
        </a:spcBef>
        <a:buClr>
          <a:schemeClr val="tx2"/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 rtl="0" eaLnBrk="1" latinLnBrk="0" hangingPunct="1">
        <a:spcBef>
          <a:spcPct val="20000"/>
        </a:spcBef>
        <a:buClr>
          <a:schemeClr val="tx2"/>
        </a:buClr>
        <a:buFontTx/>
        <a:buChar char="•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1.m4a"/><Relationship Id="rId1" Type="http://schemas.microsoft.com/office/2007/relationships/media" Target="../media/media1.m4a"/><Relationship Id="rId6" Type="http://schemas.openxmlformats.org/officeDocument/2006/relationships/image" Target="../media/image6.png"/><Relationship Id="rId5" Type="http://schemas.openxmlformats.org/officeDocument/2006/relationships/image" Target="../media/image5.PNG"/><Relationship Id="rId4" Type="http://schemas.openxmlformats.org/officeDocument/2006/relationships/notesSlide" Target="../notesSlides/notesSlide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2.m4a"/><Relationship Id="rId1" Type="http://schemas.microsoft.com/office/2007/relationships/media" Target="../media/media2.m4a"/><Relationship Id="rId5" Type="http://schemas.openxmlformats.org/officeDocument/2006/relationships/image" Target="../media/image6.png"/><Relationship Id="rId4" Type="http://schemas.openxmlformats.org/officeDocument/2006/relationships/notesSlide" Target="../notesSlides/notesSlide3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3.m4a"/><Relationship Id="rId1" Type="http://schemas.microsoft.com/office/2007/relationships/media" Target="../media/media3.m4a"/><Relationship Id="rId5" Type="http://schemas.openxmlformats.org/officeDocument/2006/relationships/image" Target="../media/image6.png"/><Relationship Id="rId4" Type="http://schemas.openxmlformats.org/officeDocument/2006/relationships/notesSlide" Target="../notesSlides/notesSlide4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4.m4a"/><Relationship Id="rId1" Type="http://schemas.microsoft.com/office/2007/relationships/media" Target="../media/media4.m4a"/><Relationship Id="rId5" Type="http://schemas.openxmlformats.org/officeDocument/2006/relationships/image" Target="../media/image6.png"/><Relationship Id="rId4" Type="http://schemas.openxmlformats.org/officeDocument/2006/relationships/notesSlide" Target="../notesSlides/notesSlide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4" descr="USCGShield.pn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460882" y="4038600"/>
            <a:ext cx="2222500" cy="2057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46308" y="533400"/>
            <a:ext cx="7851648" cy="3810000"/>
          </a:xfrm>
        </p:spPr>
        <p:txBody>
          <a:bodyPr anchor="t">
            <a:normAutofit fontScale="90000"/>
          </a:bodyPr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en-US" sz="4900" dirty="0">
                <a:solidFill>
                  <a:srgbClr val="4DE1EA"/>
                </a:solidFill>
              </a:rPr>
              <a:t>Unit 4: Culinary Plan</a:t>
            </a:r>
            <a:br>
              <a:rPr lang="en-US" sz="4900" dirty="0">
                <a:solidFill>
                  <a:srgbClr val="4DE1EA"/>
                </a:solidFill>
              </a:rPr>
            </a:br>
            <a:r>
              <a:rPr lang="en-US" sz="4900" dirty="0">
                <a:solidFill>
                  <a:srgbClr val="4DE1EA"/>
                </a:solidFill>
              </a:rPr>
              <a:t>Lesson </a:t>
            </a:r>
            <a:r>
              <a:rPr lang="en-US" sz="4900" dirty="0"/>
              <a:t>1.</a:t>
            </a:r>
            <a:br>
              <a:rPr lang="en-US" sz="4900" dirty="0"/>
            </a:br>
            <a:r>
              <a:rPr lang="en-US" sz="4900" dirty="0"/>
              <a:t>Cycle Menu Development</a:t>
            </a:r>
            <a:br>
              <a:rPr lang="en-US" sz="4900" dirty="0"/>
            </a:br>
            <a:r>
              <a:rPr lang="en-US" sz="4900" dirty="0"/>
              <a:t>“How to Complete a CGDF Cycle Menu”</a:t>
            </a:r>
            <a:r>
              <a:rPr lang="en-US" dirty="0"/>
              <a:t/>
            </a:r>
            <a:br>
              <a:rPr lang="en-US" dirty="0"/>
            </a:br>
            <a:r>
              <a:rPr lang="en-US" dirty="0"/>
              <a:t/>
            </a:r>
            <a:br>
              <a:rPr lang="en-US" dirty="0"/>
            </a:br>
            <a:endParaRPr lang="en-US" dirty="0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BD90D577-7976-4BF2-B9C2-88D333C1FBE9}"/>
              </a:ext>
            </a:extLst>
          </p:cNvPr>
          <p:cNvSpPr txBox="1"/>
          <p:nvPr/>
        </p:nvSpPr>
        <p:spPr>
          <a:xfrm>
            <a:off x="7658100" y="5634335"/>
            <a:ext cx="14478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/>
              <a:t>Part 3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8468"/>
    </mc:Choice>
    <mc:Fallback xmlns="">
      <p:transition spd="slow" advTm="58468"/>
    </mc:Fallback>
  </mc:AlternateContent>
  <p:timing>
    <p:tnLst>
      <p:par>
        <p:cTn id="1" dur="indefinite" restart="never" nodeType="tmRoot"/>
      </p:par>
    </p:tnLst>
  </p:timing>
  <p:extLst mod="1">
    <p:ext uri="{E180D4A7-C9FB-4DFB-919C-405C955672EB}">
      <p14:showEvtLst xmlns:p14="http://schemas.microsoft.com/office/powerpoint/2010/main">
        <p14:playEvt time="154" objId="5"/>
      </p14:showEvtLst>
    </p:ext>
  </p:extLs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DC4B7D4E-9449-48B0-9385-143B53996E1D}" type="slidenum">
              <a:rPr lang="en-US" smtClean="0"/>
              <a:pPr>
                <a:defRPr/>
              </a:pPr>
              <a:t>2</a:t>
            </a:fld>
            <a:endParaRPr lang="en-US"/>
          </a:p>
        </p:txBody>
      </p:sp>
      <p:pic>
        <p:nvPicPr>
          <p:cNvPr id="10247" name="Picture 2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4847447" y="1537776"/>
            <a:ext cx="3909981" cy="502069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Title 2">
            <a:extLst>
              <a:ext uri="{FF2B5EF4-FFF2-40B4-BE49-F238E27FC236}">
                <a16:creationId xmlns:a16="http://schemas.microsoft.com/office/drawing/2014/main" id="{4B8DF379-8EB7-447D-ACA4-FA4B4007E76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60443" y="400928"/>
            <a:ext cx="8229600" cy="1143000"/>
          </a:xfrm>
        </p:spPr>
        <p:txBody>
          <a:bodyPr/>
          <a:lstStyle/>
          <a:p>
            <a:r>
              <a:rPr lang="en-US" dirty="0"/>
              <a:t>Documenting your Cycle Menu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295400" y="2249571"/>
            <a:ext cx="2971800" cy="4114800"/>
          </a:xfrm>
        </p:spPr>
        <p:txBody>
          <a:bodyPr/>
          <a:lstStyle/>
          <a:p>
            <a:pPr marL="0" indent="0">
              <a:spcBef>
                <a:spcPts val="1200"/>
              </a:spcBef>
              <a:spcAft>
                <a:spcPts val="1200"/>
              </a:spcAft>
              <a:buNone/>
              <a:defRPr/>
            </a:pPr>
            <a:r>
              <a:rPr lang="en-US" sz="3200" b="1" dirty="0"/>
              <a:t>Required:</a:t>
            </a:r>
          </a:p>
          <a:p>
            <a:pPr lvl="1">
              <a:spcBef>
                <a:spcPts val="0"/>
              </a:spcBef>
              <a:spcAft>
                <a:spcPts val="0"/>
              </a:spcAft>
              <a:buClr>
                <a:schemeClr val="tx1"/>
              </a:buClr>
              <a:buFont typeface="Arial" panose="020B0604020202020204" pitchFamily="34" charset="0"/>
              <a:buChar char="•"/>
              <a:defRPr/>
            </a:pPr>
            <a:r>
              <a:rPr lang="en-US" sz="2800" dirty="0">
                <a:latin typeface="Arial" charset="0"/>
                <a:cs typeface="Arial" charset="0"/>
              </a:rPr>
              <a:t>Unit Name</a:t>
            </a:r>
          </a:p>
          <a:p>
            <a:pPr lvl="1">
              <a:spcBef>
                <a:spcPts val="0"/>
              </a:spcBef>
              <a:spcAft>
                <a:spcPts val="0"/>
              </a:spcAft>
              <a:buClr>
                <a:schemeClr val="tx1"/>
              </a:buClr>
              <a:buFont typeface="Arial" panose="020B0604020202020204" pitchFamily="34" charset="0"/>
              <a:buChar char="•"/>
              <a:defRPr/>
            </a:pPr>
            <a:r>
              <a:rPr lang="en-US" sz="2800" dirty="0">
                <a:latin typeface="Arial" charset="0"/>
                <a:cs typeface="Arial" charset="0"/>
              </a:rPr>
              <a:t>Dates</a:t>
            </a:r>
          </a:p>
          <a:p>
            <a:pPr lvl="1">
              <a:spcBef>
                <a:spcPts val="0"/>
              </a:spcBef>
              <a:spcAft>
                <a:spcPts val="0"/>
              </a:spcAft>
              <a:buClr>
                <a:schemeClr val="tx1"/>
              </a:buClr>
              <a:buFont typeface="Arial" panose="020B0604020202020204" pitchFamily="34" charset="0"/>
              <a:buChar char="•"/>
              <a:defRPr/>
            </a:pPr>
            <a:r>
              <a:rPr lang="en-US" sz="2800" dirty="0">
                <a:latin typeface="Arial" charset="0"/>
                <a:cs typeface="Arial" charset="0"/>
              </a:rPr>
              <a:t>Meals</a:t>
            </a:r>
          </a:p>
          <a:p>
            <a:pPr lvl="1">
              <a:spcBef>
                <a:spcPts val="0"/>
              </a:spcBef>
              <a:spcAft>
                <a:spcPts val="0"/>
              </a:spcAft>
              <a:buClr>
                <a:schemeClr val="tx1"/>
              </a:buClr>
              <a:buFont typeface="Arial" panose="020B0604020202020204" pitchFamily="34" charset="0"/>
              <a:buChar char="•"/>
              <a:defRPr/>
            </a:pPr>
            <a:r>
              <a:rPr lang="en-US" sz="2800" dirty="0">
                <a:latin typeface="Arial" charset="0"/>
                <a:cs typeface="Arial" charset="0"/>
              </a:rPr>
              <a:t>Signatures</a:t>
            </a:r>
          </a:p>
          <a:p>
            <a:pPr lvl="1">
              <a:spcBef>
                <a:spcPts val="0"/>
              </a:spcBef>
              <a:spcAft>
                <a:spcPts val="0"/>
              </a:spcAft>
              <a:buClr>
                <a:schemeClr val="tx1"/>
              </a:buClr>
              <a:buFont typeface="Arial" panose="020B0604020202020204" pitchFamily="34" charset="0"/>
              <a:buChar char="•"/>
              <a:defRPr/>
            </a:pPr>
            <a:endParaRPr lang="en-US" sz="2800" dirty="0">
              <a:latin typeface="Arial" charset="0"/>
              <a:cs typeface="Arial" charset="0"/>
            </a:endParaRPr>
          </a:p>
          <a:p>
            <a:pPr marL="393700" lvl="1" indent="0">
              <a:spcBef>
                <a:spcPts val="0"/>
              </a:spcBef>
              <a:spcAft>
                <a:spcPts val="0"/>
              </a:spcAft>
              <a:buClr>
                <a:schemeClr val="tx1"/>
              </a:buClr>
              <a:buNone/>
              <a:defRPr/>
            </a:pPr>
            <a:endParaRPr lang="en-US" sz="2800" dirty="0">
              <a:latin typeface="Arial" charset="0"/>
              <a:cs typeface="Arial" charset="0"/>
            </a:endParaRPr>
          </a:p>
        </p:txBody>
      </p:sp>
      <p:pic>
        <p:nvPicPr>
          <p:cNvPr id="2" name="Slide 19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4267200" y="31242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86549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7830"/>
    </mc:Choice>
    <mc:Fallback xmlns="">
      <p:transition spd="slow" advTm="4783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1500"/>
                                        <p:tgtEl>
                                          <p:spTgt spid="102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18" presetClass="entr" presetSubtype="12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1" dur="75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3250"/>
                            </p:stCondLst>
                            <p:childTnLst>
                              <p:par>
                                <p:cTn id="13" presetID="17" presetClass="entr" presetSubtype="10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4000"/>
                            </p:stCondLst>
                            <p:childTnLst>
                              <p:par>
                                <p:cTn id="18" presetID="17" presetClass="entr" presetSubtype="10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4750"/>
                            </p:stCondLst>
                            <p:childTnLst>
                              <p:par>
                                <p:cTn id="23" presetID="17" presetClass="entr" presetSubtype="10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5500"/>
                            </p:stCondLst>
                            <p:childTnLst>
                              <p:par>
                                <p:cTn id="28" presetID="17" presetClass="entr" presetSubtype="10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6250"/>
                            </p:stCondLst>
                            <p:childTnLst>
                              <p:par>
                                <p:cTn id="33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34" dur="41427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showWhenStopped="0">
                <p:cTn id="35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  <p:extLst mod="1">
    <p:ext uri="{E180D4A7-C9FB-4DFB-919C-405C955672EB}">
      <p14:showEvtLst xmlns:p14="http://schemas.microsoft.com/office/powerpoint/2010/main">
        <p14:playEvt time="6284" objId="2"/>
        <p14:stopEvt time="47813" objId="2"/>
      </p14:showEvtLst>
    </p:ext>
  </p:extLs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1000" y="1676400"/>
            <a:ext cx="8686800" cy="4953000"/>
          </a:xfrm>
        </p:spPr>
        <p:txBody>
          <a:bodyPr/>
          <a:lstStyle/>
          <a:p>
            <a:pPr>
              <a:defRPr/>
            </a:pPr>
            <a:r>
              <a:rPr lang="en-US" sz="2800" b="1" dirty="0"/>
              <a:t>FSO Signs Menu</a:t>
            </a:r>
          </a:p>
          <a:p>
            <a:pPr>
              <a:defRPr/>
            </a:pPr>
            <a:r>
              <a:rPr lang="en-US" sz="2800" b="1" dirty="0"/>
              <a:t>FSO routes to CO/OIC for approval</a:t>
            </a:r>
          </a:p>
          <a:p>
            <a:pPr>
              <a:defRPr/>
            </a:pPr>
            <a:r>
              <a:rPr lang="en-US" sz="2800" b="1" dirty="0"/>
              <a:t>CO/OIC Signs Menu</a:t>
            </a:r>
          </a:p>
          <a:p>
            <a:pPr lvl="1">
              <a:spcBef>
                <a:spcPts val="300"/>
              </a:spcBef>
              <a:spcAft>
                <a:spcPts val="300"/>
              </a:spcAft>
              <a:buClr>
                <a:schemeClr val="tx1"/>
              </a:buClr>
              <a:defRPr/>
            </a:pPr>
            <a:r>
              <a:rPr lang="en-US" dirty="0">
                <a:latin typeface="Arial" charset="0"/>
                <a:cs typeface="Arial" charset="0"/>
              </a:rPr>
              <a:t>If not approved: revise, sign, resubmit</a:t>
            </a:r>
          </a:p>
          <a:p>
            <a:pPr lvl="1">
              <a:spcBef>
                <a:spcPts val="300"/>
              </a:spcBef>
              <a:spcAft>
                <a:spcPts val="300"/>
              </a:spcAft>
              <a:buClr>
                <a:schemeClr val="tx1"/>
              </a:buClr>
              <a:defRPr/>
            </a:pPr>
            <a:r>
              <a:rPr lang="en-US" dirty="0">
                <a:latin typeface="Arial" charset="0"/>
                <a:cs typeface="Arial" charset="0"/>
              </a:rPr>
              <a:t>Resubmit if approved items are replaced</a:t>
            </a:r>
          </a:p>
          <a:p>
            <a:pPr>
              <a:defRPr/>
            </a:pPr>
            <a:r>
              <a:rPr lang="en-US" sz="2800" b="1" dirty="0"/>
              <a:t>File</a:t>
            </a:r>
          </a:p>
          <a:p>
            <a:pPr lvl="1">
              <a:spcBef>
                <a:spcPts val="300"/>
              </a:spcBef>
              <a:spcAft>
                <a:spcPts val="300"/>
              </a:spcAft>
              <a:buClr>
                <a:schemeClr val="tx1"/>
              </a:buClr>
              <a:defRPr/>
            </a:pPr>
            <a:r>
              <a:rPr lang="en-US" dirty="0">
                <a:latin typeface="Arial" charset="0"/>
                <a:cs typeface="Arial" charset="0"/>
              </a:rPr>
              <a:t>Monthly folder: right side</a:t>
            </a:r>
          </a:p>
          <a:p>
            <a:pPr>
              <a:defRPr/>
            </a:pPr>
            <a:r>
              <a:rPr lang="en-US" sz="2800" b="1" dirty="0"/>
              <a:t>Post</a:t>
            </a:r>
          </a:p>
          <a:p>
            <a:pPr lvl="1">
              <a:spcBef>
                <a:spcPts val="300"/>
              </a:spcBef>
              <a:spcAft>
                <a:spcPts val="300"/>
              </a:spcAft>
              <a:buClr>
                <a:schemeClr val="tx1"/>
              </a:buClr>
              <a:defRPr/>
            </a:pPr>
            <a:r>
              <a:rPr lang="en-US" dirty="0">
                <a:latin typeface="Arial" charset="0"/>
                <a:cs typeface="Arial" charset="0"/>
              </a:rPr>
              <a:t>CGDF Entrance; other appropriate places </a:t>
            </a:r>
          </a:p>
          <a:p>
            <a:pPr marL="914400" lvl="1" indent="-457200">
              <a:spcBef>
                <a:spcPts val="300"/>
              </a:spcBef>
              <a:spcAft>
                <a:spcPts val="300"/>
              </a:spcAft>
              <a:buClr>
                <a:schemeClr val="tx1"/>
              </a:buClr>
              <a:buFont typeface="Wingdings" pitchFamily="2" charset="2"/>
              <a:buChar char="v"/>
              <a:defRPr/>
            </a:pPr>
            <a:endParaRPr lang="en-US" sz="3600" b="1" dirty="0"/>
          </a:p>
          <a:p>
            <a:pPr lvl="1">
              <a:buFont typeface="Arial" charset="0"/>
              <a:buNone/>
              <a:defRPr/>
            </a:pPr>
            <a:r>
              <a:rPr lang="en-US" dirty="0"/>
              <a:t>	</a:t>
            </a:r>
          </a:p>
          <a:p>
            <a:pPr>
              <a:buFont typeface="Arial" charset="0"/>
              <a:buNone/>
              <a:defRPr/>
            </a:pPr>
            <a:endParaRPr lang="en-US" dirty="0"/>
          </a:p>
          <a:p>
            <a:pPr>
              <a:defRPr/>
            </a:pPr>
            <a:endParaRPr lang="en-US" dirty="0"/>
          </a:p>
          <a:p>
            <a:pPr>
              <a:defRPr/>
            </a:pPr>
            <a:endParaRPr lang="en-US" dirty="0"/>
          </a:p>
          <a:p>
            <a:pPr>
              <a:defRPr/>
            </a:pPr>
            <a:endParaRPr lang="en-US" dirty="0"/>
          </a:p>
          <a:p>
            <a:pPr lvl="1">
              <a:buFont typeface="Arial" charset="0"/>
              <a:buNone/>
              <a:defRPr/>
            </a:pPr>
            <a:r>
              <a:rPr lang="en-US" dirty="0"/>
              <a:t>	</a:t>
            </a:r>
          </a:p>
          <a:p>
            <a:pPr>
              <a:defRPr/>
            </a:pPr>
            <a:endParaRPr lang="en-US" dirty="0"/>
          </a:p>
          <a:p>
            <a:pPr>
              <a:defRPr/>
            </a:pP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48AE8AE2-6297-439F-829B-3F2BDF92C8F9}" type="slidenum">
              <a:rPr lang="en-US" smtClean="0"/>
              <a:pPr>
                <a:defRPr/>
              </a:pPr>
              <a:t>3</a:t>
            </a:fld>
            <a:endParaRPr lang="en-US" dirty="0"/>
          </a:p>
        </p:txBody>
      </p:sp>
      <p:sp>
        <p:nvSpPr>
          <p:cNvPr id="8" name="Title 2">
            <a:extLst>
              <a:ext uri="{FF2B5EF4-FFF2-40B4-BE49-F238E27FC236}">
                <a16:creationId xmlns:a16="http://schemas.microsoft.com/office/drawing/2014/main" id="{7D1222B1-4B09-4C41-811C-2F53853C0DF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39615" y="409133"/>
            <a:ext cx="8229600" cy="1143000"/>
          </a:xfrm>
        </p:spPr>
        <p:txBody>
          <a:bodyPr/>
          <a:lstStyle/>
          <a:p>
            <a:r>
              <a:rPr lang="en-US" dirty="0"/>
              <a:t>Finalizing A Menu</a:t>
            </a:r>
          </a:p>
        </p:txBody>
      </p:sp>
      <p:pic>
        <p:nvPicPr>
          <p:cNvPr id="2" name="Slide 20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4267200" y="31242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845562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6536"/>
    </mc:Choice>
    <mc:Fallback xmlns="">
      <p:transition spd="slow" advTm="26536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12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18" presetClass="entr" presetSubtype="12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1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2000"/>
                            </p:stCondLst>
                            <p:childTnLst>
                              <p:par>
                                <p:cTn id="13" presetID="18" presetClass="entr" presetSubtype="12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5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750"/>
                            </p:stCondLst>
                            <p:childTnLst>
                              <p:par>
                                <p:cTn id="17" presetID="2" presetClass="entr" presetSubtype="4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3500"/>
                            </p:stCondLst>
                            <p:childTnLst>
                              <p:par>
                                <p:cTn id="22" presetID="2" presetClass="entr" presetSubtype="4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4250"/>
                            </p:stCondLst>
                            <p:childTnLst>
                              <p:par>
                                <p:cTn id="27" presetID="18" presetClass="entr" presetSubtype="12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29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5000"/>
                            </p:stCondLst>
                            <p:childTnLst>
                              <p:par>
                                <p:cTn id="31" presetID="2" presetClass="entr" presetSubtype="4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5750"/>
                            </p:stCondLst>
                            <p:childTnLst>
                              <p:par>
                                <p:cTn id="36" presetID="18" presetClass="entr" presetSubtype="12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38" dur="5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6500"/>
                            </p:stCondLst>
                            <p:childTnLst>
                              <p:par>
                                <p:cTn id="40" presetID="2" presetClass="entr" presetSubtype="4" fill="hold" nodeType="after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7250"/>
                            </p:stCondLst>
                            <p:childTnLst>
                              <p:par>
                                <p:cTn id="4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46" dur="16025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showWhenStopped="0">
                <p:cTn id="4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  <p:extLst mod="1">
    <p:ext uri="{E180D4A7-C9FB-4DFB-919C-405C955672EB}">
      <p14:showEvtLst xmlns:p14="http://schemas.microsoft.com/office/powerpoint/2010/main">
        <p14:playEvt time="7361" objId="2"/>
        <p14:stopEvt time="23487" objId="2"/>
      </p14:showEvtLst>
    </p:ext>
  </p:extLs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Summary and Review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066800" y="2209800"/>
            <a:ext cx="5562600" cy="2209800"/>
          </a:xfrm>
        </p:spPr>
        <p:txBody>
          <a:bodyPr/>
          <a:lstStyle/>
          <a:p>
            <a:r>
              <a:rPr lang="en-US" sz="2800" dirty="0"/>
              <a:t>Good Food Choices</a:t>
            </a:r>
          </a:p>
          <a:p>
            <a:r>
              <a:rPr lang="en-US" sz="2800" dirty="0"/>
              <a:t>Coast Guard Policies</a:t>
            </a:r>
          </a:p>
          <a:p>
            <a:r>
              <a:rPr lang="en-US" sz="2800" dirty="0"/>
              <a:t>Practical Considerations</a:t>
            </a:r>
          </a:p>
          <a:p>
            <a:r>
              <a:rPr lang="en-US" sz="2800" dirty="0"/>
              <a:t>Finalizing your cycle menu</a:t>
            </a:r>
          </a:p>
          <a:p>
            <a:endParaRPr lang="en-US" dirty="0"/>
          </a:p>
          <a:p>
            <a:endParaRPr lang="en-US" dirty="0"/>
          </a:p>
          <a:p>
            <a:pPr lvl="1"/>
            <a:endParaRPr lang="en-US" dirty="0"/>
          </a:p>
        </p:txBody>
      </p:sp>
      <p:pic>
        <p:nvPicPr>
          <p:cNvPr id="4" name="Slide 21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4267200" y="31242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533535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1792"/>
    </mc:Choice>
    <mc:Fallback xmlns="">
      <p:transition spd="slow" advTm="21792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9763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  <p:extLst mod="1">
    <p:ext uri="{E180D4A7-C9FB-4DFB-919C-405C955672EB}">
      <p14:showEvtLst xmlns:p14="http://schemas.microsoft.com/office/powerpoint/2010/main">
        <p14:playEvt time="40" objId="4"/>
        <p14:stopEvt time="19893" objId="4"/>
      </p14:showEvtLst>
    </p:ext>
  </p:extLs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E93BD59-7054-4566-A1DE-61BC7129E8F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Questions?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851B176-3E9A-487F-9879-6D991D23772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57200" y="2590800"/>
            <a:ext cx="8229600" cy="3733800"/>
          </a:xfrm>
        </p:spPr>
        <p:txBody>
          <a:bodyPr/>
          <a:lstStyle/>
          <a:p>
            <a:r>
              <a:rPr lang="en-US" dirty="0"/>
              <a:t>If you need clarification on this lesson, direct your questions to your instructor, CSCS Adam Shelton at TRACEN Petaluma.</a:t>
            </a:r>
          </a:p>
          <a:p>
            <a:endParaRPr lang="en-US" dirty="0"/>
          </a:p>
          <a:p>
            <a:pPr lvl="1"/>
            <a:r>
              <a:rPr lang="en-US" dirty="0"/>
              <a:t>Email: </a:t>
            </a:r>
            <a:r>
              <a:rPr lang="en-US" dirty="0" err="1"/>
              <a:t>Adam.C.Shelton</a:t>
            </a:r>
            <a:r>
              <a:rPr lang="en-US" dirty="0"/>
              <a:t> @uscg.mil</a:t>
            </a:r>
          </a:p>
        </p:txBody>
      </p:sp>
      <p:pic>
        <p:nvPicPr>
          <p:cNvPr id="6" name="Slide 22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4267200" y="31242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916822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9669"/>
    </mc:Choice>
    <mc:Fallback xmlns="">
      <p:transition spd="slow" advTm="9669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7503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</p:timing>
  <p:extLst mod="1">
    <p:ext uri="{E180D4A7-C9FB-4DFB-919C-405C955672EB}">
      <p14:showEvtLst xmlns:p14="http://schemas.microsoft.com/office/powerpoint/2010/main">
        <p14:playEvt time="238" objId="6"/>
        <p14:stopEvt time="7913" objId="6"/>
      </p14:showEvtLst>
    </p:ext>
  </p:extLst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Flow">
  <a:themeElements>
    <a:clrScheme name="Flow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E2D700"/>
      </a:hlink>
      <a:folHlink>
        <a:srgbClr val="85DFD0"/>
      </a:folHlink>
    </a:clrScheme>
    <a:fontScheme name="Flow">
      <a:majorFont>
        <a:latin typeface="Calibri"/>
        <a:ea typeface=""/>
        <a:cs typeface=""/>
        <a:font script="Jpan" typeface="ＭＳ Ｐゴシック"/>
        <a:font script="Hang" typeface="HY중고딕"/>
        <a:font script="Hans" typeface="隶书"/>
        <a:font script="Hant" typeface="微軟正黑體"/>
        <a:font script="Arab" typeface="Traditional Arabic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nstantia"/>
        <a:ea typeface=""/>
        <a:cs typeface=""/>
        <a:font script="Jpan" typeface="HGP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Flow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30000"/>
              </a:schemeClr>
            </a:gs>
            <a:gs pos="43000">
              <a:schemeClr val="phClr">
                <a:tint val="44000"/>
                <a:satMod val="165000"/>
              </a:schemeClr>
            </a:gs>
            <a:gs pos="93000">
              <a:schemeClr val="phClr">
                <a:tint val="15000"/>
                <a:satMod val="165000"/>
              </a:schemeClr>
            </a:gs>
            <a:gs pos="100000">
              <a:schemeClr val="phClr"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gradFill rotWithShape="1">
          <a:gsLst>
            <a:gs pos="0">
              <a:schemeClr val="phClr">
                <a:tint val="98000"/>
                <a:shade val="25000"/>
                <a:satMod val="250000"/>
              </a:schemeClr>
            </a:gs>
            <a:gs pos="68000">
              <a:schemeClr val="phClr">
                <a:tint val="86000"/>
                <a:satMod val="115000"/>
              </a:schemeClr>
            </a:gs>
            <a:gs pos="100000">
              <a:schemeClr val="phClr"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</a:fillStyleLst>
      <a:lnStyleLst>
        <a:ln w="9525" cap="flat" cmpd="sng" algn="ctr">
          <a:solidFill>
            <a:schemeClr val="phClr">
              <a:shade val="50000"/>
              <a:satMod val="103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  <a:scene3d>
            <a:camera prst="orthographicFront" fov="0">
              <a:rot lat="0" lon="0" rev="0"/>
            </a:camera>
            <a:lightRig rig="glow" dir="tl">
              <a:rot lat="0" lon="0" rev="900000"/>
            </a:lightRig>
          </a:scene3d>
          <a:sp3d prstMaterial="powder"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>
            <a:fillToRect l="10000" t="110000" r="1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Override1.xml><?xml version="1.0" encoding="utf-8"?>
<a:themeOverride xmlns:a="http://schemas.openxmlformats.org/drawingml/2006/main">
  <a:clrScheme name="Flow">
    <a:dk1>
      <a:sysClr val="windowText" lastClr="000000"/>
    </a:dk1>
    <a:lt1>
      <a:sysClr val="window" lastClr="FFFFFF"/>
    </a:lt1>
    <a:dk2>
      <a:srgbClr val="04617B"/>
    </a:dk2>
    <a:lt2>
      <a:srgbClr val="DBF5F9"/>
    </a:lt2>
    <a:accent1>
      <a:srgbClr val="0F6FC6"/>
    </a:accent1>
    <a:accent2>
      <a:srgbClr val="009DD9"/>
    </a:accent2>
    <a:accent3>
      <a:srgbClr val="0BD0D9"/>
    </a:accent3>
    <a:accent4>
      <a:srgbClr val="10CF9B"/>
    </a:accent4>
    <a:accent5>
      <a:srgbClr val="7CCA62"/>
    </a:accent5>
    <a:accent6>
      <a:srgbClr val="A5C249"/>
    </a:accent6>
    <a:hlink>
      <a:srgbClr val="E2D700"/>
    </a:hlink>
    <a:folHlink>
      <a:srgbClr val="85DFD0"/>
    </a:folHlink>
  </a:clrScheme>
</a:themeOverride>
</file>

<file path=ppt/theme/themeOverride2.xml><?xml version="1.0" encoding="utf-8"?>
<a:themeOverride xmlns:a="http://schemas.openxmlformats.org/drawingml/2006/main">
  <a:clrScheme name="Flow">
    <a:dk1>
      <a:sysClr val="windowText" lastClr="000000"/>
    </a:dk1>
    <a:lt1>
      <a:sysClr val="window" lastClr="FFFFFF"/>
    </a:lt1>
    <a:dk2>
      <a:srgbClr val="04617B"/>
    </a:dk2>
    <a:lt2>
      <a:srgbClr val="DBF5F9"/>
    </a:lt2>
    <a:accent1>
      <a:srgbClr val="0F6FC6"/>
    </a:accent1>
    <a:accent2>
      <a:srgbClr val="009DD9"/>
    </a:accent2>
    <a:accent3>
      <a:srgbClr val="0BD0D9"/>
    </a:accent3>
    <a:accent4>
      <a:srgbClr val="10CF9B"/>
    </a:accent4>
    <a:accent5>
      <a:srgbClr val="7CCA62"/>
    </a:accent5>
    <a:accent6>
      <a:srgbClr val="A5C249"/>
    </a:accent6>
    <a:hlink>
      <a:srgbClr val="E2D700"/>
    </a:hlink>
    <a:folHlink>
      <a:srgbClr val="85DFD0"/>
    </a:folHlink>
  </a:clrScheme>
</a:themeOverrid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_rels/item4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4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_dlc_DocId xmlns="b9d87d8e-2e07-46b2-92a5-8b8b5755d768">DC3HDHFYPPD6-229595753-15</_dlc_DocId>
    <_dlc_DocIdUrl xmlns="b9d87d8e-2e07-46b2-92a5-8b8b5755d768">
      <Url>https://cg.portal.uscg.mil/communities/erats/CS/FSO-PVA%20FOT/_layouts/DocIdRedir.aspx?ID=DC3HDHFYPPD6-229595753-15</Url>
      <Description>DC3HDHFYPPD6-229595753-15</Description>
    </_dlc_DocIdUrl>
  </documentManagement>
</p:properties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?mso-contentType ?>
<spe:Receivers xmlns:spe="http://schemas.microsoft.com/sharepoint/events">
  <Receiver>
    <Name>Document ID Generator</Name>
    <Synchronization>Synchronous</Synchronization>
    <Type>10001</Type>
    <SequenceNumber>1000</SequenceNumber>
    <Assembly>Microsoft.Office.DocumentManagement, Version=14.0.0.0, Culture=neutral, PublicKeyToken=71e9bce111e9429c</Assembly>
    <Class>Microsoft.Office.DocumentManagement.Internal.DocIdHandler</Class>
    <Data/>
    <Filter/>
  </Receiver>
  <Receiver>
    <Name>Document ID Generator</Name>
    <Synchronization>Synchronous</Synchronization>
    <Type>10002</Type>
    <SequenceNumber>1001</SequenceNumber>
    <Assembly>Microsoft.Office.DocumentManagement, Version=14.0.0.0, Culture=neutral, PublicKeyToken=71e9bce111e9429c</Assembly>
    <Class>Microsoft.Office.DocumentManagement.Internal.DocIdHandler</Class>
    <Data/>
    <Filter/>
  </Receiver>
  <Receiver>
    <Name>Document ID Generator</Name>
    <Synchronization>Synchronous</Synchronization>
    <Type>10004</Type>
    <SequenceNumber>1002</SequenceNumber>
    <Assembly>Microsoft.Office.DocumentManagement, Version=14.0.0.0, Culture=neutral, PublicKeyToken=71e9bce111e9429c</Assembly>
    <Class>Microsoft.Office.DocumentManagement.Internal.DocIdHandler</Class>
    <Data/>
    <Filter/>
  </Receiver>
  <Receiver>
    <Name>Document ID Generator</Name>
    <Synchronization>Synchronous</Synchronization>
    <Type>10006</Type>
    <SequenceNumber>1003</SequenceNumber>
    <Assembly>Microsoft.Office.DocumentManagement, Version=14.0.0.0, Culture=neutral, PublicKeyToken=71e9bce111e9429c</Assembly>
    <Class>Microsoft.Office.DocumentManagement.Internal.DocIdHandler</Class>
    <Data/>
    <Filter/>
  </Receiver>
</spe:Receivers>
</file>

<file path=customXml/item4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A353034D41CF2349BD265406D1D22A98" ma:contentTypeVersion="0" ma:contentTypeDescription="Create a new document." ma:contentTypeScope="" ma:versionID="de3bc86382c7375fbce1052fd81525bb">
  <xsd:schema xmlns:xsd="http://www.w3.org/2001/XMLSchema" xmlns:xs="http://www.w3.org/2001/XMLSchema" xmlns:p="http://schemas.microsoft.com/office/2006/metadata/properties" xmlns:ns2="b9d87d8e-2e07-46b2-92a5-8b8b5755d768" targetNamespace="http://schemas.microsoft.com/office/2006/metadata/properties" ma:root="true" ma:fieldsID="0e77461395c912487d40392114bd15f3" ns2:_="">
    <xsd:import namespace="b9d87d8e-2e07-46b2-92a5-8b8b5755d768"/>
    <xsd:element name="properties">
      <xsd:complexType>
        <xsd:sequence>
          <xsd:element name="documentManagement">
            <xsd:complexType>
              <xsd:all>
                <xsd:element ref="ns2:_dlc_DocId" minOccurs="0"/>
                <xsd:element ref="ns2:_dlc_DocIdUrl" minOccurs="0"/>
                <xsd:element ref="ns2:_dlc_DocIdPersistId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b9d87d8e-2e07-46b2-92a5-8b8b5755d768" elementFormDefault="qualified">
    <xsd:import namespace="http://schemas.microsoft.com/office/2006/documentManagement/types"/>
    <xsd:import namespace="http://schemas.microsoft.com/office/infopath/2007/PartnerControls"/>
    <xsd:element name="_dlc_DocId" ma:index="8" nillable="true" ma:displayName="Document ID Value" ma:description="The value of the document ID assigned to this item." ma:internalName="_dlc_DocId" ma:readOnly="true">
      <xsd:simpleType>
        <xsd:restriction base="dms:Text"/>
      </xsd:simpleType>
    </xsd:element>
    <xsd:element name="_dlc_DocIdUrl" ma:index="9" nillable="true" ma:displayName="Document ID" ma:description="Permanent link to this document." ma:hidden="true" ma:internalName="_dlc_DocIdUrl" ma:readOnly="true">
      <xsd:complexType>
        <xsd:complexContent>
          <xsd:extension base="dms:URL">
            <xsd:sequence>
              <xsd:element name="Url" type="dms:ValidUrl" minOccurs="0" nillable="true"/>
              <xsd:element name="Description" type="xsd:string" nillable="true"/>
            </xsd:sequence>
          </xsd:extension>
        </xsd:complexContent>
      </xsd:complexType>
    </xsd:element>
    <xsd:element name="_dlc_DocIdPersistId" ma:index="10" nillable="true" ma:displayName="Persist ID" ma:description="Keep ID on add." ma:hidden="true" ma:internalName="_dlc_DocIdPersistId" ma:readOnly="true">
      <xsd:simpleType>
        <xsd:restriction base="dms:Boolean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E3EFC9E8-0CE6-4074-B85C-970680D00DBB}">
  <ds:schemaRefs>
    <ds:schemaRef ds:uri="http://schemas.microsoft.com/office/2006/documentManagement/types"/>
    <ds:schemaRef ds:uri="http://schemas.microsoft.com/office/2006/metadata/properties"/>
    <ds:schemaRef ds:uri="http://purl.org/dc/terms/"/>
    <ds:schemaRef ds:uri="http://schemas.openxmlformats.org/package/2006/metadata/core-properties"/>
    <ds:schemaRef ds:uri="http://purl.org/dc/dcmitype/"/>
    <ds:schemaRef ds:uri="http://schemas.microsoft.com/office/infopath/2007/PartnerControls"/>
    <ds:schemaRef ds:uri="b9d87d8e-2e07-46b2-92a5-8b8b5755d768"/>
    <ds:schemaRef ds:uri="http://www.w3.org/XML/1998/namespace"/>
    <ds:schemaRef ds:uri="http://purl.org/dc/elements/1.1/"/>
  </ds:schemaRefs>
</ds:datastoreItem>
</file>

<file path=customXml/itemProps2.xml><?xml version="1.0" encoding="utf-8"?>
<ds:datastoreItem xmlns:ds="http://schemas.openxmlformats.org/officeDocument/2006/customXml" ds:itemID="{6E441D37-483F-4E37-9299-57823C997261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DEA25B02-6594-4F34-ABE2-356D73C27735}">
  <ds:schemaRefs>
    <ds:schemaRef ds:uri="http://schemas.microsoft.com/sharepoint/events"/>
  </ds:schemaRefs>
</ds:datastoreItem>
</file>

<file path=customXml/itemProps4.xml><?xml version="1.0" encoding="utf-8"?>
<ds:datastoreItem xmlns:ds="http://schemas.openxmlformats.org/officeDocument/2006/customXml" ds:itemID="{3D363070-7A98-460A-BC7D-06C1AC658177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b9d87d8e-2e07-46b2-92a5-8b8b5755d768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Flow</Template>
  <TotalTime>4919</TotalTime>
  <Words>480</Words>
  <Application>Microsoft Office PowerPoint</Application>
  <PresentationFormat>On-screen Show (4:3)</PresentationFormat>
  <Paragraphs>64</Paragraphs>
  <Slides>5</Slides>
  <Notes>5</Notes>
  <HiddenSlides>0</HiddenSlides>
  <MMClips>4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5</vt:i4>
      </vt:variant>
    </vt:vector>
  </HeadingPairs>
  <TitlesOfParts>
    <vt:vector size="11" baseType="lpstr">
      <vt:lpstr>Arial</vt:lpstr>
      <vt:lpstr>Calibri</vt:lpstr>
      <vt:lpstr>Constantia</vt:lpstr>
      <vt:lpstr>Wingdings</vt:lpstr>
      <vt:lpstr>Wingdings 2</vt:lpstr>
      <vt:lpstr>Flow</vt:lpstr>
      <vt:lpstr>Unit 4: Culinary Plan Lesson 1. Cycle Menu Development “How to Complete a CGDF Cycle Menu”  </vt:lpstr>
      <vt:lpstr>Documenting your Cycle Menu</vt:lpstr>
      <vt:lpstr>Finalizing A Menu</vt:lpstr>
      <vt:lpstr>Summary and Review</vt:lpstr>
      <vt:lpstr>Questions?</vt:lpstr>
    </vt:vector>
  </TitlesOfParts>
  <Company>Department of Homeland Security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Ketchum, Joshua T CSC</dc:creator>
  <cp:lastModifiedBy>Shelton, Adam C CSCS</cp:lastModifiedBy>
  <cp:revision>277</cp:revision>
  <dcterms:created xsi:type="dcterms:W3CDTF">2015-10-14T14:23:03Z</dcterms:created>
  <dcterms:modified xsi:type="dcterms:W3CDTF">2020-05-02T20:12:00Z</dcterms:modified>
  <cp:contentStatus/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0x010100A353034D41CF2349BD265406D1D22A98</vt:lpwstr>
  </property>
  <property fmtid="{D5CDD505-2E9C-101B-9397-08002B2CF9AE}" pid="3" name="_dlc_DocIdItemGuid">
    <vt:lpwstr>5cdfb977-3bd8-472b-bfd7-1e6ae94614b6</vt:lpwstr>
  </property>
</Properties>
</file>