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864" r:id="rId5"/>
  </p:sldMasterIdLst>
  <p:notesMasterIdLst>
    <p:notesMasterId r:id="rId14"/>
  </p:notesMasterIdLst>
  <p:handoutMasterIdLst>
    <p:handoutMasterId r:id="rId15"/>
  </p:handoutMasterIdLst>
  <p:sldIdLst>
    <p:sldId id="256" r:id="rId6"/>
    <p:sldId id="258" r:id="rId7"/>
    <p:sldId id="333" r:id="rId8"/>
    <p:sldId id="335" r:id="rId9"/>
    <p:sldId id="334" r:id="rId10"/>
    <p:sldId id="332" r:id="rId11"/>
    <p:sldId id="336" r:id="rId12"/>
    <p:sldId id="310" r:id="rId1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DE1EA"/>
    <a:srgbClr val="F090E2"/>
    <a:srgbClr val="FDDF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979" autoAdjust="0"/>
    <p:restoredTop sz="70922" autoAdjust="0"/>
  </p:normalViewPr>
  <p:slideViewPr>
    <p:cSldViewPr>
      <p:cViewPr varScale="1">
        <p:scale>
          <a:sx n="50" d="100"/>
          <a:sy n="50" d="100"/>
        </p:scale>
        <p:origin x="2100"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handoutMaster" Target="handoutMasters/handoutMaster1.xml"/><Relationship Id="rId10" Type="http://schemas.openxmlformats.org/officeDocument/2006/relationships/slide" Target="slides/slide5.xml"/><Relationship Id="rId19"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581ED73-5C1B-4092-B162-9FD618D97CE3}" type="datetimeFigureOut">
              <a:rPr lang="en-US" smtClean="0"/>
              <a:t>5/2/2020</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D10E47A-0428-4E2F-ADF5-BE9F1C59B408}" type="slidenum">
              <a:rPr lang="en-US" smtClean="0"/>
              <a:t>‹#›</a:t>
            </a:fld>
            <a:endParaRPr lang="en-US"/>
          </a:p>
        </p:txBody>
      </p:sp>
    </p:spTree>
    <p:extLst>
      <p:ext uri="{BB962C8B-B14F-4D97-AF65-F5344CB8AC3E}">
        <p14:creationId xmlns:p14="http://schemas.microsoft.com/office/powerpoint/2010/main" val="30714265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BE27156E-2262-4195-BB86-6A2E133D6550}" type="datetimeFigureOut">
              <a:rPr lang="en-US"/>
              <a:pPr>
                <a:defRPr/>
              </a:pPr>
              <a:t>5/2/2020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DFFAB117-F1DD-471B-810B-3AC88332F2FC}"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p:spPr>
      </p:sp>
      <p:sp>
        <p:nvSpPr>
          <p:cNvPr id="16387" name="Notes Placeholder 2"/>
          <p:cNvSpPr>
            <a:spLocks noGrp="1"/>
          </p:cNvSpPr>
          <p:nvPr>
            <p:ph type="body" idx="1"/>
          </p:nvPr>
        </p:nvSpPr>
        <p:spPr bwMode="auto">
          <a:noFill/>
        </p:spPr>
        <p:txBody>
          <a:bodyPr wrap="square"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dirty="0"/>
              <a:t>HELLO AND WELCOME TO UNIT 4, Culinary Plan. </a:t>
            </a:r>
          </a:p>
          <a:p>
            <a:pPr marL="0" marR="0" lvl="0" indent="0" algn="l" defTabSz="914400" rtl="0" eaLnBrk="1" fontAlgn="base" latinLnBrk="0" hangingPunct="1">
              <a:lnSpc>
                <a:spcPct val="100000"/>
              </a:lnSpc>
              <a:spcBef>
                <a:spcPct val="0"/>
              </a:spcBef>
              <a:spcAft>
                <a:spcPct val="0"/>
              </a:spcAft>
              <a:buClrTx/>
              <a:buSzTx/>
              <a:buFontTx/>
              <a:buNone/>
              <a:tabLst/>
              <a:defRPr/>
            </a:pPr>
            <a:r>
              <a:rPr lang="en-US" sz="1200" kern="1200" dirty="0">
                <a:solidFill>
                  <a:schemeClr val="tx1"/>
                </a:solidFill>
                <a:effectLst/>
                <a:latin typeface="+mn-lt"/>
                <a:ea typeface="+mn-ea"/>
                <a:cs typeface="+mn-cs"/>
              </a:rPr>
              <a:t>My name is Senior Chief Adam</a:t>
            </a:r>
            <a:r>
              <a:rPr lang="en-US" sz="1200" kern="1200" baseline="0" dirty="0">
                <a:solidFill>
                  <a:schemeClr val="tx1"/>
                </a:solidFill>
                <a:effectLst/>
                <a:latin typeface="+mn-lt"/>
                <a:ea typeface="+mn-ea"/>
                <a:cs typeface="+mn-cs"/>
              </a:rPr>
              <a:t> Shelton</a:t>
            </a:r>
            <a:r>
              <a:rPr lang="en-US" sz="1200" kern="1200" dirty="0">
                <a:solidFill>
                  <a:schemeClr val="tx1"/>
                </a:solidFill>
                <a:effectLst/>
                <a:latin typeface="+mn-lt"/>
                <a:ea typeface="+mn-ea"/>
                <a:cs typeface="+mn-cs"/>
              </a:rPr>
              <a:t> with</a:t>
            </a:r>
            <a:r>
              <a:rPr lang="en-US" sz="1200" kern="1200" baseline="0" dirty="0">
                <a:solidFill>
                  <a:schemeClr val="tx1"/>
                </a:solidFill>
                <a:effectLst/>
                <a:latin typeface="+mn-lt"/>
                <a:ea typeface="+mn-ea"/>
                <a:cs typeface="+mn-cs"/>
              </a:rPr>
              <a:t> the Food Service Assistance and Training Team </a:t>
            </a:r>
            <a:r>
              <a:rPr lang="en-US" sz="1200" kern="1200" dirty="0">
                <a:solidFill>
                  <a:schemeClr val="tx1"/>
                </a:solidFill>
                <a:effectLst/>
                <a:latin typeface="+mn-lt"/>
                <a:ea typeface="+mn-ea"/>
                <a:cs typeface="+mn-cs"/>
              </a:rPr>
              <a:t>here at Training Center Petaluma.  I WILL BE YOUR INSTRUCTOR FOR THIS LESSON.  </a:t>
            </a:r>
          </a:p>
          <a:p>
            <a:pPr marL="0" marR="0" lvl="0" indent="0" algn="l" defTabSz="914400" rtl="0" eaLnBrk="1" fontAlgn="base" latinLnBrk="0" hangingPunct="1">
              <a:lnSpc>
                <a:spcPct val="100000"/>
              </a:lnSpc>
              <a:spcBef>
                <a:spcPct val="0"/>
              </a:spcBef>
              <a:spcAft>
                <a:spcPct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lang="en-US" dirty="0"/>
              <a:t>THE SECOND LESSON IN UNIT 4 IS “Open</a:t>
            </a:r>
            <a:r>
              <a:rPr lang="en-US" baseline="0" dirty="0"/>
              <a:t> Galley Menu”</a:t>
            </a:r>
            <a:r>
              <a:rPr lang="en-US" dirty="0"/>
              <a:t>.  LESSON 2 PROVIDES KNOWLEDGE AND A FOUNDATIONAL UNDERSTANDING OF OPEN</a:t>
            </a:r>
            <a:r>
              <a:rPr lang="en-US" baseline="0" dirty="0"/>
              <a:t> GALLEY MENUS</a:t>
            </a:r>
            <a:r>
              <a:rPr lang="en-US" dirty="0"/>
              <a:t>.  The goal of this lesson is to ensure every FSO attending this course has foundational knowledge critical</a:t>
            </a:r>
            <a:r>
              <a:rPr lang="en-US" baseline="0" dirty="0"/>
              <a:t> to completing an open galley menu for their dining facility</a:t>
            </a:r>
            <a:r>
              <a:rPr lang="en-US" dirty="0"/>
              <a:t>. </a:t>
            </a:r>
          </a:p>
          <a:p>
            <a:pPr marL="0" marR="0" lvl="0" indent="0" algn="l" defTabSz="914400" rtl="0" eaLnBrk="1" fontAlgn="base" latinLnBrk="0" hangingPunct="1">
              <a:lnSpc>
                <a:spcPct val="100000"/>
              </a:lnSpc>
              <a:spcBef>
                <a:spcPct val="0"/>
              </a:spcBef>
              <a:spcAft>
                <a:spcPct val="0"/>
              </a:spcAft>
              <a:buClrTx/>
              <a:buSzTx/>
              <a:buFontTx/>
              <a:buNone/>
              <a:tabLst/>
              <a:defRPr/>
            </a:pPr>
            <a:endParaRPr lang="en-US" dirty="0"/>
          </a:p>
          <a:p>
            <a:r>
              <a:rPr lang="en-US" baseline="0" dirty="0"/>
              <a:t>ONCE THIS LESSON IS COMPLETE, YOU WILL PERFORM A PRACTICE IN WHICH YOU COMPLETE AN OPEN GALLEY MENU FOR SUBMISSION TO YOUR CO/OIC, FOLLOWED BY AN ASSESSMENT WHERE YOU WILL ONCE AGAIN COMPLETE A DIFFERENT OPEN GALLEY MENU FOR SUBMISSION TO YOUR COMMAND FOR APPROVAL.  SUCCESSFUL COMPLETION OF THE ASSESSMENT OPEN GALLEY MENU WILL RESULT IN YOU RECEIVING A “GO” FOR YOUR PERFOMANCE TEST CHEKCLIST OR PTC.  </a:t>
            </a:r>
          </a:p>
          <a:p>
            <a:pPr eaLnBrk="1" hangingPunct="1">
              <a:spcBef>
                <a:spcPct val="0"/>
              </a:spcBef>
            </a:pPr>
            <a:endParaRPr lang="en-US" dirty="0"/>
          </a:p>
        </p:txBody>
      </p:sp>
      <p:sp>
        <p:nvSpPr>
          <p:cNvPr id="1638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6B5E3E1-C7D1-41EE-854D-63D1AE9DE525}"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a:t>AFTER completing this lesson, you should be able to complete</a:t>
            </a:r>
            <a:r>
              <a:rPr lang="en-US" baseline="0" dirty="0"/>
              <a:t> the following</a:t>
            </a:r>
            <a:r>
              <a:rPr lang="en-US" dirty="0"/>
              <a:t>…. (read objective on slide</a:t>
            </a:r>
          </a:p>
          <a:p>
            <a:endParaRPr lang="en-US" dirty="0"/>
          </a:p>
        </p:txBody>
      </p:sp>
      <p:sp>
        <p:nvSpPr>
          <p:cNvPr id="4" name="Slide Number Placeholder 3"/>
          <p:cNvSpPr>
            <a:spLocks noGrp="1"/>
          </p:cNvSpPr>
          <p:nvPr>
            <p:ph type="sldNum" sz="quarter" idx="10"/>
          </p:nvPr>
        </p:nvSpPr>
        <p:spPr/>
        <p:txBody>
          <a:bodyPr/>
          <a:lstStyle/>
          <a:p>
            <a:pPr>
              <a:defRPr/>
            </a:pPr>
            <a:fld id="{DFFAB117-F1DD-471B-810B-3AC88332F2FC}" type="slidenum">
              <a:rPr lang="en-US" smtClean="0"/>
              <a:pPr>
                <a:defRPr/>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a:ln/>
        </p:spPr>
        <p:txBody>
          <a:bodyPr>
            <a:normAutofit/>
          </a:bodyPr>
          <a:lstStyle/>
          <a:p>
            <a:r>
              <a:rPr lang="en-US" dirty="0"/>
              <a:t>OPEN GALEY MNEU……Detailed list of available items for crew members to prepare their own meals</a:t>
            </a:r>
            <a:r>
              <a:rPr lang="en-US" baseline="0" dirty="0"/>
              <a:t> in the FSOs absence.</a:t>
            </a:r>
            <a:endParaRPr lang="en-US" dirty="0"/>
          </a:p>
          <a:p>
            <a:endParaRPr lang="en-US" b="1" dirty="0"/>
          </a:p>
          <a:p>
            <a:r>
              <a:rPr lang="en-US" sz="1200" b="0" i="0" kern="1200" dirty="0">
                <a:solidFill>
                  <a:schemeClr val="tx1"/>
                </a:solidFill>
                <a:effectLst/>
                <a:latin typeface="+mn-lt"/>
                <a:ea typeface="+mn-ea"/>
                <a:cs typeface="+mn-cs"/>
              </a:rPr>
              <a:t>While the cycle menu guideline</a:t>
            </a:r>
            <a:r>
              <a:rPr lang="en-US" sz="1200" b="0" i="0" kern="1200" baseline="0" dirty="0">
                <a:solidFill>
                  <a:schemeClr val="tx1"/>
                </a:solidFill>
                <a:effectLst/>
                <a:latin typeface="+mn-lt"/>
                <a:ea typeface="+mn-ea"/>
                <a:cs typeface="+mn-cs"/>
              </a:rPr>
              <a:t> of </a:t>
            </a:r>
            <a:r>
              <a:rPr lang="en-US" sz="1200" b="0" i="0" kern="1200" dirty="0">
                <a:solidFill>
                  <a:schemeClr val="tx1"/>
                </a:solidFill>
                <a:effectLst/>
                <a:latin typeface="+mn-lt"/>
                <a:ea typeface="+mn-ea"/>
                <a:cs typeface="+mn-cs"/>
              </a:rPr>
              <a:t>protein plan or food groups</a:t>
            </a:r>
            <a:r>
              <a:rPr lang="en-US" sz="1200" b="0" i="0" kern="1200" baseline="0" dirty="0">
                <a:solidFill>
                  <a:schemeClr val="tx1"/>
                </a:solidFill>
                <a:effectLst/>
                <a:latin typeface="+mn-lt"/>
                <a:ea typeface="+mn-ea"/>
                <a:cs typeface="+mn-cs"/>
              </a:rPr>
              <a:t> don’t necessarily apply…..FSOs shall do everything in their power to ensure members are provided nutritious, delicious menu items</a:t>
            </a:r>
          </a:p>
          <a:p>
            <a:endParaRPr lang="en-US" sz="1200" b="0" i="0" kern="1200" baseline="0" dirty="0">
              <a:solidFill>
                <a:schemeClr val="tx1"/>
              </a:solidFill>
              <a:effectLst/>
              <a:latin typeface="+mn-lt"/>
              <a:ea typeface="+mn-ea"/>
              <a:cs typeface="+mn-cs"/>
            </a:endParaRPr>
          </a:p>
          <a:p>
            <a:r>
              <a:rPr lang="en-US" sz="1200" b="0" i="0" kern="1200" baseline="0" dirty="0">
                <a:solidFill>
                  <a:schemeClr val="tx1"/>
                </a:solidFill>
                <a:effectLst/>
                <a:latin typeface="+mn-lt"/>
                <a:ea typeface="+mn-ea"/>
                <a:cs typeface="+mn-cs"/>
              </a:rPr>
              <a:t>Items should not be pre-prepared such as “take-out” or “to-go” items…..however, </a:t>
            </a:r>
            <a:r>
              <a:rPr lang="en-US" sz="1200" b="0" i="0" kern="1200" dirty="0">
                <a:solidFill>
                  <a:schemeClr val="tx1"/>
                </a:solidFill>
                <a:effectLst/>
                <a:latin typeface="+mn-lt"/>
                <a:ea typeface="+mn-ea"/>
                <a:cs typeface="+mn-cs"/>
              </a:rPr>
              <a:t>anything from chicken breast to frozen pizza is</a:t>
            </a:r>
            <a:r>
              <a:rPr lang="en-US" sz="1200" b="0" i="0" kern="1200" baseline="0" dirty="0">
                <a:solidFill>
                  <a:schemeClr val="tx1"/>
                </a:solidFill>
                <a:effectLst/>
                <a:latin typeface="+mn-lt"/>
                <a:ea typeface="+mn-ea"/>
                <a:cs typeface="+mn-cs"/>
              </a:rPr>
              <a:t> fair game</a:t>
            </a:r>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The list is all encompassing so you can have things on the list that you don’t have in stock, but having said that you should keep it as up to date as possible </a:t>
            </a:r>
          </a:p>
          <a:p>
            <a:r>
              <a:rPr lang="en-US" sz="1200" b="0" i="0" kern="1200" dirty="0">
                <a:solidFill>
                  <a:schemeClr val="tx1"/>
                </a:solidFill>
                <a:effectLst/>
                <a:latin typeface="+mn-lt"/>
                <a:ea typeface="+mn-ea"/>
                <a:cs typeface="+mn-cs"/>
              </a:rPr>
              <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Open galley menu runs almost, if not everyday for FSO-PVA....especially if you’re the only CS.  You’re not cooking every meal every day, hence the need for open galley.</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Lastly, if</a:t>
            </a:r>
            <a:r>
              <a:rPr lang="en-US" sz="1200" b="0" i="0" kern="1200" baseline="0" dirty="0">
                <a:solidFill>
                  <a:schemeClr val="tx1"/>
                </a:solidFill>
                <a:effectLst/>
                <a:latin typeface="+mn-lt"/>
                <a:ea typeface="+mn-ea"/>
                <a:cs typeface="+mn-cs"/>
              </a:rPr>
              <a:t> you utilize an open galley menu, be sure to make that part of your overall budgeting for menus.</a:t>
            </a:r>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endParaRPr lang="en-US" i="1" dirty="0"/>
          </a:p>
        </p:txBody>
      </p:sp>
      <p:sp>
        <p:nvSpPr>
          <p:cNvPr id="47108" name="Slide Number Placeholder 3"/>
          <p:cNvSpPr>
            <a:spLocks noGrp="1"/>
          </p:cNvSpPr>
          <p:nvPr>
            <p:ph type="sldNum" sz="quarter" idx="5"/>
          </p:nvPr>
        </p:nvSpPr>
        <p:spPr>
          <a:noFill/>
        </p:spPr>
        <p:txBody>
          <a:bodyPr/>
          <a:lstStyle/>
          <a:p>
            <a:fld id="{0EA54382-E9AF-451C-B077-290DD7DD1726}" type="slidenum">
              <a:rPr lang="en-US" smtClean="0"/>
              <a:pPr/>
              <a:t>3</a:t>
            </a:fld>
            <a:endParaRPr lang="en-US"/>
          </a:p>
        </p:txBody>
      </p:sp>
    </p:spTree>
    <p:extLst>
      <p:ext uri="{BB962C8B-B14F-4D97-AF65-F5344CB8AC3E}">
        <p14:creationId xmlns:p14="http://schemas.microsoft.com/office/powerpoint/2010/main" val="15209085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a:t>ALSO, when you’re writing your open galley menu, be informative and descriptive with the names of your dishes. Don’t just write “burritos” – make it “Baja Café Egg &amp; Cheese Burritos” – which sounds much more flavorful that a “burrito.” Also, IAW with CG policy,</a:t>
            </a:r>
            <a:r>
              <a:rPr lang="en-US" baseline="0" dirty="0"/>
              <a:t> you can’t list assorted items or generic named items on your open galley menu.  You must list the brand name and specify the exact product to differentiate between similar products….FOR EXAMPLE: Assorted Pizzas or Supreme/Pepperoni &amp; Chicken Pizzas should read, Tony’s Supreme Pizza, Tombstone Pepperoni Pizza and CPKs Thai Chicken Pizza.</a:t>
            </a:r>
            <a:endParaRPr lang="en-US" dirty="0"/>
          </a:p>
          <a:p>
            <a:endParaRPr lang="en-US" dirty="0"/>
          </a:p>
        </p:txBody>
      </p:sp>
      <p:sp>
        <p:nvSpPr>
          <p:cNvPr id="4" name="Slide Number Placeholder 3"/>
          <p:cNvSpPr>
            <a:spLocks noGrp="1"/>
          </p:cNvSpPr>
          <p:nvPr>
            <p:ph type="sldNum" sz="quarter" idx="5"/>
          </p:nvPr>
        </p:nvSpPr>
        <p:spPr/>
        <p:txBody>
          <a:bodyPr/>
          <a:lstStyle/>
          <a:p>
            <a:pPr>
              <a:defRPr/>
            </a:pPr>
            <a:fld id="{DFFAB117-F1DD-471B-810B-3AC88332F2FC}" type="slidenum">
              <a:rPr lang="en-US" smtClean="0"/>
              <a:pPr>
                <a:defRPr/>
              </a:pPr>
              <a:t>4</a:t>
            </a:fld>
            <a:endParaRPr lang="en-US"/>
          </a:p>
        </p:txBody>
      </p:sp>
    </p:spTree>
    <p:extLst>
      <p:ext uri="{BB962C8B-B14F-4D97-AF65-F5344CB8AC3E}">
        <p14:creationId xmlns:p14="http://schemas.microsoft.com/office/powerpoint/2010/main" val="15634149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48131" name="Notes Placeholder 2"/>
          <p:cNvSpPr>
            <a:spLocks noGrp="1"/>
          </p:cNvSpPr>
          <p:nvPr>
            <p:ph type="body" idx="1"/>
          </p:nvPr>
        </p:nvSpPr>
        <p:spPr>
          <a:noFill/>
          <a:ln/>
        </p:spPr>
        <p:txBody>
          <a:bodyPr/>
          <a:lstStyle/>
          <a:p>
            <a:r>
              <a:rPr lang="en-US" dirty="0"/>
              <a:t>The open galley menu is not included in your cycle menus.  Therefore</a:t>
            </a:r>
            <a:r>
              <a:rPr lang="en-US" baseline="0" dirty="0"/>
              <a:t> it must be drafted separately and budgeted separately.</a:t>
            </a:r>
          </a:p>
          <a:p>
            <a:endParaRPr lang="en-US" dirty="0"/>
          </a:p>
          <a:p>
            <a:r>
              <a:rPr lang="en-US" dirty="0"/>
              <a:t>Open galley menus</a:t>
            </a:r>
            <a:r>
              <a:rPr lang="en-US" baseline="0" dirty="0"/>
              <a:t> m</a:t>
            </a:r>
            <a:r>
              <a:rPr lang="en-US" dirty="0"/>
              <a:t>ust be written, approved, filed and posted separately</a:t>
            </a:r>
            <a:r>
              <a:rPr lang="en-US" baseline="0" dirty="0"/>
              <a:t> as well.</a:t>
            </a:r>
          </a:p>
          <a:p>
            <a:endParaRPr lang="en-US" baseline="0" dirty="0"/>
          </a:p>
          <a:p>
            <a:r>
              <a:rPr lang="en-US" baseline="0" dirty="0"/>
              <a:t>As you change items on your open galley menu or as crew members themselves or their preferences change; be sure to update the open galley menu, resubmit for approval, refile and repost.</a:t>
            </a:r>
          </a:p>
        </p:txBody>
      </p:sp>
      <p:sp>
        <p:nvSpPr>
          <p:cNvPr id="48132" name="Slide Number Placeholder 3"/>
          <p:cNvSpPr>
            <a:spLocks noGrp="1"/>
          </p:cNvSpPr>
          <p:nvPr>
            <p:ph type="sldNum" sz="quarter" idx="5"/>
          </p:nvPr>
        </p:nvSpPr>
        <p:spPr>
          <a:noFill/>
        </p:spPr>
        <p:txBody>
          <a:bodyPr/>
          <a:lstStyle/>
          <a:p>
            <a:fld id="{ED828B23-529F-49B6-AF57-410D5BB38D06}" type="slidenum">
              <a:rPr lang="en-US" smtClean="0"/>
              <a:pPr/>
              <a:t>5</a:t>
            </a:fld>
            <a:endParaRPr lang="en-US"/>
          </a:p>
        </p:txBody>
      </p:sp>
    </p:spTree>
    <p:extLst>
      <p:ext uri="{BB962C8B-B14F-4D97-AF65-F5344CB8AC3E}">
        <p14:creationId xmlns:p14="http://schemas.microsoft.com/office/powerpoint/2010/main" val="23011033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ln/>
        </p:spPr>
      </p:sp>
      <p:sp>
        <p:nvSpPr>
          <p:cNvPr id="46083" name="Notes Placeholder 2"/>
          <p:cNvSpPr>
            <a:spLocks noGrp="1"/>
          </p:cNvSpPr>
          <p:nvPr>
            <p:ph type="body" idx="1"/>
          </p:nvPr>
        </p:nvSpPr>
        <p:spPr>
          <a:noFill/>
          <a:ln/>
        </p:spPr>
        <p:txBody>
          <a:bodyPr/>
          <a:lstStyle/>
          <a:p>
            <a:r>
              <a:rPr lang="en-US" dirty="0"/>
              <a:t>Finalizing</a:t>
            </a:r>
            <a:r>
              <a:rPr lang="en-US" baseline="0" dirty="0"/>
              <a:t> a menu; here lists the overall process of finalizing your menu.  Once drafted and signed, you will submit to your CO/OIC for approval, file and post accordingly.  </a:t>
            </a:r>
            <a:endParaRPr lang="en-US" dirty="0"/>
          </a:p>
        </p:txBody>
      </p:sp>
      <p:sp>
        <p:nvSpPr>
          <p:cNvPr id="46084" name="Slide Number Placeholder 3"/>
          <p:cNvSpPr>
            <a:spLocks noGrp="1"/>
          </p:cNvSpPr>
          <p:nvPr>
            <p:ph type="sldNum" sz="quarter" idx="5"/>
          </p:nvPr>
        </p:nvSpPr>
        <p:spPr>
          <a:noFill/>
        </p:spPr>
        <p:txBody>
          <a:bodyPr/>
          <a:lstStyle/>
          <a:p>
            <a:fld id="{551535AA-91C9-473E-BC66-AADDA07CFBD5}" type="slidenum">
              <a:rPr lang="en-US" smtClean="0"/>
              <a:pPr/>
              <a:t>6</a:t>
            </a:fld>
            <a:endParaRPr lang="en-US"/>
          </a:p>
        </p:txBody>
      </p:sp>
    </p:spTree>
    <p:extLst>
      <p:ext uri="{BB962C8B-B14F-4D97-AF65-F5344CB8AC3E}">
        <p14:creationId xmlns:p14="http://schemas.microsoft.com/office/powerpoint/2010/main" val="12681879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this lesson we discussed components that:</a:t>
            </a:r>
          </a:p>
          <a:p>
            <a:pPr marL="171450" indent="-171450">
              <a:buFont typeface="Arial" panose="020B0604020202020204" pitchFamily="34" charset="0"/>
              <a:buChar char="•"/>
            </a:pPr>
            <a:r>
              <a:rPr lang="en-US" dirty="0"/>
              <a:t>make up an open</a:t>
            </a:r>
            <a:r>
              <a:rPr lang="en-US" baseline="0" dirty="0"/>
              <a:t> galley</a:t>
            </a:r>
            <a:r>
              <a:rPr lang="en-US" dirty="0"/>
              <a:t> menu, </a:t>
            </a:r>
          </a:p>
          <a:p>
            <a:pPr marL="171450" indent="-171450">
              <a:buFont typeface="Arial" panose="020B0604020202020204" pitchFamily="34" charset="0"/>
              <a:buChar char="•"/>
            </a:pPr>
            <a:r>
              <a:rPr lang="en-US" dirty="0"/>
              <a:t>the Coast Guard policies that affect food choices, like no pre-prepared foods </a:t>
            </a:r>
          </a:p>
          <a:p>
            <a:pPr marL="171450" indent="-171450">
              <a:buFont typeface="Arial" panose="020B0604020202020204" pitchFamily="34" charset="0"/>
              <a:buChar char="•"/>
            </a:pPr>
            <a:r>
              <a:rPr lang="en-US" dirty="0"/>
              <a:t>the practical considerations you’ll need to keep in mind when creating your open galley menu.,</a:t>
            </a:r>
            <a:r>
              <a:rPr lang="en-US" baseline="0" dirty="0"/>
              <a:t> like ensuring you include your open galley menu in your overall menu budgeting </a:t>
            </a:r>
            <a:endParaRPr lang="en-US" dirty="0"/>
          </a:p>
          <a:p>
            <a:pPr marL="171450" indent="-171450">
              <a:buFont typeface="Arial" panose="020B0604020202020204" pitchFamily="34" charset="0"/>
              <a:buChar char="•"/>
            </a:pPr>
            <a:r>
              <a:rPr lang="en-US" dirty="0"/>
              <a:t>As well as the steps you need to take to get your menu approved and posted.</a:t>
            </a:r>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pPr>
              <a:defRPr/>
            </a:pPr>
            <a:fld id="{DFFAB117-F1DD-471B-810B-3AC88332F2FC}" type="slidenum">
              <a:rPr lang="en-US" smtClean="0"/>
              <a:pPr>
                <a:defRPr/>
              </a:pPr>
              <a:t>7</a:t>
            </a:fld>
            <a:endParaRPr lang="en-US"/>
          </a:p>
        </p:txBody>
      </p:sp>
    </p:spTree>
    <p:extLst>
      <p:ext uri="{BB962C8B-B14F-4D97-AF65-F5344CB8AC3E}">
        <p14:creationId xmlns:p14="http://schemas.microsoft.com/office/powerpoint/2010/main" val="25217557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Please direct any questions you may have to your instructors for further clarification.</a:t>
            </a:r>
          </a:p>
        </p:txBody>
      </p:sp>
      <p:sp>
        <p:nvSpPr>
          <p:cNvPr id="4" name="Slide Number Placeholder 3"/>
          <p:cNvSpPr>
            <a:spLocks noGrp="1"/>
          </p:cNvSpPr>
          <p:nvPr>
            <p:ph type="sldNum" sz="quarter" idx="5"/>
          </p:nvPr>
        </p:nvSpPr>
        <p:spPr/>
        <p:txBody>
          <a:bodyPr/>
          <a:lstStyle/>
          <a:p>
            <a:pPr>
              <a:defRPr/>
            </a:pPr>
            <a:fld id="{DFFAB117-F1DD-471B-810B-3AC88332F2FC}" type="slidenum">
              <a:rPr lang="en-US" smtClean="0"/>
              <a:pPr>
                <a:defRPr/>
              </a:pPr>
              <a:t>8</a:t>
            </a:fld>
            <a:endParaRPr lang="en-US"/>
          </a:p>
        </p:txBody>
      </p:sp>
    </p:spTree>
    <p:extLst>
      <p:ext uri="{BB962C8B-B14F-4D97-AF65-F5344CB8AC3E}">
        <p14:creationId xmlns:p14="http://schemas.microsoft.com/office/powerpoint/2010/main" val="16789143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4" name="Date Placeholder 29"/>
          <p:cNvSpPr>
            <a:spLocks noGrp="1"/>
          </p:cNvSpPr>
          <p:nvPr>
            <p:ph type="dt" sz="half" idx="10"/>
          </p:nvPr>
        </p:nvSpPr>
        <p:spPr/>
        <p:txBody>
          <a:bodyPr/>
          <a:lstStyle>
            <a:lvl1pPr>
              <a:defRPr/>
            </a:lvl1pPr>
          </a:lstStyle>
          <a:p>
            <a:pPr>
              <a:defRPr/>
            </a:pPr>
            <a:fld id="{AD4C03D5-01FE-4C10-B0F0-470CBE20E365}" type="datetimeFigureOut">
              <a:rPr lang="en-US"/>
              <a:pPr>
                <a:defRPr/>
              </a:pPr>
              <a:t>5/2/2020</a:t>
            </a:fld>
            <a:endParaRPr lang="en-US"/>
          </a:p>
        </p:txBody>
      </p:sp>
      <p:sp>
        <p:nvSpPr>
          <p:cNvPr id="5" name="Footer Placeholder 18"/>
          <p:cNvSpPr>
            <a:spLocks noGrp="1"/>
          </p:cNvSpPr>
          <p:nvPr>
            <p:ph type="ftr" sz="quarter" idx="11"/>
          </p:nvPr>
        </p:nvSpPr>
        <p:spPr/>
        <p:txBody>
          <a:bodyPr/>
          <a:lstStyle>
            <a:lvl1pPr>
              <a:defRPr/>
            </a:lvl1pPr>
          </a:lstStyle>
          <a:p>
            <a:pPr>
              <a:defRPr/>
            </a:pPr>
            <a:endParaRPr lang="en-US"/>
          </a:p>
        </p:txBody>
      </p:sp>
      <p:sp>
        <p:nvSpPr>
          <p:cNvPr id="6" name="Slide Number Placeholder 26"/>
          <p:cNvSpPr>
            <a:spLocks noGrp="1"/>
          </p:cNvSpPr>
          <p:nvPr>
            <p:ph type="sldNum" sz="quarter" idx="12"/>
          </p:nvPr>
        </p:nvSpPr>
        <p:spPr/>
        <p:txBody>
          <a:bodyPr/>
          <a:lstStyle>
            <a:lvl1pPr>
              <a:defRPr/>
            </a:lvl1pPr>
          </a:lstStyle>
          <a:p>
            <a:pPr>
              <a:defRPr/>
            </a:pPr>
            <a:fld id="{B1DC78C7-0D4F-433A-98A2-8CA82786CB6E}"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B2CE2E1A-B7B0-4BAA-84A3-BBC653742801}" type="datetimeFigureOut">
              <a:rPr lang="en-US"/>
              <a:pPr>
                <a:defRPr/>
              </a:pPr>
              <a:t>5/2/2020</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2FDCC296-493F-4B33-BEC7-B13E230C7358}"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885BC4A-53BD-42EF-82AA-4FD11BACAE5F}" type="datetimeFigureOut">
              <a:rPr lang="en-US"/>
              <a:pPr>
                <a:defRPr/>
              </a:pPr>
              <a:t>5/2/2020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1BAB247-D44D-424D-8FE5-241E1DF97AEA}"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a:defRPr/>
            </a:pPr>
            <a:fld id="{CAB08998-8E54-46B3-AF38-61DB482E5737}" type="datetimeFigureOut">
              <a:rPr lang="en-US"/>
              <a:pPr>
                <a:defRPr/>
              </a:pPr>
              <a:t>5/2/2020</a:t>
            </a:fld>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1D8C3A3D-0B7C-43A2-81DE-7A681BB4CB90}"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9"/>
          <p:cNvSpPr>
            <a:spLocks noGrp="1"/>
          </p:cNvSpPr>
          <p:nvPr>
            <p:ph type="dt" sz="half" idx="10"/>
          </p:nvPr>
        </p:nvSpPr>
        <p:spPr/>
        <p:txBody>
          <a:bodyPr/>
          <a:lstStyle>
            <a:lvl1pPr>
              <a:defRPr/>
            </a:lvl1pPr>
          </a:lstStyle>
          <a:p>
            <a:pPr>
              <a:defRPr/>
            </a:pPr>
            <a:fld id="{146B3196-B6AE-4261-AF97-1F042034C125}" type="datetimeFigureOut">
              <a:rPr lang="en-US"/>
              <a:pPr>
                <a:defRPr/>
              </a:pPr>
              <a:t>5/2/2020</a:t>
            </a:fld>
            <a:endParaRPr lang="en-US"/>
          </a:p>
        </p:txBody>
      </p:sp>
      <p:sp>
        <p:nvSpPr>
          <p:cNvPr id="8" name="Footer Placeholder 21"/>
          <p:cNvSpPr>
            <a:spLocks noGrp="1"/>
          </p:cNvSpPr>
          <p:nvPr>
            <p:ph type="ftr" sz="quarter" idx="11"/>
          </p:nvPr>
        </p:nvSpPr>
        <p:spPr/>
        <p:txBody>
          <a:bodyPr/>
          <a:lstStyle>
            <a:lvl1pPr>
              <a:defRPr/>
            </a:lvl1pPr>
          </a:lstStyle>
          <a:p>
            <a:pPr>
              <a:defRPr/>
            </a:pPr>
            <a:endParaRPr lang="en-US"/>
          </a:p>
        </p:txBody>
      </p:sp>
      <p:sp>
        <p:nvSpPr>
          <p:cNvPr id="9" name="Slide Number Placeholder 17"/>
          <p:cNvSpPr>
            <a:spLocks noGrp="1"/>
          </p:cNvSpPr>
          <p:nvPr>
            <p:ph type="sldNum" sz="quarter" idx="12"/>
          </p:nvPr>
        </p:nvSpPr>
        <p:spPr/>
        <p:txBody>
          <a:bodyPr/>
          <a:lstStyle>
            <a:lvl1pPr>
              <a:defRPr/>
            </a:lvl1pPr>
          </a:lstStyle>
          <a:p>
            <a:pPr>
              <a:defRPr/>
            </a:pPr>
            <a:fld id="{DB780D2D-697A-459C-BA9C-028545AAE134}"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a:t>Click to edit Master title style</a:t>
            </a:r>
          </a:p>
        </p:txBody>
      </p:sp>
      <p:sp>
        <p:nvSpPr>
          <p:cNvPr id="3" name="Date Placeholder 9"/>
          <p:cNvSpPr>
            <a:spLocks noGrp="1"/>
          </p:cNvSpPr>
          <p:nvPr>
            <p:ph type="dt" sz="half" idx="10"/>
          </p:nvPr>
        </p:nvSpPr>
        <p:spPr/>
        <p:txBody>
          <a:bodyPr/>
          <a:lstStyle>
            <a:lvl1pPr>
              <a:defRPr/>
            </a:lvl1pPr>
          </a:lstStyle>
          <a:p>
            <a:pPr>
              <a:defRPr/>
            </a:pPr>
            <a:fld id="{8C588EB5-EA5B-46A8-A520-972886E3DF49}" type="datetimeFigureOut">
              <a:rPr lang="en-US"/>
              <a:pPr>
                <a:defRPr/>
              </a:pPr>
              <a:t>5/2/2020</a:t>
            </a:fld>
            <a:endParaRPr lang="en-US"/>
          </a:p>
        </p:txBody>
      </p:sp>
      <p:sp>
        <p:nvSpPr>
          <p:cNvPr id="4" name="Footer Placeholder 21"/>
          <p:cNvSpPr>
            <a:spLocks noGrp="1"/>
          </p:cNvSpPr>
          <p:nvPr>
            <p:ph type="ftr" sz="quarter" idx="11"/>
          </p:nvPr>
        </p:nvSpPr>
        <p:spPr/>
        <p:txBody>
          <a:bodyPr/>
          <a:lstStyle>
            <a:lvl1pPr>
              <a:defRPr/>
            </a:lvl1pPr>
          </a:lstStyle>
          <a:p>
            <a:pPr>
              <a:defRPr/>
            </a:pPr>
            <a:endParaRPr lang="en-US"/>
          </a:p>
        </p:txBody>
      </p:sp>
      <p:sp>
        <p:nvSpPr>
          <p:cNvPr id="5" name="Slide Number Placeholder 17"/>
          <p:cNvSpPr>
            <a:spLocks noGrp="1"/>
          </p:cNvSpPr>
          <p:nvPr>
            <p:ph type="sldNum" sz="quarter" idx="12"/>
          </p:nvPr>
        </p:nvSpPr>
        <p:spPr/>
        <p:txBody>
          <a:bodyPr/>
          <a:lstStyle>
            <a:lvl1pPr>
              <a:defRPr/>
            </a:lvl1pPr>
          </a:lstStyle>
          <a:p>
            <a:pPr>
              <a:defRPr/>
            </a:pPr>
            <a:fld id="{00264CC4-9421-4F1E-80E6-BF1ED7A45B26}"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187C1793-908C-4108-B485-955AC6DAD124}" type="datetimeFigureOut">
              <a:rPr lang="en-US"/>
              <a:pPr>
                <a:defRPr/>
              </a:pPr>
              <a:t>5/2/2020</a:t>
            </a:fld>
            <a:endParaRPr lang="en-US"/>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pPr>
              <a:defRPr/>
            </a:pPr>
            <a:fld id="{BB88FAA3-CF7C-4151-95DD-8C0AB149589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a:defRPr/>
            </a:pPr>
            <a:fld id="{E9C0E60A-9D47-442F-A3DD-A2155C1EA646}" type="datetimeFigureOut">
              <a:rPr lang="en-US"/>
              <a:pPr>
                <a:defRPr/>
              </a:pPr>
              <a:t>5/2/2020</a:t>
            </a:fld>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383C0E75-2B8B-4536-8626-7988B710E21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ight Triangle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Freeform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Freeform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a:defRPr/>
            </a:pPr>
            <a:fld id="{B7180392-50A3-4561-A8A3-267348B06DE6}" type="datetimeFigureOut">
              <a:rPr lang="en-US"/>
              <a:pPr>
                <a:defRPr/>
              </a:pPr>
              <a:t>5/2/2020</a:t>
            </a:fld>
            <a:endParaRPr lang="en-US"/>
          </a:p>
        </p:txBody>
      </p:sp>
      <p:sp>
        <p:nvSpPr>
          <p:cNvPr id="10" name="Footer Placeholder 5"/>
          <p:cNvSpPr>
            <a:spLocks noGrp="1"/>
          </p:cNvSpPr>
          <p:nvPr>
            <p:ph type="ftr" sz="quarter" idx="11"/>
          </p:nvPr>
        </p:nvSpPr>
        <p:spPr/>
        <p:txBody>
          <a:bodyPr/>
          <a:lstStyle>
            <a:lvl1pPr>
              <a:defRPr/>
            </a:lvl1pPr>
          </a:lstStyle>
          <a:p>
            <a:pPr>
              <a:defRPr/>
            </a:pPr>
            <a:endParaRPr lang="en-US"/>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a:defRPr/>
            </a:pPr>
            <a:fld id="{9C087532-3822-44C2-8027-5F85BDF65D6E}"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6C074BF5-CCDC-44C3-946D-BCD3DD7C297B}" type="datetimeFigureOut">
              <a:rPr lang="en-US"/>
              <a:pPr>
                <a:defRPr/>
              </a:pPr>
              <a:t>5/2/2020</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BECA7EE0-FDDC-4822-A133-45C0A8AD7AC3}"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91009449-E132-4A70-AA2B-0DF59A647FC3}" type="datetimeFigureOut">
              <a:rPr lang="en-US"/>
              <a:pPr>
                <a:defRPr/>
              </a:pPr>
              <a:t>5/2/2020</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96367159-A232-4E81-A668-8C542A6F6E14}"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28"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n-US"/>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2B9D3B5C-FF46-4BA8-A692-57AADC2309CE}" type="datetimeFigureOut">
              <a:rPr lang="en-US"/>
              <a:pPr>
                <a:defRPr/>
              </a:pPr>
              <a:t>5/2/2020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7593D0B9-5F7C-48C3-9793-C396BBAF7B15}" type="slidenum">
              <a:rPr lang="en-US"/>
              <a:pPr>
                <a:defRPr/>
              </a:pPr>
              <a:t>‹#›</a:t>
            </a:fld>
            <a:endParaRPr lang="en-US"/>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grpSp>
    </p:spTree>
  </p:cSld>
  <p:clrMap bg1="lt1" tx1="dk1" bg2="lt2" tx2="dk2" accent1="accent1" accent2="accent2" accent3="accent3" accent4="accent4" accent5="accent5" accent6="accent6" hlink="hlink" folHlink="folHlink"/>
  <p:sldLayoutIdLst>
    <p:sldLayoutId id="2147483971" r:id="rId1"/>
    <p:sldLayoutId id="2147483963" r:id="rId2"/>
    <p:sldLayoutId id="2147483972" r:id="rId3"/>
    <p:sldLayoutId id="2147483964" r:id="rId4"/>
    <p:sldLayoutId id="2147483965" r:id="rId5"/>
    <p:sldLayoutId id="2147483966" r:id="rId6"/>
    <p:sldLayoutId id="2147483967" r:id="rId7"/>
    <p:sldLayoutId id="2147483968" r:id="rId8"/>
    <p:sldLayoutId id="2147483973" r:id="rId9"/>
    <p:sldLayoutId id="2147483969" r:id="rId10"/>
    <p:sldLayoutId id="2147483970" r:id="rId11"/>
  </p:sldLayoutIdLst>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5.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5.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5.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5.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5.png"/><Relationship Id="rId4" Type="http://schemas.openxmlformats.org/officeDocument/2006/relationships/notesSlide" Target="../notesSlides/notesSlide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4" descr="USCGShield.png"/>
          <p:cNvPicPr>
            <a:picLocks noChangeAspect="1"/>
          </p:cNvPicPr>
          <p:nvPr/>
        </p:nvPicPr>
        <p:blipFill>
          <a:blip r:embed="rId5" cstate="print"/>
          <a:srcRect/>
          <a:stretch>
            <a:fillRect/>
          </a:stretch>
        </p:blipFill>
        <p:spPr bwMode="auto">
          <a:xfrm>
            <a:off x="3460882" y="3048000"/>
            <a:ext cx="2222500" cy="2057400"/>
          </a:xfrm>
          <a:prstGeom prst="rect">
            <a:avLst/>
          </a:prstGeom>
          <a:noFill/>
          <a:ln w="9525">
            <a:noFill/>
            <a:miter lim="800000"/>
            <a:headEnd/>
            <a:tailEnd/>
          </a:ln>
        </p:spPr>
      </p:pic>
      <p:sp>
        <p:nvSpPr>
          <p:cNvPr id="2" name="Title 1"/>
          <p:cNvSpPr>
            <a:spLocks noGrp="1"/>
          </p:cNvSpPr>
          <p:nvPr>
            <p:ph type="ctrTitle"/>
          </p:nvPr>
        </p:nvSpPr>
        <p:spPr>
          <a:xfrm>
            <a:off x="646308" y="990600"/>
            <a:ext cx="7851648" cy="1828800"/>
          </a:xfrm>
        </p:spPr>
        <p:txBody>
          <a:bodyPr anchor="t">
            <a:normAutofit fontScale="90000"/>
          </a:bodyPr>
          <a:lstStyle/>
          <a:p>
            <a:pPr algn="ctr" eaLnBrk="1" fontAlgn="auto" hangingPunct="1">
              <a:spcAft>
                <a:spcPts val="0"/>
              </a:spcAft>
              <a:defRPr/>
            </a:pPr>
            <a:r>
              <a:rPr lang="en-US" dirty="0">
                <a:solidFill>
                  <a:srgbClr val="4DE1EA"/>
                </a:solidFill>
              </a:rPr>
              <a:t>Unit 4: Culinary Plan</a:t>
            </a:r>
            <a:br>
              <a:rPr lang="en-US" dirty="0">
                <a:solidFill>
                  <a:srgbClr val="4DE1EA"/>
                </a:solidFill>
              </a:rPr>
            </a:br>
            <a:r>
              <a:rPr lang="en-US" dirty="0">
                <a:solidFill>
                  <a:srgbClr val="4DE1EA"/>
                </a:solidFill>
              </a:rPr>
              <a:t>Lesson </a:t>
            </a:r>
            <a:r>
              <a:rPr lang="en-US" dirty="0"/>
              <a:t>2. Open Galley Menu</a:t>
            </a:r>
            <a:br>
              <a:rPr lang="en-US" dirty="0"/>
            </a:br>
            <a:r>
              <a:rPr lang="en-US" dirty="0"/>
              <a:t/>
            </a:r>
            <a:br>
              <a:rPr lang="en-US" dirty="0"/>
            </a:br>
            <a:endParaRPr lang="en-US" dirty="0"/>
          </a:p>
        </p:txBody>
      </p:sp>
      <p:pic>
        <p:nvPicPr>
          <p:cNvPr id="4" name="Slide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31242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6055"/>
    </mc:Choice>
    <mc:Fallback xmlns="">
      <p:transition spd="slow" advTm="560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294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mod="1">
    <p:ext uri="{E180D4A7-C9FB-4DFB-919C-405C955672EB}">
      <p14:showEvtLst xmlns:p14="http://schemas.microsoft.com/office/powerpoint/2010/main">
        <p14:playEvt time="50" objId="4"/>
        <p14:stopEvt time="53921" objId="4"/>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457200" y="228600"/>
            <a:ext cx="8229600" cy="1143000"/>
          </a:xfrm>
        </p:spPr>
        <p:txBody>
          <a:bodyPr/>
          <a:lstStyle/>
          <a:p>
            <a:pPr algn="ctr" eaLnBrk="1" hangingPunct="1"/>
            <a:r>
              <a:rPr lang="en-US" sz="3600" dirty="0"/>
              <a:t>Objectives</a:t>
            </a:r>
            <a:endParaRPr lang="en-US" sz="3600" b="1" dirty="0"/>
          </a:p>
        </p:txBody>
      </p:sp>
      <p:pic>
        <p:nvPicPr>
          <p:cNvPr id="7172" name="Picture 3" descr="USCGShield.png"/>
          <p:cNvPicPr>
            <a:picLocks noChangeAspect="1"/>
          </p:cNvPicPr>
          <p:nvPr/>
        </p:nvPicPr>
        <p:blipFill>
          <a:blip r:embed="rId5" cstate="print"/>
          <a:srcRect/>
          <a:stretch>
            <a:fillRect/>
          </a:stretch>
        </p:blipFill>
        <p:spPr bwMode="auto">
          <a:xfrm>
            <a:off x="152400" y="152400"/>
            <a:ext cx="990600" cy="917575"/>
          </a:xfrm>
          <a:prstGeom prst="rect">
            <a:avLst/>
          </a:prstGeom>
          <a:noFill/>
          <a:ln w="9525">
            <a:noFill/>
            <a:miter lim="800000"/>
            <a:headEnd/>
            <a:tailEnd/>
          </a:ln>
        </p:spPr>
      </p:pic>
      <p:sp>
        <p:nvSpPr>
          <p:cNvPr id="7" name="Content Placeholder 6"/>
          <p:cNvSpPr>
            <a:spLocks noGrp="1"/>
          </p:cNvSpPr>
          <p:nvPr>
            <p:ph idx="1"/>
          </p:nvPr>
        </p:nvSpPr>
        <p:spPr>
          <a:xfrm>
            <a:off x="497540" y="1809653"/>
            <a:ext cx="8153400" cy="4618037"/>
          </a:xfrm>
        </p:spPr>
        <p:txBody>
          <a:bodyPr anchor="t"/>
          <a:lstStyle/>
          <a:p>
            <a:pPr marL="0" lvl="0" indent="0">
              <a:buNone/>
            </a:pPr>
            <a:endParaRPr lang="en-US" sz="2800" dirty="0"/>
          </a:p>
          <a:p>
            <a:pPr marL="0" lvl="0" indent="0">
              <a:buNone/>
            </a:pPr>
            <a:r>
              <a:rPr lang="en-US" dirty="0"/>
              <a:t>Given an inventory of subsistence items on hand, access to recipes, a computer with access to the CS Portal, </a:t>
            </a:r>
            <a:r>
              <a:rPr lang="en-US" dirty="0" err="1"/>
              <a:t>milSuite</a:t>
            </a:r>
            <a:r>
              <a:rPr lang="en-US" dirty="0"/>
              <a:t> and DCS, all appropriate references and a menu template, </a:t>
            </a:r>
            <a:r>
              <a:rPr lang="en-US" b="1" dirty="0"/>
              <a:t>COMPLETE </a:t>
            </a:r>
            <a:r>
              <a:rPr lang="en-US" dirty="0"/>
              <a:t>an Open Galley menu IAW the Food Service Manual and the Coast Guard Food Service Practical Handbook COMDTPUB P4061.4 (series) with 100% accuracy.</a:t>
            </a:r>
          </a:p>
          <a:p>
            <a:pPr>
              <a:buFont typeface="Arial" panose="020B0604020202020204" pitchFamily="34" charset="0"/>
              <a:buChar char="•"/>
            </a:pPr>
            <a:endParaRPr lang="en-US" dirty="0"/>
          </a:p>
          <a:p>
            <a:pPr>
              <a:buFont typeface="Arial" panose="020B0604020202020204" pitchFamily="34" charset="0"/>
              <a:buChar char="•"/>
            </a:pPr>
            <a:endParaRPr lang="en-US" dirty="0"/>
          </a:p>
          <a:p>
            <a:endParaRPr lang="en-US" dirty="0"/>
          </a:p>
        </p:txBody>
      </p:sp>
      <p:pic>
        <p:nvPicPr>
          <p:cNvPr id="4" name="Slide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31242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5994"/>
    </mc:Choice>
    <mc:Fallback xmlns="">
      <p:transition spd="slow" advTm="259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264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mod="1">
    <p:ext uri="{E180D4A7-C9FB-4DFB-919C-405C955672EB}">
      <p14:showEvtLst xmlns:p14="http://schemas.microsoft.com/office/powerpoint/2010/main">
        <p14:playEvt time="43" objId="2"/>
        <p14:stopEvt time="24130" objId="2"/>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B5B4808C-0C36-4D9F-8D3F-7535AA426916}" type="slidenum">
              <a:rPr lang="en-US" smtClean="0"/>
              <a:pPr>
                <a:defRPr/>
              </a:pPr>
              <a:t>3</a:t>
            </a:fld>
            <a:endParaRPr lang="en-US"/>
          </a:p>
        </p:txBody>
      </p:sp>
      <p:pic>
        <p:nvPicPr>
          <p:cNvPr id="15367" name="Picture 2"/>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4963049" y="1586447"/>
            <a:ext cx="3939126" cy="5088577"/>
          </a:xfrm>
          <a:prstGeom prst="rect">
            <a:avLst/>
          </a:prstGeom>
          <a:noFill/>
          <a:ln w="9525">
            <a:noFill/>
            <a:miter lim="800000"/>
            <a:headEnd/>
            <a:tailEnd/>
          </a:ln>
        </p:spPr>
      </p:pic>
      <p:sp>
        <p:nvSpPr>
          <p:cNvPr id="6" name="Title 2">
            <a:extLst>
              <a:ext uri="{FF2B5EF4-FFF2-40B4-BE49-F238E27FC236}">
                <a16:creationId xmlns:a16="http://schemas.microsoft.com/office/drawing/2014/main" id="{9F241200-E079-4A36-A160-0A7B05CF649A}"/>
              </a:ext>
            </a:extLst>
          </p:cNvPr>
          <p:cNvSpPr>
            <a:spLocks noGrp="1"/>
          </p:cNvSpPr>
          <p:nvPr>
            <p:ph type="title"/>
          </p:nvPr>
        </p:nvSpPr>
        <p:spPr>
          <a:xfrm>
            <a:off x="460443" y="400928"/>
            <a:ext cx="8229600" cy="1143000"/>
          </a:xfrm>
        </p:spPr>
        <p:txBody>
          <a:bodyPr/>
          <a:lstStyle/>
          <a:p>
            <a:r>
              <a:rPr lang="en-US" dirty="0"/>
              <a:t>Open Galley Menu</a:t>
            </a:r>
          </a:p>
        </p:txBody>
      </p:sp>
      <p:sp>
        <p:nvSpPr>
          <p:cNvPr id="3" name="Content Placeholder 2"/>
          <p:cNvSpPr>
            <a:spLocks noGrp="1"/>
          </p:cNvSpPr>
          <p:nvPr>
            <p:ph idx="1"/>
          </p:nvPr>
        </p:nvSpPr>
        <p:spPr>
          <a:xfrm>
            <a:off x="304800" y="1752600"/>
            <a:ext cx="8229600" cy="609600"/>
          </a:xfrm>
        </p:spPr>
        <p:txBody>
          <a:bodyPr/>
          <a:lstStyle/>
          <a:p>
            <a:pPr marL="342900" lvl="1" indent="-342900">
              <a:buFont typeface="Arial" charset="0"/>
              <a:buChar char="•"/>
              <a:defRPr/>
            </a:pPr>
            <a:r>
              <a:rPr lang="en-US" sz="3200" b="1" dirty="0"/>
              <a:t>What is it?</a:t>
            </a:r>
          </a:p>
          <a:p>
            <a:pPr marL="617537" lvl="2" indent="-342900">
              <a:buFont typeface="Arial" charset="0"/>
              <a:buChar char="•"/>
              <a:defRPr/>
            </a:pPr>
            <a:r>
              <a:rPr lang="en-US" sz="2900" dirty="0"/>
              <a:t>List of menu items available to the crew when the FSO is not present</a:t>
            </a:r>
          </a:p>
          <a:p>
            <a:pPr marL="890587" lvl="3" indent="-342900">
              <a:buFont typeface="Arial" charset="0"/>
              <a:buChar char="•"/>
              <a:defRPr/>
            </a:pPr>
            <a:r>
              <a:rPr lang="en-US" sz="2800" dirty="0"/>
              <a:t>Should not be pre-prepared items such as “take-out” or “to-go” foods</a:t>
            </a:r>
          </a:p>
          <a:p>
            <a:pPr marL="890587" lvl="3" indent="-342900">
              <a:buFont typeface="Arial" charset="0"/>
              <a:buChar char="•"/>
              <a:defRPr/>
            </a:pPr>
            <a:r>
              <a:rPr lang="en-US" sz="2800" dirty="0"/>
              <a:t>Can be anything from chicken breast to frozen pizza</a:t>
            </a:r>
          </a:p>
          <a:p>
            <a:pPr marL="890587" lvl="3" indent="-342900">
              <a:buFont typeface="Arial" charset="0"/>
              <a:buChar char="•"/>
              <a:defRPr/>
            </a:pPr>
            <a:r>
              <a:rPr lang="en-US" sz="2800" dirty="0"/>
              <a:t>Be sure to budget for open galley menu items</a:t>
            </a:r>
          </a:p>
          <a:p>
            <a:pPr>
              <a:defRPr/>
            </a:pPr>
            <a:endParaRPr lang="en-US" dirty="0"/>
          </a:p>
          <a:p>
            <a:pPr>
              <a:defRPr/>
            </a:pPr>
            <a:endParaRPr lang="en-US" dirty="0"/>
          </a:p>
          <a:p>
            <a:pPr>
              <a:defRPr/>
            </a:pPr>
            <a:endParaRPr lang="en-US" dirty="0"/>
          </a:p>
          <a:p>
            <a:pPr lvl="1">
              <a:buFont typeface="Arial" charset="0"/>
              <a:buNone/>
              <a:defRPr/>
            </a:pPr>
            <a:r>
              <a:rPr lang="en-US" dirty="0"/>
              <a:t>	</a:t>
            </a:r>
          </a:p>
          <a:p>
            <a:pPr>
              <a:defRPr/>
            </a:pPr>
            <a:endParaRPr lang="en-US" dirty="0"/>
          </a:p>
          <a:p>
            <a:pPr>
              <a:defRPr/>
            </a:pPr>
            <a:endParaRPr lang="en-US" dirty="0"/>
          </a:p>
        </p:txBody>
      </p:sp>
      <p:pic>
        <p:nvPicPr>
          <p:cNvPr id="2" name="Slide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2132665095"/>
      </p:ext>
    </p:extLst>
  </p:cSld>
  <p:clrMapOvr>
    <a:masterClrMapping/>
  </p:clrMapOvr>
  <mc:AlternateContent xmlns:mc="http://schemas.openxmlformats.org/markup-compatibility/2006" xmlns:p14="http://schemas.microsoft.com/office/powerpoint/2010/main">
    <mc:Choice Requires="p14">
      <p:transition spd="slow" p14:dur="2000" advTm="67452"/>
    </mc:Choice>
    <mc:Fallback xmlns="">
      <p:transition spd="slow" advTm="674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500"/>
                                  </p:stCondLst>
                                  <p:childTnLst>
                                    <p:set>
                                      <p:cBhvr>
                                        <p:cTn id="6" dur="1" fill="hold">
                                          <p:stCondLst>
                                            <p:cond delay="0"/>
                                          </p:stCondLst>
                                        </p:cTn>
                                        <p:tgtEl>
                                          <p:spTgt spid="15367"/>
                                        </p:tgtEl>
                                        <p:attrNameLst>
                                          <p:attrName>style.visibility</p:attrName>
                                        </p:attrNameLst>
                                      </p:cBhvr>
                                      <p:to>
                                        <p:strVal val="visible"/>
                                      </p:to>
                                    </p:set>
                                    <p:animEffect transition="in" filter="randombar(horizontal)">
                                      <p:cBhvr>
                                        <p:cTn id="7" dur="1250"/>
                                        <p:tgtEl>
                                          <p:spTgt spid="15367"/>
                                        </p:tgtEl>
                                      </p:cBhvr>
                                    </p:animEffect>
                                  </p:childTnLst>
                                </p:cTn>
                              </p:par>
                            </p:childTnLst>
                          </p:cTn>
                        </p:par>
                        <p:par>
                          <p:cTn id="8" fill="hold">
                            <p:stCondLst>
                              <p:cond delay="1750"/>
                            </p:stCondLst>
                            <p:childTnLst>
                              <p:par>
                                <p:cTn id="9" presetID="8" presetClass="entr" presetSubtype="16"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diamond(in)">
                                      <p:cBhvr>
                                        <p:cTn id="11" dur="1000"/>
                                        <p:tgtEl>
                                          <p:spTgt spid="3">
                                            <p:txEl>
                                              <p:pRg st="0" end="0"/>
                                            </p:txEl>
                                          </p:spTgt>
                                        </p:tgtEl>
                                      </p:cBhvr>
                                    </p:animEffect>
                                  </p:childTnLst>
                                </p:cTn>
                              </p:par>
                            </p:childTnLst>
                          </p:cTn>
                        </p:par>
                        <p:par>
                          <p:cTn id="12" fill="hold">
                            <p:stCondLst>
                              <p:cond delay="2750"/>
                            </p:stCondLst>
                            <p:childTnLst>
                              <p:par>
                                <p:cTn id="13" presetID="8" presetClass="entr" presetSubtype="16" fill="hold"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diamond(in)">
                                      <p:cBhvr>
                                        <p:cTn id="15" dur="1450"/>
                                        <p:tgtEl>
                                          <p:spTgt spid="3">
                                            <p:txEl>
                                              <p:pRg st="1" end="1"/>
                                            </p:txEl>
                                          </p:spTgt>
                                        </p:tgtEl>
                                      </p:cBhvr>
                                    </p:animEffect>
                                  </p:childTnLst>
                                </p:cTn>
                              </p:par>
                            </p:childTnLst>
                          </p:cTn>
                        </p:par>
                        <p:par>
                          <p:cTn id="16" fill="hold">
                            <p:stCondLst>
                              <p:cond delay="4200"/>
                            </p:stCondLst>
                            <p:childTnLst>
                              <p:par>
                                <p:cTn id="17" presetID="8" presetClass="entr" presetSubtype="16" fill="hold"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diamond(in)">
                                      <p:cBhvr>
                                        <p:cTn id="19" dur="1000"/>
                                        <p:tgtEl>
                                          <p:spTgt spid="3">
                                            <p:txEl>
                                              <p:pRg st="2" end="2"/>
                                            </p:txEl>
                                          </p:spTgt>
                                        </p:tgtEl>
                                      </p:cBhvr>
                                    </p:animEffect>
                                  </p:childTnLst>
                                </p:cTn>
                              </p:par>
                            </p:childTnLst>
                          </p:cTn>
                        </p:par>
                        <p:par>
                          <p:cTn id="20" fill="hold">
                            <p:stCondLst>
                              <p:cond delay="5200"/>
                            </p:stCondLst>
                            <p:childTnLst>
                              <p:par>
                                <p:cTn id="21" presetID="8" presetClass="entr" presetSubtype="16" fill="hold" nodeType="afterEffect">
                                  <p:stCondLst>
                                    <p:cond delay="25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diamond(in)">
                                      <p:cBhvr>
                                        <p:cTn id="23" dur="2000"/>
                                        <p:tgtEl>
                                          <p:spTgt spid="3">
                                            <p:txEl>
                                              <p:pRg st="3" end="3"/>
                                            </p:txEl>
                                          </p:spTgt>
                                        </p:tgtEl>
                                      </p:cBhvr>
                                    </p:animEffect>
                                  </p:childTnLst>
                                </p:cTn>
                              </p:par>
                            </p:childTnLst>
                          </p:cTn>
                        </p:par>
                        <p:par>
                          <p:cTn id="24" fill="hold">
                            <p:stCondLst>
                              <p:cond delay="7450"/>
                            </p:stCondLst>
                            <p:childTnLst>
                              <p:par>
                                <p:cTn id="25" presetID="8" presetClass="entr" presetSubtype="16" fill="hold" nodeType="afterEffect">
                                  <p:stCondLst>
                                    <p:cond delay="25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diamond(in)">
                                      <p:cBhvr>
                                        <p:cTn id="27" dur="2000"/>
                                        <p:tgtEl>
                                          <p:spTgt spid="3">
                                            <p:txEl>
                                              <p:pRg st="4" end="4"/>
                                            </p:txEl>
                                          </p:spTgt>
                                        </p:tgtEl>
                                      </p:cBhvr>
                                    </p:animEffect>
                                  </p:childTnLst>
                                </p:cTn>
                              </p:par>
                            </p:childTnLst>
                          </p:cTn>
                        </p:par>
                        <p:par>
                          <p:cTn id="28" fill="hold">
                            <p:stCondLst>
                              <p:cond delay="9700"/>
                            </p:stCondLst>
                            <p:childTnLst>
                              <p:par>
                                <p:cTn id="29" presetID="1" presetClass="mediacall" presetSubtype="0" fill="hold" nodeType="afterEffect">
                                  <p:stCondLst>
                                    <p:cond delay="0"/>
                                  </p:stCondLst>
                                  <p:childTnLst>
                                    <p:cmd type="call" cmd="playFrom(0.0)">
                                      <p:cBhvr>
                                        <p:cTn id="30" dur="5621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31" fill="hold" display="0">
                  <p:stCondLst>
                    <p:cond delay="indefinite"/>
                  </p:stCondLst>
                  <p:endCondLst>
                    <p:cond evt="onStopAudio" delay="0">
                      <p:tgtEl>
                        <p:sldTgt/>
                      </p:tgtEl>
                    </p:cond>
                  </p:endCondLst>
                </p:cTn>
                <p:tgtEl>
                  <p:spTgt spid="2"/>
                </p:tgtEl>
              </p:cMediaNode>
            </p:audio>
          </p:childTnLst>
        </p:cTn>
      </p:par>
    </p:tnLst>
  </p:timing>
  <p:extLst mod="1">
    <p:ext uri="{E180D4A7-C9FB-4DFB-919C-405C955672EB}">
      <p14:showEvtLst xmlns:p14="http://schemas.microsoft.com/office/powerpoint/2010/main">
        <p14:playEvt time="9795" objId="2"/>
        <p14:stopEvt time="66116" objId="2"/>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B391F3-5D8A-4256-AA9D-2DB0E76F4D62}"/>
              </a:ext>
            </a:extLst>
          </p:cNvPr>
          <p:cNvSpPr>
            <a:spLocks noGrp="1"/>
          </p:cNvSpPr>
          <p:nvPr>
            <p:ph type="title"/>
          </p:nvPr>
        </p:nvSpPr>
        <p:spPr/>
        <p:txBody>
          <a:bodyPr/>
          <a:lstStyle/>
          <a:p>
            <a:r>
              <a:rPr lang="en-US" dirty="0"/>
              <a:t>Open Galley Menu cont.</a:t>
            </a:r>
          </a:p>
        </p:txBody>
      </p:sp>
      <p:sp>
        <p:nvSpPr>
          <p:cNvPr id="3" name="Content Placeholder 2">
            <a:extLst>
              <a:ext uri="{FF2B5EF4-FFF2-40B4-BE49-F238E27FC236}">
                <a16:creationId xmlns:a16="http://schemas.microsoft.com/office/drawing/2014/main" id="{620D1299-5475-498F-A7A8-7E40626A9C7E}"/>
              </a:ext>
            </a:extLst>
          </p:cNvPr>
          <p:cNvSpPr>
            <a:spLocks noGrp="1"/>
          </p:cNvSpPr>
          <p:nvPr>
            <p:ph idx="1"/>
          </p:nvPr>
        </p:nvSpPr>
        <p:spPr>
          <a:xfrm>
            <a:off x="421105" y="1981200"/>
            <a:ext cx="8305800" cy="4400550"/>
          </a:xfrm>
        </p:spPr>
        <p:txBody>
          <a:bodyPr/>
          <a:lstStyle/>
          <a:p>
            <a:pPr marL="342900" lvl="1" indent="-342900">
              <a:buFont typeface="Arial" charset="0"/>
              <a:buChar char="•"/>
              <a:defRPr/>
            </a:pPr>
            <a:r>
              <a:rPr lang="en-US" sz="3200" b="1" dirty="0"/>
              <a:t>Provide details</a:t>
            </a:r>
          </a:p>
          <a:p>
            <a:pPr marL="400050" lvl="2" indent="0" algn="ctr">
              <a:buNone/>
              <a:defRPr/>
            </a:pPr>
            <a:r>
              <a:rPr lang="en-US" sz="2800" dirty="0">
                <a:latin typeface="Arial" charset="0"/>
                <a:cs typeface="Arial" charset="0"/>
              </a:rPr>
              <a:t> </a:t>
            </a:r>
            <a:r>
              <a:rPr lang="en-US" sz="2800" dirty="0">
                <a:cs typeface="Arial" charset="0"/>
              </a:rPr>
              <a:t>Burritos?</a:t>
            </a:r>
          </a:p>
          <a:p>
            <a:pPr marL="400050" lvl="2" indent="0" algn="ctr">
              <a:buNone/>
              <a:defRPr/>
            </a:pPr>
            <a:r>
              <a:rPr lang="en-US" sz="2800" b="1" i="1" dirty="0">
                <a:cs typeface="Arial" charset="0"/>
              </a:rPr>
              <a:t>“Baja Café Egg &amp; Cheese Burritos!”</a:t>
            </a:r>
          </a:p>
          <a:p>
            <a:pPr marL="400050" lvl="2" indent="0" algn="ctr">
              <a:buNone/>
              <a:defRPr/>
            </a:pPr>
            <a:endParaRPr lang="en-US" sz="2800" i="1" dirty="0">
              <a:cs typeface="Arial" charset="0"/>
            </a:endParaRPr>
          </a:p>
          <a:p>
            <a:pPr marL="400050" lvl="2" indent="0" algn="ctr">
              <a:buNone/>
              <a:defRPr/>
            </a:pPr>
            <a:r>
              <a:rPr lang="en-US" sz="2800" dirty="0">
                <a:cs typeface="Arial" charset="0"/>
              </a:rPr>
              <a:t>Assorted Pizzas or Supreme/Pepperoni &amp; Chicken Pizzas?</a:t>
            </a:r>
          </a:p>
          <a:p>
            <a:pPr marL="400050" lvl="2" indent="0" algn="ctr">
              <a:buNone/>
              <a:defRPr/>
            </a:pPr>
            <a:r>
              <a:rPr lang="en-US" sz="2800" b="1" i="1" dirty="0">
                <a:cs typeface="Arial" charset="0"/>
              </a:rPr>
              <a:t>“Tony’s Supreme Pizza, Tombstone Pepperoni Pizza &amp; CPKs Thai Chicken Pizza!”</a:t>
            </a:r>
            <a:endParaRPr lang="en-US" sz="2800" b="1" i="1" dirty="0"/>
          </a:p>
        </p:txBody>
      </p:sp>
      <p:pic>
        <p:nvPicPr>
          <p:cNvPr id="4" name="Slide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2868289801"/>
      </p:ext>
    </p:extLst>
  </p:cSld>
  <p:clrMapOvr>
    <a:masterClrMapping/>
  </p:clrMapOvr>
  <mc:AlternateContent xmlns:mc="http://schemas.openxmlformats.org/markup-compatibility/2006" xmlns:p14="http://schemas.microsoft.com/office/powerpoint/2010/main">
    <mc:Choice Requires="p14">
      <p:transition spd="slow" p14:dur="2000" advTm="43513"/>
    </mc:Choice>
    <mc:Fallback xmlns="">
      <p:transition spd="slow" advTm="435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fade">
                                      <p:cBhvr>
                                        <p:cTn id="16" dur="500"/>
                                        <p:tgtEl>
                                          <p:spTgt spid="3">
                                            <p:txEl>
                                              <p:pRg st="4" end="4"/>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fade">
                                      <p:cBhvr>
                                        <p:cTn id="19" dur="500"/>
                                        <p:tgtEl>
                                          <p:spTgt spid="3">
                                            <p:txEl>
                                              <p:pRg st="5" end="5"/>
                                            </p:txEl>
                                          </p:spTgt>
                                        </p:tgtEl>
                                      </p:cBhvr>
                                    </p:animEffect>
                                  </p:childTnLst>
                                </p:cTn>
                              </p:par>
                            </p:childTnLst>
                          </p:cTn>
                        </p:par>
                        <p:par>
                          <p:cTn id="20" fill="hold">
                            <p:stCondLst>
                              <p:cond delay="500"/>
                            </p:stCondLst>
                            <p:childTnLst>
                              <p:par>
                                <p:cTn id="21" presetID="1" presetClass="mediacall" presetSubtype="0" fill="hold" nodeType="afterEffect">
                                  <p:stCondLst>
                                    <p:cond delay="0"/>
                                  </p:stCondLst>
                                  <p:childTnLst>
                                    <p:cmd type="call" cmd="playFrom(0.0)">
                                      <p:cBhvr>
                                        <p:cTn id="22" dur="4307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23" fill="hold" display="0">
                  <p:stCondLst>
                    <p:cond delay="indefinite"/>
                  </p:stCondLst>
                  <p:endCondLst>
                    <p:cond evt="onStopAudio" delay="0">
                      <p:tgtEl>
                        <p:sldTgt/>
                      </p:tgtEl>
                    </p:cond>
                  </p:endCondLst>
                </p:cTn>
                <p:tgtEl>
                  <p:spTgt spid="4"/>
                </p:tgtEl>
              </p:cMediaNode>
            </p:audio>
          </p:childTnLst>
        </p:cTn>
      </p:par>
    </p:tnLst>
    <p:bldLst>
      <p:bldP spid="3" grpId="0" build="p"/>
    </p:bldLst>
  </p:timing>
  <p:extLst mod="1">
    <p:ext uri="{E180D4A7-C9FB-4DFB-919C-405C955672EB}">
      <p14:showEvtLst xmlns:p14="http://schemas.microsoft.com/office/powerpoint/2010/main">
        <p14:playEvt time="554" objId="4"/>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Content Placeholder 2"/>
          <p:cNvSpPr>
            <a:spLocks noGrp="1"/>
          </p:cNvSpPr>
          <p:nvPr>
            <p:ph idx="1"/>
          </p:nvPr>
        </p:nvSpPr>
        <p:spPr>
          <a:xfrm>
            <a:off x="457200" y="1600200"/>
            <a:ext cx="8229600" cy="4876800"/>
          </a:xfrm>
        </p:spPr>
        <p:txBody>
          <a:bodyPr/>
          <a:lstStyle/>
          <a:p>
            <a:pPr>
              <a:buFont typeface="Arial" charset="0"/>
              <a:buNone/>
            </a:pPr>
            <a:endParaRPr lang="en-US" sz="3600">
              <a:latin typeface="Arial" charset="0"/>
              <a:cs typeface="Arial" charset="0"/>
            </a:endParaRPr>
          </a:p>
          <a:p>
            <a:pPr lvl="1">
              <a:buFont typeface="Arial" charset="0"/>
              <a:buNone/>
            </a:pPr>
            <a:r>
              <a:rPr lang="en-US">
                <a:latin typeface="Arial" charset="0"/>
                <a:cs typeface="Arial" charset="0"/>
              </a:rPr>
              <a:t>	</a:t>
            </a:r>
          </a:p>
          <a:p>
            <a:pPr>
              <a:buFont typeface="Arial" charset="0"/>
              <a:buNone/>
            </a:pPr>
            <a:endParaRPr lang="en-US">
              <a:latin typeface="Arial" charset="0"/>
              <a:cs typeface="Arial" charset="0"/>
            </a:endParaRPr>
          </a:p>
          <a:p>
            <a:endParaRPr lang="en-US">
              <a:latin typeface="Arial" charset="0"/>
              <a:cs typeface="Arial" charset="0"/>
            </a:endParaRPr>
          </a:p>
          <a:p>
            <a:endParaRPr lang="en-US">
              <a:latin typeface="Arial" charset="0"/>
              <a:cs typeface="Arial" charset="0"/>
            </a:endParaRPr>
          </a:p>
          <a:p>
            <a:endParaRPr lang="en-US">
              <a:latin typeface="Arial" charset="0"/>
              <a:cs typeface="Arial" charset="0"/>
            </a:endParaRPr>
          </a:p>
          <a:p>
            <a:pPr lvl="1">
              <a:buFont typeface="Arial" charset="0"/>
              <a:buNone/>
            </a:pPr>
            <a:r>
              <a:rPr lang="en-US">
                <a:latin typeface="Arial" charset="0"/>
                <a:cs typeface="Arial" charset="0"/>
              </a:rPr>
              <a:t>	</a:t>
            </a:r>
          </a:p>
          <a:p>
            <a:endParaRPr lang="en-US">
              <a:latin typeface="Arial" charset="0"/>
              <a:cs typeface="Arial" charset="0"/>
            </a:endParaRPr>
          </a:p>
          <a:p>
            <a:endParaRPr lang="en-US">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765E6842-794A-4718-A42B-46D5A7010161}" type="slidenum">
              <a:rPr lang="en-US" smtClean="0"/>
              <a:pPr>
                <a:defRPr/>
              </a:pPr>
              <a:t>5</a:t>
            </a:fld>
            <a:endParaRPr lang="en-US"/>
          </a:p>
        </p:txBody>
      </p:sp>
      <p:sp>
        <p:nvSpPr>
          <p:cNvPr id="7" name="Rectangle 6"/>
          <p:cNvSpPr/>
          <p:nvPr/>
        </p:nvSpPr>
        <p:spPr>
          <a:xfrm>
            <a:off x="488004" y="2222990"/>
            <a:ext cx="7924800" cy="3464025"/>
          </a:xfrm>
          <a:prstGeom prst="rect">
            <a:avLst/>
          </a:prstGeom>
        </p:spPr>
        <p:txBody>
          <a:bodyPr>
            <a:spAutoFit/>
          </a:bodyPr>
          <a:lstStyle/>
          <a:p>
            <a:pPr lvl="1" indent="-457200" eaLnBrk="0" hangingPunct="0">
              <a:spcBef>
                <a:spcPct val="20000"/>
              </a:spcBef>
              <a:buClr>
                <a:schemeClr val="tx1"/>
              </a:buClr>
              <a:buFont typeface="Arial" panose="020B0604020202020204" pitchFamily="34" charset="0"/>
              <a:buChar char="•"/>
              <a:defRPr/>
            </a:pPr>
            <a:r>
              <a:rPr lang="en-US" sz="2800" b="1" dirty="0">
                <a:latin typeface="+mn-lt"/>
                <a:cs typeface="Arial" pitchFamily="34" charset="0"/>
              </a:rPr>
              <a:t>Separate menu; Same approval process</a:t>
            </a:r>
          </a:p>
          <a:p>
            <a:pPr marL="914400" lvl="1" indent="-457200" eaLnBrk="0" hangingPunct="0">
              <a:spcBef>
                <a:spcPts val="300"/>
              </a:spcBef>
              <a:spcAft>
                <a:spcPts val="300"/>
              </a:spcAft>
              <a:buClr>
                <a:schemeClr val="tx1"/>
              </a:buClr>
              <a:buFontTx/>
              <a:buChar char="-"/>
              <a:defRPr/>
            </a:pPr>
            <a:r>
              <a:rPr lang="en-US" sz="2800" dirty="0">
                <a:latin typeface="+mn-lt"/>
              </a:rPr>
              <a:t>Must be Signed by FSO &amp; CO/OIC</a:t>
            </a:r>
          </a:p>
          <a:p>
            <a:pPr marL="914400" lvl="1" indent="-457200" eaLnBrk="0" hangingPunct="0">
              <a:spcBef>
                <a:spcPts val="300"/>
              </a:spcBef>
              <a:spcAft>
                <a:spcPts val="300"/>
              </a:spcAft>
              <a:buClr>
                <a:schemeClr val="tx1"/>
              </a:buClr>
              <a:buFontTx/>
              <a:buChar char="-"/>
              <a:defRPr/>
            </a:pPr>
            <a:r>
              <a:rPr lang="en-US" sz="2800" dirty="0">
                <a:latin typeface="+mn-lt"/>
              </a:rPr>
              <a:t>Filed in monthly folder: right side</a:t>
            </a:r>
          </a:p>
          <a:p>
            <a:pPr marL="914400" lvl="1" indent="-457200" eaLnBrk="0" hangingPunct="0">
              <a:spcBef>
                <a:spcPts val="300"/>
              </a:spcBef>
              <a:spcAft>
                <a:spcPts val="300"/>
              </a:spcAft>
              <a:buClr>
                <a:schemeClr val="tx1"/>
              </a:buClr>
              <a:buFontTx/>
              <a:buChar char="-"/>
              <a:defRPr/>
            </a:pPr>
            <a:r>
              <a:rPr lang="en-US" sz="2800" dirty="0">
                <a:latin typeface="+mn-lt"/>
              </a:rPr>
              <a:t>Posted in at least the CGDF entrance </a:t>
            </a:r>
          </a:p>
          <a:p>
            <a:pPr marL="342900" lvl="1" indent="-342900" eaLnBrk="0" hangingPunct="0">
              <a:spcBef>
                <a:spcPct val="20000"/>
              </a:spcBef>
              <a:buClr>
                <a:schemeClr val="tx1"/>
              </a:buClr>
              <a:buFont typeface="Arial" pitchFamily="34" charset="0"/>
              <a:buChar char="•"/>
              <a:defRPr/>
            </a:pPr>
            <a:r>
              <a:rPr lang="en-US" sz="2800" b="1" dirty="0">
                <a:latin typeface="+mn-lt"/>
                <a:cs typeface="Arial" pitchFamily="34" charset="0"/>
              </a:rPr>
              <a:t>Update as needed</a:t>
            </a:r>
          </a:p>
          <a:p>
            <a:pPr marL="914400" lvl="1" indent="-457200" eaLnBrk="0" hangingPunct="0">
              <a:spcBef>
                <a:spcPts val="300"/>
              </a:spcBef>
              <a:spcAft>
                <a:spcPts val="300"/>
              </a:spcAft>
              <a:buClr>
                <a:schemeClr val="tx1"/>
              </a:buClr>
              <a:buFontTx/>
              <a:buChar char="-"/>
              <a:defRPr/>
            </a:pPr>
            <a:r>
              <a:rPr lang="en-US" sz="2800" dirty="0">
                <a:latin typeface="+mn-lt"/>
              </a:rPr>
              <a:t>Resubmit for approval when items are replaced</a:t>
            </a:r>
          </a:p>
        </p:txBody>
      </p:sp>
      <p:sp>
        <p:nvSpPr>
          <p:cNvPr id="6" name="Title 2">
            <a:extLst>
              <a:ext uri="{FF2B5EF4-FFF2-40B4-BE49-F238E27FC236}">
                <a16:creationId xmlns:a16="http://schemas.microsoft.com/office/drawing/2014/main" id="{FF8C3CBD-E502-494B-B019-128C5C5EDC49}"/>
              </a:ext>
            </a:extLst>
          </p:cNvPr>
          <p:cNvSpPr>
            <a:spLocks noGrp="1"/>
          </p:cNvSpPr>
          <p:nvPr>
            <p:ph type="title"/>
          </p:nvPr>
        </p:nvSpPr>
        <p:spPr>
          <a:xfrm>
            <a:off x="488004" y="1066148"/>
            <a:ext cx="8229600" cy="733713"/>
          </a:xfrm>
        </p:spPr>
        <p:txBody>
          <a:bodyPr/>
          <a:lstStyle/>
          <a:p>
            <a:r>
              <a:rPr lang="en-US" dirty="0"/>
              <a:t>Open Galley Menu cont.</a:t>
            </a:r>
          </a:p>
        </p:txBody>
      </p:sp>
      <p:pic>
        <p:nvPicPr>
          <p:cNvPr id="2" name="Slide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4198978396"/>
      </p:ext>
    </p:extLst>
  </p:cSld>
  <p:clrMapOvr>
    <a:masterClrMapping/>
  </p:clrMapOvr>
  <mc:AlternateContent xmlns:mc="http://schemas.openxmlformats.org/markup-compatibility/2006" xmlns:p14="http://schemas.microsoft.com/office/powerpoint/2010/main">
    <mc:Choice Requires="p14">
      <p:transition spd="slow" p14:dur="2000" advTm="35465"/>
    </mc:Choice>
    <mc:Fallback xmlns="">
      <p:transition spd="slow" advTm="354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50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edge">
                                      <p:cBhvr>
                                        <p:cTn id="7" dur="2000"/>
                                        <p:tgtEl>
                                          <p:spTgt spid="7">
                                            <p:txEl>
                                              <p:pRg st="0" end="0"/>
                                            </p:txEl>
                                          </p:spTgt>
                                        </p:tgtEl>
                                      </p:cBhvr>
                                    </p:animEffect>
                                  </p:childTnLst>
                                </p:cTn>
                              </p:par>
                            </p:childTnLst>
                          </p:cTn>
                        </p:par>
                        <p:par>
                          <p:cTn id="8" fill="hold">
                            <p:stCondLst>
                              <p:cond delay="2500"/>
                            </p:stCondLst>
                            <p:childTnLst>
                              <p:par>
                                <p:cTn id="9" presetID="53" presetClass="entr" presetSubtype="16" fill="hold" nodeType="afterEffect">
                                  <p:stCondLst>
                                    <p:cond delay="250"/>
                                  </p:stCondLst>
                                  <p:childTnLst>
                                    <p:set>
                                      <p:cBhvr>
                                        <p:cTn id="10" dur="1" fill="hold">
                                          <p:stCondLst>
                                            <p:cond delay="0"/>
                                          </p:stCondLst>
                                        </p:cTn>
                                        <p:tgtEl>
                                          <p:spTgt spid="7">
                                            <p:txEl>
                                              <p:pRg st="1" end="1"/>
                                            </p:txEl>
                                          </p:spTgt>
                                        </p:tgtEl>
                                        <p:attrNameLst>
                                          <p:attrName>style.visibility</p:attrName>
                                        </p:attrNameLst>
                                      </p:cBhvr>
                                      <p:to>
                                        <p:strVal val="visible"/>
                                      </p:to>
                                    </p:set>
                                    <p:anim calcmode="lin" valueType="num">
                                      <p:cBhvr>
                                        <p:cTn id="11" dur="500" fill="hold"/>
                                        <p:tgtEl>
                                          <p:spTgt spid="7">
                                            <p:txEl>
                                              <p:pRg st="1" end="1"/>
                                            </p:txEl>
                                          </p:spTgt>
                                        </p:tgtEl>
                                        <p:attrNameLst>
                                          <p:attrName>ppt_w</p:attrName>
                                        </p:attrNameLst>
                                      </p:cBhvr>
                                      <p:tavLst>
                                        <p:tav tm="0">
                                          <p:val>
                                            <p:fltVal val="0"/>
                                          </p:val>
                                        </p:tav>
                                        <p:tav tm="100000">
                                          <p:val>
                                            <p:strVal val="#ppt_w"/>
                                          </p:val>
                                        </p:tav>
                                      </p:tavLst>
                                    </p:anim>
                                    <p:anim calcmode="lin" valueType="num">
                                      <p:cBhvr>
                                        <p:cTn id="12" dur="500" fill="hold"/>
                                        <p:tgtEl>
                                          <p:spTgt spid="7">
                                            <p:txEl>
                                              <p:pRg st="1" end="1"/>
                                            </p:txEl>
                                          </p:spTgt>
                                        </p:tgtEl>
                                        <p:attrNameLst>
                                          <p:attrName>ppt_h</p:attrName>
                                        </p:attrNameLst>
                                      </p:cBhvr>
                                      <p:tavLst>
                                        <p:tav tm="0">
                                          <p:val>
                                            <p:fltVal val="0"/>
                                          </p:val>
                                        </p:tav>
                                        <p:tav tm="100000">
                                          <p:val>
                                            <p:strVal val="#ppt_h"/>
                                          </p:val>
                                        </p:tav>
                                      </p:tavLst>
                                    </p:anim>
                                    <p:animEffect transition="in" filter="fade">
                                      <p:cBhvr>
                                        <p:cTn id="13" dur="500"/>
                                        <p:tgtEl>
                                          <p:spTgt spid="7">
                                            <p:txEl>
                                              <p:pRg st="1" end="1"/>
                                            </p:txEl>
                                          </p:spTgt>
                                        </p:tgtEl>
                                      </p:cBhvr>
                                    </p:animEffect>
                                  </p:childTnLst>
                                </p:cTn>
                              </p:par>
                            </p:childTnLst>
                          </p:cTn>
                        </p:par>
                        <p:par>
                          <p:cTn id="14" fill="hold">
                            <p:stCondLst>
                              <p:cond delay="3250"/>
                            </p:stCondLst>
                            <p:childTnLst>
                              <p:par>
                                <p:cTn id="15" presetID="53" presetClass="entr" presetSubtype="16" fill="hold" nodeType="afterEffect">
                                  <p:stCondLst>
                                    <p:cond delay="250"/>
                                  </p:stCondLst>
                                  <p:childTnLst>
                                    <p:set>
                                      <p:cBhvr>
                                        <p:cTn id="16" dur="1" fill="hold">
                                          <p:stCondLst>
                                            <p:cond delay="0"/>
                                          </p:stCondLst>
                                        </p:cTn>
                                        <p:tgtEl>
                                          <p:spTgt spid="7">
                                            <p:txEl>
                                              <p:pRg st="2" end="2"/>
                                            </p:txEl>
                                          </p:spTgt>
                                        </p:tgtEl>
                                        <p:attrNameLst>
                                          <p:attrName>style.visibility</p:attrName>
                                        </p:attrNameLst>
                                      </p:cBhvr>
                                      <p:to>
                                        <p:strVal val="visible"/>
                                      </p:to>
                                    </p:set>
                                    <p:anim calcmode="lin" valueType="num">
                                      <p:cBhvr>
                                        <p:cTn id="17" dur="500" fill="hold"/>
                                        <p:tgtEl>
                                          <p:spTgt spid="7">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7">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7">
                                            <p:txEl>
                                              <p:pRg st="2" end="2"/>
                                            </p:txEl>
                                          </p:spTgt>
                                        </p:tgtEl>
                                      </p:cBhvr>
                                    </p:animEffect>
                                  </p:childTnLst>
                                </p:cTn>
                              </p:par>
                            </p:childTnLst>
                          </p:cTn>
                        </p:par>
                        <p:par>
                          <p:cTn id="20" fill="hold">
                            <p:stCondLst>
                              <p:cond delay="4000"/>
                            </p:stCondLst>
                            <p:childTnLst>
                              <p:par>
                                <p:cTn id="21" presetID="53" presetClass="entr" presetSubtype="16" fill="hold" nodeType="afterEffect">
                                  <p:stCondLst>
                                    <p:cond delay="250"/>
                                  </p:stCondLst>
                                  <p:childTnLst>
                                    <p:set>
                                      <p:cBhvr>
                                        <p:cTn id="22" dur="1" fill="hold">
                                          <p:stCondLst>
                                            <p:cond delay="0"/>
                                          </p:stCondLst>
                                        </p:cTn>
                                        <p:tgtEl>
                                          <p:spTgt spid="7">
                                            <p:txEl>
                                              <p:pRg st="3" end="3"/>
                                            </p:txEl>
                                          </p:spTgt>
                                        </p:tgtEl>
                                        <p:attrNameLst>
                                          <p:attrName>style.visibility</p:attrName>
                                        </p:attrNameLst>
                                      </p:cBhvr>
                                      <p:to>
                                        <p:strVal val="visible"/>
                                      </p:to>
                                    </p:set>
                                    <p:anim calcmode="lin" valueType="num">
                                      <p:cBhvr>
                                        <p:cTn id="23" dur="500" fill="hold"/>
                                        <p:tgtEl>
                                          <p:spTgt spid="7">
                                            <p:txEl>
                                              <p:pRg st="3" end="3"/>
                                            </p:txEl>
                                          </p:spTgt>
                                        </p:tgtEl>
                                        <p:attrNameLst>
                                          <p:attrName>ppt_w</p:attrName>
                                        </p:attrNameLst>
                                      </p:cBhvr>
                                      <p:tavLst>
                                        <p:tav tm="0">
                                          <p:val>
                                            <p:fltVal val="0"/>
                                          </p:val>
                                        </p:tav>
                                        <p:tav tm="100000">
                                          <p:val>
                                            <p:strVal val="#ppt_w"/>
                                          </p:val>
                                        </p:tav>
                                      </p:tavLst>
                                    </p:anim>
                                    <p:anim calcmode="lin" valueType="num">
                                      <p:cBhvr>
                                        <p:cTn id="24" dur="500" fill="hold"/>
                                        <p:tgtEl>
                                          <p:spTgt spid="7">
                                            <p:txEl>
                                              <p:pRg st="3" end="3"/>
                                            </p:txEl>
                                          </p:spTgt>
                                        </p:tgtEl>
                                        <p:attrNameLst>
                                          <p:attrName>ppt_h</p:attrName>
                                        </p:attrNameLst>
                                      </p:cBhvr>
                                      <p:tavLst>
                                        <p:tav tm="0">
                                          <p:val>
                                            <p:fltVal val="0"/>
                                          </p:val>
                                        </p:tav>
                                        <p:tav tm="100000">
                                          <p:val>
                                            <p:strVal val="#ppt_h"/>
                                          </p:val>
                                        </p:tav>
                                      </p:tavLst>
                                    </p:anim>
                                    <p:animEffect transition="in" filter="fade">
                                      <p:cBhvr>
                                        <p:cTn id="25" dur="500"/>
                                        <p:tgtEl>
                                          <p:spTgt spid="7">
                                            <p:txEl>
                                              <p:pRg st="3" end="3"/>
                                            </p:txEl>
                                          </p:spTgt>
                                        </p:tgtEl>
                                      </p:cBhvr>
                                    </p:animEffect>
                                  </p:childTnLst>
                                </p:cTn>
                              </p:par>
                            </p:childTnLst>
                          </p:cTn>
                        </p:par>
                        <p:par>
                          <p:cTn id="26" fill="hold">
                            <p:stCondLst>
                              <p:cond delay="4750"/>
                            </p:stCondLst>
                            <p:childTnLst>
                              <p:par>
                                <p:cTn id="27" presetID="20" presetClass="entr" presetSubtype="0" fill="hold" nodeType="afterEffect">
                                  <p:stCondLst>
                                    <p:cond delay="250"/>
                                  </p:stCondLst>
                                  <p:childTnLst>
                                    <p:set>
                                      <p:cBhvr>
                                        <p:cTn id="28" dur="1" fill="hold">
                                          <p:stCondLst>
                                            <p:cond delay="0"/>
                                          </p:stCondLst>
                                        </p:cTn>
                                        <p:tgtEl>
                                          <p:spTgt spid="7">
                                            <p:txEl>
                                              <p:pRg st="4" end="4"/>
                                            </p:txEl>
                                          </p:spTgt>
                                        </p:tgtEl>
                                        <p:attrNameLst>
                                          <p:attrName>style.visibility</p:attrName>
                                        </p:attrNameLst>
                                      </p:cBhvr>
                                      <p:to>
                                        <p:strVal val="visible"/>
                                      </p:to>
                                    </p:set>
                                    <p:animEffect transition="in" filter="wedge">
                                      <p:cBhvr>
                                        <p:cTn id="29" dur="2000"/>
                                        <p:tgtEl>
                                          <p:spTgt spid="7">
                                            <p:txEl>
                                              <p:pRg st="4" end="4"/>
                                            </p:txEl>
                                          </p:spTgt>
                                        </p:tgtEl>
                                      </p:cBhvr>
                                    </p:animEffect>
                                  </p:childTnLst>
                                </p:cTn>
                              </p:par>
                            </p:childTnLst>
                          </p:cTn>
                        </p:par>
                        <p:par>
                          <p:cTn id="30" fill="hold">
                            <p:stCondLst>
                              <p:cond delay="7000"/>
                            </p:stCondLst>
                            <p:childTnLst>
                              <p:par>
                                <p:cTn id="31" presetID="53" presetClass="entr" presetSubtype="16" fill="hold" nodeType="afterEffect">
                                  <p:stCondLst>
                                    <p:cond delay="250"/>
                                  </p:stCondLst>
                                  <p:childTnLst>
                                    <p:set>
                                      <p:cBhvr>
                                        <p:cTn id="32" dur="1" fill="hold">
                                          <p:stCondLst>
                                            <p:cond delay="0"/>
                                          </p:stCondLst>
                                        </p:cTn>
                                        <p:tgtEl>
                                          <p:spTgt spid="7">
                                            <p:txEl>
                                              <p:pRg st="5" end="5"/>
                                            </p:txEl>
                                          </p:spTgt>
                                        </p:tgtEl>
                                        <p:attrNameLst>
                                          <p:attrName>style.visibility</p:attrName>
                                        </p:attrNameLst>
                                      </p:cBhvr>
                                      <p:to>
                                        <p:strVal val="visible"/>
                                      </p:to>
                                    </p:set>
                                    <p:anim calcmode="lin" valueType="num">
                                      <p:cBhvr>
                                        <p:cTn id="33" dur="500" fill="hold"/>
                                        <p:tgtEl>
                                          <p:spTgt spid="7">
                                            <p:txEl>
                                              <p:pRg st="5" end="5"/>
                                            </p:txEl>
                                          </p:spTgt>
                                        </p:tgtEl>
                                        <p:attrNameLst>
                                          <p:attrName>ppt_w</p:attrName>
                                        </p:attrNameLst>
                                      </p:cBhvr>
                                      <p:tavLst>
                                        <p:tav tm="0">
                                          <p:val>
                                            <p:fltVal val="0"/>
                                          </p:val>
                                        </p:tav>
                                        <p:tav tm="100000">
                                          <p:val>
                                            <p:strVal val="#ppt_w"/>
                                          </p:val>
                                        </p:tav>
                                      </p:tavLst>
                                    </p:anim>
                                    <p:anim calcmode="lin" valueType="num">
                                      <p:cBhvr>
                                        <p:cTn id="34" dur="500" fill="hold"/>
                                        <p:tgtEl>
                                          <p:spTgt spid="7">
                                            <p:txEl>
                                              <p:pRg st="5" end="5"/>
                                            </p:txEl>
                                          </p:spTgt>
                                        </p:tgtEl>
                                        <p:attrNameLst>
                                          <p:attrName>ppt_h</p:attrName>
                                        </p:attrNameLst>
                                      </p:cBhvr>
                                      <p:tavLst>
                                        <p:tav tm="0">
                                          <p:val>
                                            <p:fltVal val="0"/>
                                          </p:val>
                                        </p:tav>
                                        <p:tav tm="100000">
                                          <p:val>
                                            <p:strVal val="#ppt_h"/>
                                          </p:val>
                                        </p:tav>
                                      </p:tavLst>
                                    </p:anim>
                                    <p:animEffect transition="in" filter="fade">
                                      <p:cBhvr>
                                        <p:cTn id="35" dur="500"/>
                                        <p:tgtEl>
                                          <p:spTgt spid="7">
                                            <p:txEl>
                                              <p:pRg st="5" end="5"/>
                                            </p:txEl>
                                          </p:spTgt>
                                        </p:tgtEl>
                                      </p:cBhvr>
                                    </p:animEffect>
                                  </p:childTnLst>
                                </p:cTn>
                              </p:par>
                            </p:childTnLst>
                          </p:cTn>
                        </p:par>
                        <p:par>
                          <p:cTn id="36" fill="hold">
                            <p:stCondLst>
                              <p:cond delay="7750"/>
                            </p:stCondLst>
                            <p:childTnLst>
                              <p:par>
                                <p:cTn id="37" presetID="1" presetClass="mediacall" presetSubtype="0" fill="hold" nodeType="afterEffect">
                                  <p:stCondLst>
                                    <p:cond delay="0"/>
                                  </p:stCondLst>
                                  <p:childTnLst>
                                    <p:cmd type="call" cmd="playFrom(0.0)">
                                      <p:cBhvr>
                                        <p:cTn id="38" dur="2793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39" fill="hold" display="0">
                  <p:stCondLst>
                    <p:cond delay="indefinite"/>
                  </p:stCondLst>
                  <p:endCondLst>
                    <p:cond evt="onStopAudio" delay="0">
                      <p:tgtEl>
                        <p:sldTgt/>
                      </p:tgtEl>
                    </p:cond>
                  </p:endCondLst>
                </p:cTn>
                <p:tgtEl>
                  <p:spTgt spid="2"/>
                </p:tgtEl>
              </p:cMediaNode>
            </p:audio>
          </p:childTnLst>
        </p:cTn>
      </p:par>
    </p:tnLst>
  </p:timing>
  <p:extLst mod="1">
    <p:ext uri="{E180D4A7-C9FB-4DFB-919C-405C955672EB}">
      <p14:showEvtLst xmlns:p14="http://schemas.microsoft.com/office/powerpoint/2010/main">
        <p14:playEvt time="7798" objId="2"/>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981200"/>
            <a:ext cx="8686800" cy="4375150"/>
          </a:xfrm>
        </p:spPr>
        <p:txBody>
          <a:bodyPr/>
          <a:lstStyle/>
          <a:p>
            <a:pPr>
              <a:defRPr/>
            </a:pPr>
            <a:r>
              <a:rPr lang="en-US" sz="2800" b="1" dirty="0"/>
              <a:t>FSO Signs Menu</a:t>
            </a:r>
          </a:p>
          <a:p>
            <a:pPr>
              <a:defRPr/>
            </a:pPr>
            <a:r>
              <a:rPr lang="en-US" sz="2800" b="1" dirty="0"/>
              <a:t>FSO routes to CO/OIC for approval</a:t>
            </a:r>
          </a:p>
          <a:p>
            <a:pPr>
              <a:defRPr/>
            </a:pPr>
            <a:r>
              <a:rPr lang="en-US" sz="2800" b="1" dirty="0"/>
              <a:t>CO/OIC Signs Menu</a:t>
            </a:r>
          </a:p>
          <a:p>
            <a:pPr lvl="1">
              <a:defRPr/>
            </a:pPr>
            <a:r>
              <a:rPr lang="en-US" dirty="0">
                <a:cs typeface="Arial" charset="0"/>
              </a:rPr>
              <a:t>If not approved: revise, sign, resubmit</a:t>
            </a:r>
          </a:p>
          <a:p>
            <a:pPr lvl="1">
              <a:defRPr/>
            </a:pPr>
            <a:r>
              <a:rPr lang="en-US" dirty="0">
                <a:cs typeface="Arial" charset="0"/>
              </a:rPr>
              <a:t>Resubmit if approved items are replaced</a:t>
            </a:r>
            <a:endParaRPr lang="en-US" b="1" dirty="0"/>
          </a:p>
          <a:p>
            <a:pPr>
              <a:defRPr/>
            </a:pPr>
            <a:r>
              <a:rPr lang="en-US" sz="2800" b="1" dirty="0"/>
              <a:t>File</a:t>
            </a:r>
          </a:p>
          <a:p>
            <a:pPr lvl="1">
              <a:defRPr/>
            </a:pPr>
            <a:r>
              <a:rPr lang="en-US" dirty="0">
                <a:cs typeface="Arial" charset="0"/>
              </a:rPr>
              <a:t>Monthly folder: right side</a:t>
            </a:r>
            <a:endParaRPr lang="en-US" b="1" dirty="0"/>
          </a:p>
          <a:p>
            <a:pPr>
              <a:defRPr/>
            </a:pPr>
            <a:r>
              <a:rPr lang="en-US" sz="2800" b="1" dirty="0"/>
              <a:t>Post</a:t>
            </a:r>
          </a:p>
          <a:p>
            <a:pPr lvl="1">
              <a:defRPr/>
            </a:pPr>
            <a:r>
              <a:rPr lang="en-US" dirty="0">
                <a:cs typeface="Arial" charset="0"/>
              </a:rPr>
              <a:t>CGDF Entrance; other appropriate places </a:t>
            </a:r>
          </a:p>
          <a:p>
            <a:pPr marL="393700" lvl="1" indent="0">
              <a:buNone/>
              <a:defRPr/>
            </a:pPr>
            <a:endParaRPr lang="en-US" sz="2600" b="1" dirty="0"/>
          </a:p>
          <a:p>
            <a:pPr marL="914400" lvl="1" indent="-457200">
              <a:spcBef>
                <a:spcPts val="300"/>
              </a:spcBef>
              <a:spcAft>
                <a:spcPts val="300"/>
              </a:spcAft>
              <a:buClr>
                <a:schemeClr val="tx1"/>
              </a:buClr>
              <a:buFont typeface="Wingdings" pitchFamily="2" charset="2"/>
              <a:buChar char="v"/>
              <a:defRPr/>
            </a:pPr>
            <a:endParaRPr lang="en-US" sz="3600" b="1" dirty="0"/>
          </a:p>
          <a:p>
            <a:pPr lvl="1">
              <a:buFont typeface="Arial" charset="0"/>
              <a:buNone/>
              <a:defRPr/>
            </a:pPr>
            <a:r>
              <a:rPr lang="en-US" dirty="0"/>
              <a:t>	</a:t>
            </a:r>
          </a:p>
          <a:p>
            <a:pPr>
              <a:buFont typeface="Arial" charset="0"/>
              <a:buNone/>
              <a:defRPr/>
            </a:pPr>
            <a:endParaRPr lang="en-US" dirty="0"/>
          </a:p>
          <a:p>
            <a:pPr>
              <a:defRPr/>
            </a:pPr>
            <a:endParaRPr lang="en-US" dirty="0"/>
          </a:p>
          <a:p>
            <a:pPr>
              <a:defRPr/>
            </a:pPr>
            <a:endParaRPr lang="en-US" dirty="0"/>
          </a:p>
          <a:p>
            <a:pPr>
              <a:defRPr/>
            </a:pPr>
            <a:endParaRPr lang="en-US" dirty="0"/>
          </a:p>
          <a:p>
            <a:pPr lvl="1">
              <a:buFont typeface="Arial" charset="0"/>
              <a:buNone/>
              <a:defRPr/>
            </a:pPr>
            <a:r>
              <a:rPr lang="en-US" dirty="0"/>
              <a:t>	</a:t>
            </a:r>
          </a:p>
          <a:p>
            <a:pPr>
              <a:defRPr/>
            </a:pPr>
            <a:endParaRPr lang="en-US" dirty="0"/>
          </a:p>
          <a:p>
            <a:pPr>
              <a:defRPr/>
            </a:pPr>
            <a:endParaRPr lang="en-US" dirty="0"/>
          </a:p>
        </p:txBody>
      </p:sp>
      <p:sp>
        <p:nvSpPr>
          <p:cNvPr id="4" name="Slide Number Placeholder 3"/>
          <p:cNvSpPr>
            <a:spLocks noGrp="1"/>
          </p:cNvSpPr>
          <p:nvPr>
            <p:ph type="sldNum" sz="quarter" idx="12"/>
          </p:nvPr>
        </p:nvSpPr>
        <p:spPr/>
        <p:txBody>
          <a:bodyPr/>
          <a:lstStyle/>
          <a:p>
            <a:pPr>
              <a:defRPr/>
            </a:pPr>
            <a:fld id="{48AE8AE2-6297-439F-829B-3F2BDF92C8F9}" type="slidenum">
              <a:rPr lang="en-US" smtClean="0"/>
              <a:pPr>
                <a:defRPr/>
              </a:pPr>
              <a:t>6</a:t>
            </a:fld>
            <a:endParaRPr lang="en-US" dirty="0"/>
          </a:p>
        </p:txBody>
      </p:sp>
      <p:sp>
        <p:nvSpPr>
          <p:cNvPr id="8" name="Title 2">
            <a:extLst>
              <a:ext uri="{FF2B5EF4-FFF2-40B4-BE49-F238E27FC236}">
                <a16:creationId xmlns:a16="http://schemas.microsoft.com/office/drawing/2014/main" id="{7D1222B1-4B09-4C41-811C-2F53853C0DF8}"/>
              </a:ext>
            </a:extLst>
          </p:cNvPr>
          <p:cNvSpPr>
            <a:spLocks noGrp="1"/>
          </p:cNvSpPr>
          <p:nvPr>
            <p:ph type="title"/>
          </p:nvPr>
        </p:nvSpPr>
        <p:spPr>
          <a:xfrm>
            <a:off x="460443" y="400928"/>
            <a:ext cx="8229600" cy="1143000"/>
          </a:xfrm>
        </p:spPr>
        <p:txBody>
          <a:bodyPr/>
          <a:lstStyle/>
          <a:p>
            <a:r>
              <a:rPr lang="en-US" dirty="0"/>
              <a:t>Finalizing A Menu</a:t>
            </a:r>
          </a:p>
        </p:txBody>
      </p:sp>
      <p:pic>
        <p:nvPicPr>
          <p:cNvPr id="2" name="Slide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1584556224"/>
      </p:ext>
    </p:extLst>
  </p:cSld>
  <p:clrMapOvr>
    <a:masterClrMapping/>
  </p:clrMapOvr>
  <mc:AlternateContent xmlns:mc="http://schemas.openxmlformats.org/markup-compatibility/2006" xmlns:p14="http://schemas.microsoft.com/office/powerpoint/2010/main">
    <mc:Choice Requires="p14">
      <p:transition spd="slow" p14:dur="2000" advTm="21912"/>
    </mc:Choice>
    <mc:Fallback xmlns="">
      <p:transition spd="slow" advTm="219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50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500"/>
                                        <p:tgtEl>
                                          <p:spTgt spid="3">
                                            <p:txEl>
                                              <p:pRg st="0" end="0"/>
                                            </p:txEl>
                                          </p:spTgt>
                                        </p:tgtEl>
                                      </p:cBhvr>
                                    </p:animEffect>
                                  </p:childTnLst>
                                </p:cTn>
                              </p:par>
                            </p:childTnLst>
                          </p:cTn>
                        </p:par>
                        <p:par>
                          <p:cTn id="8" fill="hold">
                            <p:stCondLst>
                              <p:cond delay="1000"/>
                            </p:stCondLst>
                            <p:childTnLst>
                              <p:par>
                                <p:cTn id="9" presetID="18" presetClass="entr" presetSubtype="12" fill="hold" nodeType="afterEffect">
                                  <p:stCondLst>
                                    <p:cond delay="50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strips(downLeft)">
                                      <p:cBhvr>
                                        <p:cTn id="11" dur="500"/>
                                        <p:tgtEl>
                                          <p:spTgt spid="3">
                                            <p:txEl>
                                              <p:pRg st="1" end="1"/>
                                            </p:txEl>
                                          </p:spTgt>
                                        </p:tgtEl>
                                      </p:cBhvr>
                                    </p:animEffect>
                                  </p:childTnLst>
                                </p:cTn>
                              </p:par>
                            </p:childTnLst>
                          </p:cTn>
                        </p:par>
                        <p:par>
                          <p:cTn id="12" fill="hold">
                            <p:stCondLst>
                              <p:cond delay="2000"/>
                            </p:stCondLst>
                            <p:childTnLst>
                              <p:par>
                                <p:cTn id="13" presetID="18" presetClass="entr" presetSubtype="12" fill="hold" nodeType="afterEffect">
                                  <p:stCondLst>
                                    <p:cond delay="25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strips(downLeft)">
                                      <p:cBhvr>
                                        <p:cTn id="15" dur="500"/>
                                        <p:tgtEl>
                                          <p:spTgt spid="3">
                                            <p:txEl>
                                              <p:pRg st="2" end="2"/>
                                            </p:txEl>
                                          </p:spTgt>
                                        </p:tgtEl>
                                      </p:cBhvr>
                                    </p:animEffect>
                                  </p:childTnLst>
                                </p:cTn>
                              </p:par>
                            </p:childTnLst>
                          </p:cTn>
                        </p:par>
                        <p:par>
                          <p:cTn id="16" fill="hold">
                            <p:stCondLst>
                              <p:cond delay="2750"/>
                            </p:stCondLst>
                            <p:childTnLst>
                              <p:par>
                                <p:cTn id="17" presetID="18" presetClass="entr" presetSubtype="12" fill="hold" nodeType="afterEffect">
                                  <p:stCondLst>
                                    <p:cond delay="25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strips(downLeft)">
                                      <p:cBhvr>
                                        <p:cTn id="19" dur="500"/>
                                        <p:tgtEl>
                                          <p:spTgt spid="3">
                                            <p:txEl>
                                              <p:pRg st="3" end="3"/>
                                            </p:txEl>
                                          </p:spTgt>
                                        </p:tgtEl>
                                      </p:cBhvr>
                                    </p:animEffect>
                                  </p:childTnLst>
                                </p:cTn>
                              </p:par>
                            </p:childTnLst>
                          </p:cTn>
                        </p:par>
                        <p:par>
                          <p:cTn id="20" fill="hold">
                            <p:stCondLst>
                              <p:cond delay="3500"/>
                            </p:stCondLst>
                            <p:childTnLst>
                              <p:par>
                                <p:cTn id="21" presetID="18" presetClass="entr" presetSubtype="12" fill="hold" nodeType="afterEffect">
                                  <p:stCondLst>
                                    <p:cond delay="25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strips(downLeft)">
                                      <p:cBhvr>
                                        <p:cTn id="23" dur="500"/>
                                        <p:tgtEl>
                                          <p:spTgt spid="3">
                                            <p:txEl>
                                              <p:pRg st="4" end="4"/>
                                            </p:txEl>
                                          </p:spTgt>
                                        </p:tgtEl>
                                      </p:cBhvr>
                                    </p:animEffect>
                                  </p:childTnLst>
                                </p:cTn>
                              </p:par>
                            </p:childTnLst>
                          </p:cTn>
                        </p:par>
                        <p:par>
                          <p:cTn id="24" fill="hold">
                            <p:stCondLst>
                              <p:cond delay="4250"/>
                            </p:stCondLst>
                            <p:childTnLst>
                              <p:par>
                                <p:cTn id="25" presetID="18" presetClass="entr" presetSubtype="12" fill="hold" nodeType="afterEffect">
                                  <p:stCondLst>
                                    <p:cond delay="25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strips(downLeft)">
                                      <p:cBhvr>
                                        <p:cTn id="27" dur="500"/>
                                        <p:tgtEl>
                                          <p:spTgt spid="3">
                                            <p:txEl>
                                              <p:pRg st="5" end="5"/>
                                            </p:txEl>
                                          </p:spTgt>
                                        </p:tgtEl>
                                      </p:cBhvr>
                                    </p:animEffect>
                                  </p:childTnLst>
                                </p:cTn>
                              </p:par>
                            </p:childTnLst>
                          </p:cTn>
                        </p:par>
                        <p:par>
                          <p:cTn id="28" fill="hold">
                            <p:stCondLst>
                              <p:cond delay="5000"/>
                            </p:stCondLst>
                            <p:childTnLst>
                              <p:par>
                                <p:cTn id="29" presetID="18" presetClass="entr" presetSubtype="12" fill="hold" nodeType="afterEffect">
                                  <p:stCondLst>
                                    <p:cond delay="25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strips(downLeft)">
                                      <p:cBhvr>
                                        <p:cTn id="31" dur="500"/>
                                        <p:tgtEl>
                                          <p:spTgt spid="3">
                                            <p:txEl>
                                              <p:pRg st="6" end="6"/>
                                            </p:txEl>
                                          </p:spTgt>
                                        </p:tgtEl>
                                      </p:cBhvr>
                                    </p:animEffect>
                                  </p:childTnLst>
                                </p:cTn>
                              </p:par>
                            </p:childTnLst>
                          </p:cTn>
                        </p:par>
                        <p:par>
                          <p:cTn id="32" fill="hold">
                            <p:stCondLst>
                              <p:cond delay="5750"/>
                            </p:stCondLst>
                            <p:childTnLst>
                              <p:par>
                                <p:cTn id="33" presetID="18" presetClass="entr" presetSubtype="12" fill="hold" nodeType="afterEffect">
                                  <p:stCondLst>
                                    <p:cond delay="25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strips(downLeft)">
                                      <p:cBhvr>
                                        <p:cTn id="35" dur="500"/>
                                        <p:tgtEl>
                                          <p:spTgt spid="3">
                                            <p:txEl>
                                              <p:pRg st="7" end="7"/>
                                            </p:txEl>
                                          </p:spTgt>
                                        </p:tgtEl>
                                      </p:cBhvr>
                                    </p:animEffect>
                                  </p:childTnLst>
                                </p:cTn>
                              </p:par>
                            </p:childTnLst>
                          </p:cTn>
                        </p:par>
                        <p:par>
                          <p:cTn id="36" fill="hold">
                            <p:stCondLst>
                              <p:cond delay="6500"/>
                            </p:stCondLst>
                            <p:childTnLst>
                              <p:par>
                                <p:cTn id="37" presetID="18" presetClass="entr" presetSubtype="12" fill="hold" nodeType="afterEffect">
                                  <p:stCondLst>
                                    <p:cond delay="25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strips(downLeft)">
                                      <p:cBhvr>
                                        <p:cTn id="39" dur="500"/>
                                        <p:tgtEl>
                                          <p:spTgt spid="3">
                                            <p:txEl>
                                              <p:pRg st="8" end="8"/>
                                            </p:txEl>
                                          </p:spTgt>
                                        </p:tgtEl>
                                      </p:cBhvr>
                                    </p:animEffect>
                                  </p:childTnLst>
                                </p:cTn>
                              </p:par>
                            </p:childTnLst>
                          </p:cTn>
                        </p:par>
                        <p:par>
                          <p:cTn id="40" fill="hold">
                            <p:stCondLst>
                              <p:cond delay="7250"/>
                            </p:stCondLst>
                            <p:childTnLst>
                              <p:par>
                                <p:cTn id="41" presetID="1" presetClass="mediacall" presetSubtype="0" fill="hold" nodeType="afterEffect">
                                  <p:stCondLst>
                                    <p:cond delay="0"/>
                                  </p:stCondLst>
                                  <p:childTnLst>
                                    <p:cmd type="call" cmd="playFrom(0.0)">
                                      <p:cBhvr>
                                        <p:cTn id="42" dur="1430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43" fill="hold" display="0">
                  <p:stCondLst>
                    <p:cond delay="indefinite"/>
                  </p:stCondLst>
                  <p:endCondLst>
                    <p:cond evt="onStopAudio" delay="0">
                      <p:tgtEl>
                        <p:sldTgt/>
                      </p:tgtEl>
                    </p:cond>
                  </p:endCondLst>
                </p:cTn>
                <p:tgtEl>
                  <p:spTgt spid="2"/>
                </p:tgtEl>
              </p:cMediaNode>
            </p:audio>
          </p:childTnLst>
        </p:cTn>
      </p:par>
    </p:tnLst>
  </p:timing>
  <p:extLst mod="1">
    <p:ext uri="{E180D4A7-C9FB-4DFB-919C-405C955672EB}">
      <p14:showEvtLst xmlns:p14="http://schemas.microsoft.com/office/powerpoint/2010/main">
        <p14:playEvt time="7305" objId="2"/>
        <p14:stopEvt time="21719" objId="2"/>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 and Review</a:t>
            </a:r>
          </a:p>
        </p:txBody>
      </p:sp>
      <p:sp>
        <p:nvSpPr>
          <p:cNvPr id="3" name="Content Placeholder 2"/>
          <p:cNvSpPr>
            <a:spLocks noGrp="1"/>
          </p:cNvSpPr>
          <p:nvPr>
            <p:ph idx="1"/>
          </p:nvPr>
        </p:nvSpPr>
        <p:spPr>
          <a:xfrm>
            <a:off x="1066800" y="2209800"/>
            <a:ext cx="5562600" cy="2209800"/>
          </a:xfrm>
        </p:spPr>
        <p:txBody>
          <a:bodyPr/>
          <a:lstStyle/>
          <a:p>
            <a:r>
              <a:rPr lang="en-US" sz="2800" dirty="0"/>
              <a:t>Open Galley menu components</a:t>
            </a:r>
          </a:p>
          <a:p>
            <a:r>
              <a:rPr lang="en-US" sz="2800" dirty="0"/>
              <a:t>No pre-prepared foods</a:t>
            </a:r>
          </a:p>
          <a:p>
            <a:r>
              <a:rPr lang="en-US" sz="2800" dirty="0"/>
              <a:t>Practical Considerations</a:t>
            </a:r>
          </a:p>
          <a:p>
            <a:r>
              <a:rPr lang="en-US" sz="2800" dirty="0"/>
              <a:t>Finalizing your cycle menu</a:t>
            </a:r>
          </a:p>
          <a:p>
            <a:endParaRPr lang="en-US" dirty="0"/>
          </a:p>
          <a:p>
            <a:endParaRPr lang="en-US" dirty="0"/>
          </a:p>
          <a:p>
            <a:pPr lvl="1"/>
            <a:endParaRPr lang="en-US" dirty="0"/>
          </a:p>
        </p:txBody>
      </p:sp>
      <p:pic>
        <p:nvPicPr>
          <p:cNvPr id="8" name="Slide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2649787437"/>
      </p:ext>
    </p:extLst>
  </p:cSld>
  <p:clrMapOvr>
    <a:masterClrMapping/>
  </p:clrMapOvr>
  <mc:AlternateContent xmlns:mc="http://schemas.openxmlformats.org/markup-compatibility/2006" xmlns:p14="http://schemas.microsoft.com/office/powerpoint/2010/main">
    <mc:Choice Requires="p14">
      <p:transition spd="slow" p14:dur="2000" advTm="27701"/>
    </mc:Choice>
    <mc:Fallback xmlns="">
      <p:transition spd="slow" advTm="277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59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8"/>
                </p:tgtEl>
              </p:cMediaNode>
            </p:audio>
          </p:childTnLst>
        </p:cTn>
      </p:par>
    </p:tnLst>
  </p:timing>
  <p:extLst mod="1">
    <p:ext uri="{E180D4A7-C9FB-4DFB-919C-405C955672EB}">
      <p14:showEvtLst xmlns:p14="http://schemas.microsoft.com/office/powerpoint/2010/main">
        <p14:playEvt time="155" objId="8"/>
        <p14:stopEvt time="25760" objId="8"/>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3BD59-7054-4566-A1DE-61BC7129E8F2}"/>
              </a:ext>
            </a:extLst>
          </p:cNvPr>
          <p:cNvSpPr>
            <a:spLocks noGrp="1"/>
          </p:cNvSpPr>
          <p:nvPr>
            <p:ph type="title"/>
          </p:nvPr>
        </p:nvSpPr>
        <p:spPr/>
        <p:txBody>
          <a:bodyPr/>
          <a:lstStyle/>
          <a:p>
            <a:r>
              <a:rPr lang="en-US" dirty="0"/>
              <a:t>Questions?</a:t>
            </a:r>
          </a:p>
        </p:txBody>
      </p:sp>
      <p:sp>
        <p:nvSpPr>
          <p:cNvPr id="3" name="Content Placeholder 2">
            <a:extLst>
              <a:ext uri="{FF2B5EF4-FFF2-40B4-BE49-F238E27FC236}">
                <a16:creationId xmlns:a16="http://schemas.microsoft.com/office/drawing/2014/main" id="{5851B176-3E9A-487F-9879-6D991D23772E}"/>
              </a:ext>
            </a:extLst>
          </p:cNvPr>
          <p:cNvSpPr>
            <a:spLocks noGrp="1"/>
          </p:cNvSpPr>
          <p:nvPr>
            <p:ph idx="1"/>
          </p:nvPr>
        </p:nvSpPr>
        <p:spPr/>
        <p:txBody>
          <a:bodyPr/>
          <a:lstStyle/>
          <a:p>
            <a:r>
              <a:rPr lang="en-US" dirty="0"/>
              <a:t>If you need clarification on this lesson, direct your questions to your instructor, CSCS Adam Shelton at TRACEN Petaluma.</a:t>
            </a:r>
          </a:p>
          <a:p>
            <a:pPr lvl="1"/>
            <a:r>
              <a:rPr lang="en-US" dirty="0"/>
              <a:t>Phone: 707-765-7427</a:t>
            </a:r>
          </a:p>
          <a:p>
            <a:pPr lvl="1"/>
            <a:r>
              <a:rPr lang="en-US" dirty="0"/>
              <a:t>Email: </a:t>
            </a:r>
            <a:r>
              <a:rPr lang="en-US" dirty="0" err="1"/>
              <a:t>Adam.C.Shelton</a:t>
            </a:r>
            <a:r>
              <a:rPr lang="en-US" dirty="0"/>
              <a:t> @uscg.mil</a:t>
            </a:r>
          </a:p>
        </p:txBody>
      </p:sp>
      <p:pic>
        <p:nvPicPr>
          <p:cNvPr id="4" name="Slide 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1914698246"/>
      </p:ext>
    </p:extLst>
  </p:cSld>
  <p:clrMapOvr>
    <a:masterClrMapping/>
  </p:clrMapOvr>
  <mc:AlternateContent xmlns:mc="http://schemas.openxmlformats.org/markup-compatibility/2006" xmlns:p14="http://schemas.microsoft.com/office/powerpoint/2010/main">
    <mc:Choice Requires="p14">
      <p:transition spd="slow" p14:dur="2000" advTm="9015"/>
    </mc:Choice>
    <mc:Fallback xmlns="">
      <p:transition spd="slow" advTm="90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16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mod="1">
    <p:ext uri="{E180D4A7-C9FB-4DFB-919C-405C955672EB}">
      <p14:showEvtLst xmlns:p14="http://schemas.microsoft.com/office/powerpoint/2010/main">
        <p14:playEvt time="44" objId="4"/>
        <p14:stopEvt time="7344" objId="4"/>
      </p14:showEvtLst>
    </p:ext>
  </p:extLs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_dlc_DocId xmlns="b9d87d8e-2e07-46b2-92a5-8b8b5755d768">DC3HDHFYPPD6-1606061393-12</_dlc_DocId>
    <_dlc_DocIdUrl xmlns="b9d87d8e-2e07-46b2-92a5-8b8b5755d768">
      <Url>https://cg.portal.uscg.mil/communities/erats/CS/FSO-PVA%20FOT/_layouts/DocIdRedir.aspx?ID=DC3HDHFYPPD6-1606061393-12</Url>
      <Description>DC3HDHFYPPD6-1606061393-12</Description>
    </_dlc_DocIdUrl>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3B0B1E138D71474E90B40C6AEA51CC16" ma:contentTypeVersion="0" ma:contentTypeDescription="Create a new document." ma:contentTypeScope="" ma:versionID="5ab7fbf235306f674b83c56c7b178511">
  <xsd:schema xmlns:xsd="http://www.w3.org/2001/XMLSchema" xmlns:xs="http://www.w3.org/2001/XMLSchema" xmlns:p="http://schemas.microsoft.com/office/2006/metadata/properties" xmlns:ns2="b9d87d8e-2e07-46b2-92a5-8b8b5755d768" targetNamespace="http://schemas.microsoft.com/office/2006/metadata/properties" ma:root="true" ma:fieldsID="0e77461395c912487d40392114bd15f3" ns2:_="">
    <xsd:import namespace="b9d87d8e-2e07-46b2-92a5-8b8b5755d768"/>
    <xsd:element name="properties">
      <xsd:complexType>
        <xsd:sequence>
          <xsd:element name="documentManagement">
            <xsd:complexType>
              <xsd:all>
                <xsd:element ref="ns2:_dlc_DocId" minOccurs="0"/>
                <xsd:element ref="ns2:_dlc_DocIdUrl" minOccurs="0"/>
                <xsd:element ref="ns2: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d87d8e-2e07-46b2-92a5-8b8b5755d76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3EFC9E8-0CE6-4074-B85C-970680D00DBB}">
  <ds:schemaRefs>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schemas.microsoft.com/office/2006/metadata/properties"/>
    <ds:schemaRef ds:uri="b9d87d8e-2e07-46b2-92a5-8b8b5755d768"/>
    <ds:schemaRef ds:uri="http://www.w3.org/XML/1998/namespace"/>
    <ds:schemaRef ds:uri="http://purl.org/dc/elements/1.1/"/>
  </ds:schemaRefs>
</ds:datastoreItem>
</file>

<file path=customXml/itemProps2.xml><?xml version="1.0" encoding="utf-8"?>
<ds:datastoreItem xmlns:ds="http://schemas.openxmlformats.org/officeDocument/2006/customXml" ds:itemID="{6E441D37-483F-4E37-9299-57823C997261}">
  <ds:schemaRefs>
    <ds:schemaRef ds:uri="http://schemas.microsoft.com/sharepoint/v3/contenttype/forms"/>
  </ds:schemaRefs>
</ds:datastoreItem>
</file>

<file path=customXml/itemProps3.xml><?xml version="1.0" encoding="utf-8"?>
<ds:datastoreItem xmlns:ds="http://schemas.openxmlformats.org/officeDocument/2006/customXml" ds:itemID="{DEA25B02-6594-4F34-ABE2-356D73C27735}">
  <ds:schemaRefs>
    <ds:schemaRef ds:uri="http://schemas.microsoft.com/sharepoint/events"/>
  </ds:schemaRefs>
</ds:datastoreItem>
</file>

<file path=customXml/itemProps4.xml><?xml version="1.0" encoding="utf-8"?>
<ds:datastoreItem xmlns:ds="http://schemas.openxmlformats.org/officeDocument/2006/customXml" ds:itemID="{05C46303-D602-49E2-8E0E-CB226BBC6AB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9d87d8e-2e07-46b2-92a5-8b8b5755d76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Flow</Template>
  <TotalTime>4831</TotalTime>
  <Words>991</Words>
  <Application>Microsoft Office PowerPoint</Application>
  <PresentationFormat>On-screen Show (4:3)</PresentationFormat>
  <Paragraphs>105</Paragraphs>
  <Slides>8</Slides>
  <Notes>8</Notes>
  <HiddenSlides>0</HiddenSlides>
  <MMClips>8</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Constantia</vt:lpstr>
      <vt:lpstr>Wingdings</vt:lpstr>
      <vt:lpstr>Wingdings 2</vt:lpstr>
      <vt:lpstr>Flow</vt:lpstr>
      <vt:lpstr>Unit 4: Culinary Plan Lesson 2. Open Galley Menu  </vt:lpstr>
      <vt:lpstr>Objectives</vt:lpstr>
      <vt:lpstr>Open Galley Menu</vt:lpstr>
      <vt:lpstr>Open Galley Menu cont.</vt:lpstr>
      <vt:lpstr>Open Galley Menu cont.</vt:lpstr>
      <vt:lpstr>Finalizing A Menu</vt:lpstr>
      <vt:lpstr>Summary and Review</vt:lpstr>
      <vt:lpstr>Questions?</vt:lpstr>
    </vt:vector>
  </TitlesOfParts>
  <Company>Department of Homeland Security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Ketchum, Joshua T CSC</dc:creator>
  <cp:lastModifiedBy>Shelton, Adam C CSCS</cp:lastModifiedBy>
  <cp:revision>272</cp:revision>
  <dcterms:created xsi:type="dcterms:W3CDTF">2015-10-14T14:23:03Z</dcterms:created>
  <dcterms:modified xsi:type="dcterms:W3CDTF">2020-05-02T19:10:30Z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0x0101003B0B1E138D71474E90B40C6AEA51CC16</vt:lpwstr>
  </property>
  <property fmtid="{D5CDD505-2E9C-101B-9397-08002B2CF9AE}" pid="3" name="_dlc_DocIdItemGuid">
    <vt:lpwstr>e92fb619-54dc-4ccb-b657-6e1c37ef1efc</vt:lpwstr>
  </property>
</Properties>
</file>