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3.xml" ContentType="application/vnd.openxmlformats-officedocument.themeOverride+xml"/>
  <Override PartName="/ppt/theme/themeOverride4.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theme/themeOverride6.xml" ContentType="application/vnd.openxmlformats-officedocument.themeOverrid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7.xml" ContentType="application/vnd.openxmlformats-officedocument.themeOverride+xml"/>
  <Override PartName="/ppt/theme/themeOverride8.xml" ContentType="application/vnd.openxmlformats-officedocument.themeOverrid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8" r:id="rId5"/>
    <p:sldMasterId id="2147484356" r:id="rId6"/>
    <p:sldMasterId id="2147484344" r:id="rId7"/>
    <p:sldMasterId id="2147484332" r:id="rId8"/>
  </p:sldMasterIdLst>
  <p:notesMasterIdLst>
    <p:notesMasterId r:id="rId18"/>
  </p:notesMasterIdLst>
  <p:handoutMasterIdLst>
    <p:handoutMasterId r:id="rId19"/>
  </p:handoutMasterIdLst>
  <p:sldIdLst>
    <p:sldId id="398" r:id="rId9"/>
    <p:sldId id="401" r:id="rId10"/>
    <p:sldId id="396" r:id="rId11"/>
    <p:sldId id="403" r:id="rId12"/>
    <p:sldId id="404" r:id="rId13"/>
    <p:sldId id="408" r:id="rId14"/>
    <p:sldId id="405" r:id="rId15"/>
    <p:sldId id="409" r:id="rId16"/>
    <p:sldId id="417"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linda Mills" initials="MM" lastIdx="1" clrIdx="0">
    <p:extLst>
      <p:ext uri="{19B8F6BF-5375-455C-9EA6-DF929625EA0E}">
        <p15:presenceInfo xmlns:p15="http://schemas.microsoft.com/office/powerpoint/2012/main" userId="b4297f65a88cccb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C777"/>
    <a:srgbClr val="828844"/>
    <a:srgbClr val="F7DB09"/>
    <a:srgbClr val="BC5E00"/>
    <a:srgbClr val="CC6600"/>
    <a:srgbClr val="820000"/>
    <a:srgbClr val="996633"/>
    <a:srgbClr val="E3EDF1"/>
    <a:srgbClr val="D3E3E9"/>
    <a:srgbClr val="D6E5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641" autoAdjust="0"/>
    <p:restoredTop sz="81442" autoAdjust="0"/>
  </p:normalViewPr>
  <p:slideViewPr>
    <p:cSldViewPr>
      <p:cViewPr varScale="1">
        <p:scale>
          <a:sx n="66" d="100"/>
          <a:sy n="66" d="100"/>
        </p:scale>
        <p:origin x="564" y="66"/>
      </p:cViewPr>
      <p:guideLst>
        <p:guide orient="horz" pos="2160"/>
        <p:guide pos="2880"/>
      </p:guideLst>
    </p:cSldViewPr>
  </p:slideViewPr>
  <p:outlineViewPr>
    <p:cViewPr>
      <p:scale>
        <a:sx n="33" d="100"/>
        <a:sy n="33" d="100"/>
      </p:scale>
      <p:origin x="0" y="15954"/>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5.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FB61F67-589C-456B-BD24-2D8CCDCC0195}" type="datetimeFigureOut">
              <a:rPr lang="en-US" smtClean="0"/>
              <a:pPr/>
              <a:t>5/2/2020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5554C77-65D3-4D4A-8D66-6179E941403D}"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dirty="0"/>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dirty="0"/>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dirty="0"/>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A9AD7C9A-F2F0-4CAD-881C-341F4F77777B}"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4, Culinary Plan.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Adam</a:t>
            </a:r>
            <a:r>
              <a:rPr lang="en-US" sz="1200" kern="1200" baseline="0" dirty="0">
                <a:solidFill>
                  <a:schemeClr val="tx1"/>
                </a:solidFill>
                <a:effectLst/>
                <a:latin typeface="Arial" charset="0"/>
                <a:ea typeface="+mn-ea"/>
                <a:cs typeface="+mn-cs"/>
              </a:rPr>
              <a:t> Shelton</a:t>
            </a:r>
            <a:r>
              <a:rPr lang="en-US" sz="1200" kern="1200" dirty="0">
                <a:solidFill>
                  <a:schemeClr val="tx1"/>
                </a:solidFill>
                <a:effectLst/>
                <a:latin typeface="Arial" charset="0"/>
                <a:ea typeface="+mn-ea"/>
                <a:cs typeface="+mn-cs"/>
              </a:rPr>
              <a:t>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THE THIRD LESSON IN UNIT 4 IS “Load</a:t>
            </a:r>
            <a:r>
              <a:rPr lang="en-US" baseline="0" dirty="0"/>
              <a:t> Guides”</a:t>
            </a:r>
            <a:r>
              <a:rPr lang="en-US" dirty="0"/>
              <a:t>.  LESSON 3 PROVIDES KNOWLEDGE AND A FOUNDATIONAL UNDERSTANDING OF LOADD GUIDES.  The goal of this lesson is to ensure every FSO attending this course has foundational knowledge critical</a:t>
            </a:r>
            <a:r>
              <a:rPr lang="en-US" baseline="0" dirty="0"/>
              <a:t> to completing a load guide for their dining facility</a:t>
            </a:r>
            <a:r>
              <a:rPr lang="en-US" dirty="0"/>
              <a:t>.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dirty="0"/>
          </a:p>
          <a:p>
            <a:r>
              <a:rPr lang="en-US" baseline="0" dirty="0"/>
              <a:t>ONCE THIS LESSON IS COMPLETE, YOU WILL PERFORM A PRACTICE IN WHICH YOU COMPLETE A LOAD GUIDE FOR SUBMISSION TO YOUR INSTRUCTOR, FOLLOWED BY AN ASSESSMENT WHERE YOU WILL ONCE AGAIN COMPLETE A DIFFERENT LOAD GUIDE FOR SUBMISSION TO YOUR INSTRUCTOR FOR APPROVAL.  SUCCESSFUL COMPLETION OF THE ASSESSMENT LOAD GUIDE WILL RESULT IN YOU RECEIVING A “GO” FOR YOUR PERFOMANCE TEST CHEKCLIST OR PTC.  </a:t>
            </a:r>
          </a:p>
          <a:p>
            <a:endParaRPr lang="en-US" dirty="0">
              <a:latin typeface="Trebuchet MS" pitchFamily="34" charset="0"/>
            </a:endParaRPr>
          </a:p>
        </p:txBody>
      </p:sp>
      <p:sp>
        <p:nvSpPr>
          <p:cNvPr id="11268" name="Slide Number Placeholder 3"/>
          <p:cNvSpPr>
            <a:spLocks noGrp="1"/>
          </p:cNvSpPr>
          <p:nvPr>
            <p:ph type="sldNum" sz="quarter" idx="5"/>
          </p:nvPr>
        </p:nvSpPr>
        <p:spPr>
          <a:noFill/>
        </p:spPr>
        <p:txBody>
          <a:bodyPr/>
          <a:lstStyle/>
          <a:p>
            <a:fld id="{004447AC-6212-472F-A30C-B8C22B701443}"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AFTER completing this lesson, you should be able to complete</a:t>
            </a:r>
            <a:r>
              <a:rPr lang="en-US" baseline="0" dirty="0"/>
              <a:t> the following</a:t>
            </a:r>
            <a:r>
              <a:rPr lang="en-US" dirty="0"/>
              <a:t>…. (read objective on slide</a:t>
            </a:r>
          </a:p>
          <a:p>
            <a:endParaRPr lang="en-US" dirty="0"/>
          </a:p>
        </p:txBody>
      </p:sp>
      <p:sp>
        <p:nvSpPr>
          <p:cNvPr id="4" name="Slide Number Placeholder 3"/>
          <p:cNvSpPr>
            <a:spLocks noGrp="1"/>
          </p:cNvSpPr>
          <p:nvPr>
            <p:ph type="sldNum" sz="quarter" idx="10"/>
          </p:nvPr>
        </p:nvSpPr>
        <p:spPr/>
        <p:txBody>
          <a:bodyPr/>
          <a:lstStyle/>
          <a:p>
            <a:pPr>
              <a:defRPr/>
            </a:pPr>
            <a:fld id="{A9AD7C9A-F2F0-4CAD-881C-341F4F77777B}" type="slidenum">
              <a:rPr lang="en-US" smtClean="0"/>
              <a:pPr>
                <a:defRPr/>
              </a:pPr>
              <a:t>2</a:t>
            </a:fld>
            <a:endParaRPr lang="en-US" dirty="0"/>
          </a:p>
        </p:txBody>
      </p:sp>
    </p:spTree>
    <p:extLst>
      <p:ext uri="{BB962C8B-B14F-4D97-AF65-F5344CB8AC3E}">
        <p14:creationId xmlns:p14="http://schemas.microsoft.com/office/powerpoint/2010/main" val="2309502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Define a Load Guide…..a load guide</a:t>
            </a:r>
            <a:r>
              <a:rPr lang="en-US" baseline="0" dirty="0"/>
              <a:t> is…..</a:t>
            </a:r>
            <a:endParaRPr lang="en-US" dirty="0"/>
          </a:p>
        </p:txBody>
      </p:sp>
      <p:sp>
        <p:nvSpPr>
          <p:cNvPr id="13316" name="Slide Number Placeholder 3"/>
          <p:cNvSpPr>
            <a:spLocks noGrp="1"/>
          </p:cNvSpPr>
          <p:nvPr>
            <p:ph type="sldNum" sz="quarter" idx="5"/>
          </p:nvPr>
        </p:nvSpPr>
        <p:spPr>
          <a:noFill/>
        </p:spPr>
        <p:txBody>
          <a:bodyPr/>
          <a:lstStyle/>
          <a:p>
            <a:fld id="{3C65081C-D124-4D65-B40D-5CAB56072C9E}"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REASONS</a:t>
            </a:r>
            <a:r>
              <a:rPr lang="en-US" baseline="0" dirty="0"/>
              <a:t> FOR A LOAD GUIDE……Previously a</a:t>
            </a:r>
            <a:r>
              <a:rPr lang="en-US" dirty="0"/>
              <a:t>s </a:t>
            </a:r>
            <a:r>
              <a:rPr lang="en-US" i="0" dirty="0"/>
              <a:t>a CS3 you’ve been cooking</a:t>
            </a:r>
            <a:r>
              <a:rPr lang="en-US" i="0" baseline="0" dirty="0"/>
              <a:t> for a crew of 120 on a 378. </a:t>
            </a:r>
          </a:p>
          <a:p>
            <a:r>
              <a:rPr lang="en-US" sz="1200" i="0" kern="1200" dirty="0">
                <a:solidFill>
                  <a:schemeClr val="tx1"/>
                </a:solidFill>
                <a:latin typeface="Arial" charset="0"/>
                <a:ea typeface="+mn-ea"/>
                <a:cs typeface="+mn-cs"/>
              </a:rPr>
              <a:t>Your first assignment as an IDFSO is on an 87’ patrol boat. You are now cooking for 12, not 120. What does that do to the amount of food you need to purchase? Will you have as much storage space as on the 378?</a:t>
            </a:r>
          </a:p>
          <a:p>
            <a:endParaRPr lang="en-US" baseline="0" dirty="0"/>
          </a:p>
          <a:p>
            <a:r>
              <a:rPr lang="en-US" baseline="0" dirty="0"/>
              <a:t>So, as an IDFSO, a load guide helps you make that shift to cooking for fewer members. With a load guide you are more likely to avoid excessive waste and expense. You’ll also save time at the grocery store if you are organized and well prepared to shop. </a:t>
            </a:r>
            <a:endParaRPr lang="en-US" dirty="0"/>
          </a:p>
        </p:txBody>
      </p:sp>
      <p:sp>
        <p:nvSpPr>
          <p:cNvPr id="4" name="Slide Number Placeholder 3"/>
          <p:cNvSpPr>
            <a:spLocks noGrp="1"/>
          </p:cNvSpPr>
          <p:nvPr>
            <p:ph type="sldNum" sz="quarter" idx="10"/>
          </p:nvPr>
        </p:nvSpPr>
        <p:spPr/>
        <p:txBody>
          <a:bodyPr/>
          <a:lstStyle/>
          <a:p>
            <a:pPr>
              <a:defRPr/>
            </a:pPr>
            <a:fld id="{A9AD7C9A-F2F0-4CAD-881C-341F4F77777B}"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Reason</a:t>
            </a:r>
            <a:r>
              <a:rPr lang="en-US" baseline="0" dirty="0"/>
              <a:t>s for Load Guide </a:t>
            </a:r>
            <a:r>
              <a:rPr lang="en-US" baseline="0" dirty="0" err="1"/>
              <a:t>cont</a:t>
            </a:r>
            <a:r>
              <a:rPr lang="en-US" baseline="0" dirty="0"/>
              <a:t>……</a:t>
            </a:r>
            <a:r>
              <a:rPr lang="en-US" dirty="0"/>
              <a:t>Your</a:t>
            </a:r>
            <a:r>
              <a:rPr lang="en-US" baseline="0" dirty="0"/>
              <a:t> load guide also </a:t>
            </a:r>
            <a:r>
              <a:rPr lang="en-US" sz="1200" dirty="0">
                <a:latin typeface="Arial" charset="0"/>
                <a:cs typeface="Arial" charset="0"/>
              </a:rPr>
              <a:t>ensures the purchase of required ingredients for only the</a:t>
            </a:r>
            <a:r>
              <a:rPr lang="en-US" sz="1200" baseline="0" dirty="0">
                <a:latin typeface="Arial" charset="0"/>
                <a:cs typeface="Arial" charset="0"/>
              </a:rPr>
              <a:t> food items</a:t>
            </a:r>
            <a:r>
              <a:rPr lang="en-US" sz="1200" dirty="0">
                <a:latin typeface="Arial" charset="0"/>
                <a:cs typeface="Arial" charset="0"/>
              </a:rPr>
              <a:t> on your approved menu. </a:t>
            </a:r>
            <a:r>
              <a:rPr lang="en-US" baseline="0" dirty="0"/>
              <a:t>On the smaller patrol boats you are less likely to order in bulk from vendors. Instead you need to know the exact amount of any one food item so that you will know the minimum amount that you need to purchase at the store. </a:t>
            </a:r>
            <a:endParaRPr lang="en-US" sz="1200" dirty="0">
              <a:latin typeface="Arial" charset="0"/>
              <a:cs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A9AD7C9A-F2F0-4CAD-881C-341F4F77777B}"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Reason for Load</a:t>
            </a:r>
            <a:r>
              <a:rPr lang="en-US" baseline="0" dirty="0"/>
              <a:t> Guide cont.    </a:t>
            </a:r>
            <a:r>
              <a:rPr lang="en-US" dirty="0"/>
              <a:t>Planning What to purchase is the key reason for a load guide. Without it, you</a:t>
            </a:r>
            <a:r>
              <a:rPr lang="en-US" baseline="0" dirty="0"/>
              <a:t> are more likely to miss ingredients for recipes thus resulting in return trips to the store or potentially overspending.  Planning where to purchase ensure best availability, quality and cost.</a:t>
            </a:r>
            <a:endParaRPr lang="en-US" dirty="0"/>
          </a:p>
        </p:txBody>
      </p:sp>
      <p:sp>
        <p:nvSpPr>
          <p:cNvPr id="13316" name="Slide Number Placeholder 3"/>
          <p:cNvSpPr>
            <a:spLocks noGrp="1"/>
          </p:cNvSpPr>
          <p:nvPr>
            <p:ph type="sldNum" sz="quarter" idx="5"/>
          </p:nvPr>
        </p:nvSpPr>
        <p:spPr>
          <a:noFill/>
        </p:spPr>
        <p:txBody>
          <a:bodyPr/>
          <a:lstStyle/>
          <a:p>
            <a:fld id="{3C65081C-D124-4D65-B40D-5CAB56072C9E}"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Make a list of what you need with the exact amounts</a:t>
            </a:r>
            <a:r>
              <a:rPr lang="en-US" baseline="0" dirty="0"/>
              <a:t> the recipe or recipes call for. </a:t>
            </a:r>
            <a:r>
              <a:rPr lang="en-US" dirty="0"/>
              <a:t> Ensures that you buy enough, but does that mean you’ll buy exact amounts? Not always. </a:t>
            </a:r>
          </a:p>
          <a:p>
            <a:r>
              <a:rPr lang="en-US" dirty="0"/>
              <a:t>Example:</a:t>
            </a:r>
            <a:r>
              <a:rPr lang="en-US" baseline="0" dirty="0"/>
              <a:t> Pork chops are on sale in packs of 10. </a:t>
            </a:r>
            <a:r>
              <a:rPr lang="en-US" dirty="0"/>
              <a:t>How many packs would you buy? Given the list</a:t>
            </a:r>
            <a:r>
              <a:rPr lang="en-US" baseline="0" dirty="0"/>
              <a:t> here, you would need to buy 2 packs and store the remaining 5 for another use.</a:t>
            </a:r>
          </a:p>
          <a:p>
            <a:r>
              <a:rPr lang="en-US" baseline="0" dirty="0"/>
              <a:t>Same with 3½ pounds of rice. Your grocery store carries it in 1 lb and 5 lb boxes. Which would you buy? </a:t>
            </a:r>
            <a:r>
              <a:rPr lang="en-US" i="1" baseline="0" dirty="0"/>
              <a:t>(It’s typically Less expensive to buy the 5 lb box and you can store what’s left over.)</a:t>
            </a:r>
            <a:endParaRPr lang="en-US" i="1" dirty="0"/>
          </a:p>
          <a:p>
            <a:endParaRPr lang="en-US" dirty="0"/>
          </a:p>
          <a:p>
            <a:endParaRPr lang="en-US" dirty="0"/>
          </a:p>
          <a:p>
            <a:endParaRPr lang="en-US" dirty="0"/>
          </a:p>
        </p:txBody>
      </p:sp>
      <p:sp>
        <p:nvSpPr>
          <p:cNvPr id="13316" name="Slide Number Placeholder 3"/>
          <p:cNvSpPr>
            <a:spLocks noGrp="1"/>
          </p:cNvSpPr>
          <p:nvPr>
            <p:ph type="sldNum" sz="quarter" idx="5"/>
          </p:nvPr>
        </p:nvSpPr>
        <p:spPr>
          <a:noFill/>
        </p:spPr>
        <p:txBody>
          <a:bodyPr/>
          <a:lstStyle/>
          <a:p>
            <a:fld id="{3C65081C-D124-4D65-B40D-5CAB56072C9E}"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However, it could be more efficient to divide your list into categories, </a:t>
            </a:r>
            <a:r>
              <a:rPr lang="en-US" i="0" baseline="0" dirty="0"/>
              <a:t>grouping what you need per store sections.  If </a:t>
            </a:r>
            <a:r>
              <a:rPr lang="en-US" dirty="0"/>
              <a:t>you are visually oriented you may chose to use a grid</a:t>
            </a:r>
            <a:r>
              <a:rPr lang="en-US" baseline="0" dirty="0"/>
              <a:t> </a:t>
            </a:r>
            <a:r>
              <a:rPr lang="en-US" dirty="0"/>
              <a:t>that looks something like </a:t>
            </a:r>
            <a:r>
              <a:rPr lang="en-US" baseline="0" dirty="0"/>
              <a:t>the example on the right.  </a:t>
            </a:r>
            <a:r>
              <a:rPr lang="en-US" dirty="0"/>
              <a:t>Create and use what works best for you.</a:t>
            </a:r>
          </a:p>
          <a:p>
            <a:endParaRPr lang="en-US" dirty="0"/>
          </a:p>
          <a:p>
            <a:endParaRPr lang="en-US" dirty="0"/>
          </a:p>
        </p:txBody>
      </p:sp>
      <p:sp>
        <p:nvSpPr>
          <p:cNvPr id="13316" name="Slide Number Placeholder 3"/>
          <p:cNvSpPr>
            <a:spLocks noGrp="1"/>
          </p:cNvSpPr>
          <p:nvPr>
            <p:ph type="sldNum" sz="quarter" idx="5"/>
          </p:nvPr>
        </p:nvSpPr>
        <p:spPr>
          <a:noFill/>
        </p:spPr>
        <p:txBody>
          <a:bodyPr/>
          <a:lstStyle/>
          <a:p>
            <a:fld id="{3C65081C-D124-4D65-B40D-5CAB56072C9E}"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t>
            </a:r>
            <a:r>
              <a:rPr lang="en-US"/>
              <a:t>lease </a:t>
            </a:r>
            <a:r>
              <a:rPr lang="en-US" dirty="0"/>
              <a:t>direct any questions you may have to your instructors for further clarification.</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9</a:t>
            </a:fld>
            <a:endParaRPr lang="en-US"/>
          </a:p>
        </p:txBody>
      </p:sp>
    </p:spTree>
    <p:extLst>
      <p:ext uri="{BB962C8B-B14F-4D97-AF65-F5344CB8AC3E}">
        <p14:creationId xmlns:p14="http://schemas.microsoft.com/office/powerpoint/2010/main" val="118352932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2.xml"/><Relationship Id="rId1" Type="http://schemas.openxmlformats.org/officeDocument/2006/relationships/themeOverride" Target="../theme/themeOverride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2.xml"/><Relationship Id="rId1" Type="http://schemas.openxmlformats.org/officeDocument/2006/relationships/themeOverride" Target="../theme/themeOverride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3.xml"/><Relationship Id="rId1" Type="http://schemas.openxmlformats.org/officeDocument/2006/relationships/themeOverride" Target="../theme/themeOverride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3.xml"/><Relationship Id="rId1" Type="http://schemas.openxmlformats.org/officeDocument/2006/relationships/themeOverride" Target="../theme/themeOverride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4.xml"/><Relationship Id="rId1" Type="http://schemas.openxmlformats.org/officeDocument/2006/relationships/themeOverride" Target="../theme/themeOverride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4.xml"/><Relationship Id="rId1" Type="http://schemas.openxmlformats.org/officeDocument/2006/relationships/themeOverride" Target="../theme/themeOverride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D4C03D5-01FE-4C10-B0F0-470CBE20E365}"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18"/>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2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DC78C7-0D4F-433A-98A2-8CA82786CB6E}"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3213489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2CE2E1A-B7B0-4BAA-84A3-BBC653742801}"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FDCC296-493F-4B33-BEC7-B13E230C7358}"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595634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885BC4A-53BD-42EF-82AA-4FD11BACAE5F}"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1BAB247-D44D-424D-8FE5-241E1DF97AEA}"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02873543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AB08998-8E54-46B3-AF38-61DB482E5737}"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C3A3D-0B7C-43A2-81DE-7A681BB4CB90}"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4279795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46B3196-B6AE-4261-AF97-1F042034C125}"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8"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9"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B780D2D-697A-459C-BA9C-028545AAE13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354225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C588EB5-EA5B-46A8-A520-972886E3DF49}"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264CC4-9421-4F1E-80E6-BF1ED7A45B26}"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86626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87C1793-908C-4108-B485-955AC6DAD124}"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3"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B88FAA3-CF7C-4151-95DD-8C0AB149589D}"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437411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9C0E60A-9D47-442F-A3DD-A2155C1EA64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83C0E75-2B8B-4536-8626-7988B710E2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643730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180392-50A3-4561-A8A3-267348B06DE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0" name="Footer Placeholder 5"/>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087532-3822-44C2-8027-5F85BDF65D6E}"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454488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C074BF5-CCDC-44C3-946D-BCD3DD7C297B}"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ECA7EE0-FDDC-4822-A133-45C0A8AD7AC3}"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927527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1009449-E132-4A70-AA2B-0DF59A647FC3}"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6367159-A232-4E81-A668-8C542A6F6E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64636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D4C03D5-01FE-4C10-B0F0-470CBE20E365}"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18"/>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2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DC78C7-0D4F-433A-98A2-8CA82786CB6E}"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63140849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2CE2E1A-B7B0-4BAA-84A3-BBC653742801}"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FDCC296-493F-4B33-BEC7-B13E230C7358}"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4787290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885BC4A-53BD-42EF-82AA-4FD11BACAE5F}"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1BAB247-D44D-424D-8FE5-241E1DF97AEA}"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2360039333"/>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AB08998-8E54-46B3-AF38-61DB482E5737}"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C3A3D-0B7C-43A2-81DE-7A681BB4CB90}"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141469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46B3196-B6AE-4261-AF97-1F042034C125}"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8"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9"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B780D2D-697A-459C-BA9C-028545AAE13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7921644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C588EB5-EA5B-46A8-A520-972886E3DF49}"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264CC4-9421-4F1E-80E6-BF1ED7A45B26}"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616845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87C1793-908C-4108-B485-955AC6DAD124}"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3"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B88FAA3-CF7C-4151-95DD-8C0AB149589D}"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746908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9C0E60A-9D47-442F-A3DD-A2155C1EA64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83C0E75-2B8B-4536-8626-7988B710E2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7390057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180392-50A3-4561-A8A3-267348B06DE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0" name="Footer Placeholder 5"/>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087532-3822-44C2-8027-5F85BDF65D6E}"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6345004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C074BF5-CCDC-44C3-946D-BCD3DD7C297B}"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ECA7EE0-FDDC-4822-A133-45C0A8AD7AC3}"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65253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1009449-E132-4A70-AA2B-0DF59A647FC3}"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6367159-A232-4E81-A668-8C542A6F6E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6626674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D4C03D5-01FE-4C10-B0F0-470CBE20E365}"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18"/>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2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DC78C7-0D4F-433A-98A2-8CA82786CB6E}"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591194087"/>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2CE2E1A-B7B0-4BAA-84A3-BBC653742801}"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FDCC296-493F-4B33-BEC7-B13E230C7358}"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22188494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885BC4A-53BD-42EF-82AA-4FD11BACAE5F}"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1BAB247-D44D-424D-8FE5-241E1DF97AEA}"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358506424"/>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AB08998-8E54-46B3-AF38-61DB482E5737}"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C3A3D-0B7C-43A2-81DE-7A681BB4CB90}"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7019207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46B3196-B6AE-4261-AF97-1F042034C125}"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8"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9"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B780D2D-697A-459C-BA9C-028545AAE13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21056369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C588EB5-EA5B-46A8-A520-972886E3DF49}"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264CC4-9421-4F1E-80E6-BF1ED7A45B26}"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40997411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87C1793-908C-4108-B485-955AC6DAD124}"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3"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B88FAA3-CF7C-4151-95DD-8C0AB149589D}"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4733594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9C0E60A-9D47-442F-A3DD-A2155C1EA64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83C0E75-2B8B-4536-8626-7988B710E2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27745317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180392-50A3-4561-A8A3-267348B06DE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0" name="Footer Placeholder 5"/>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087532-3822-44C2-8027-5F85BDF65D6E}"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21290239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C074BF5-CCDC-44C3-946D-BCD3DD7C297B}"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ECA7EE0-FDDC-4822-A133-45C0A8AD7AC3}"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4561923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1009449-E132-4A70-AA2B-0DF59A647FC3}"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6367159-A232-4E81-A668-8C542A6F6E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574437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D4C03D5-01FE-4C10-B0F0-470CBE20E365}"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18"/>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2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DC78C7-0D4F-433A-98A2-8CA82786CB6E}"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27803411"/>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2CE2E1A-B7B0-4BAA-84A3-BBC653742801}"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FDCC296-493F-4B33-BEC7-B13E230C7358}"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7543272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885BC4A-53BD-42EF-82AA-4FD11BACAE5F}" type="datetimeFigureOut">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1BAB247-D44D-424D-8FE5-241E1DF97AEA}" type="slidenum">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67109376"/>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AB08998-8E54-46B3-AF38-61DB482E5737}"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C3A3D-0B7C-43A2-81DE-7A681BB4CB90}"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5780258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46B3196-B6AE-4261-AF97-1F042034C125}"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8"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9"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B780D2D-697A-459C-BA9C-028545AAE13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4323459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C588EB5-EA5B-46A8-A520-972886E3DF49}"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264CC4-9421-4F1E-80E6-BF1ED7A45B26}"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70597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87C1793-908C-4108-B485-955AC6DAD124}"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3"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B88FAA3-CF7C-4151-95DD-8C0AB149589D}"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4620600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9C0E60A-9D47-442F-A3DD-A2155C1EA64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83C0E75-2B8B-4536-8626-7988B710E2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8332517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180392-50A3-4561-A8A3-267348B06DE6}"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0" name="Footer Placeholder 5"/>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087532-3822-44C2-8027-5F85BDF65D6E}"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11215098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C074BF5-CCDC-44C3-946D-BCD3DD7C297B}"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ECA7EE0-FDDC-4822-A133-45C0A8AD7AC3}"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6279058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1009449-E132-4A70-AA2B-0DF59A647FC3}"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6367159-A232-4E81-A668-8C542A6F6E14}"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3664795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B9D3B5C-FF46-4BA8-A692-57AADC2309CE}"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593D0B9-5F7C-48C3-9793-C396BBAF7B15}"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grpSp>
    </p:spTree>
    <p:extLst>
      <p:ext uri="{BB962C8B-B14F-4D97-AF65-F5344CB8AC3E}">
        <p14:creationId xmlns:p14="http://schemas.microsoft.com/office/powerpoint/2010/main" val="2872688903"/>
      </p:ext>
    </p:extLst>
  </p:cSld>
  <p:clrMap bg1="lt1" tx1="dk1" bg2="lt2" tx2="dk2" accent1="accent1" accent2="accent2" accent3="accent3" accent4="accent4" accent5="accent5" accent6="accent6" hlink="hlink" folHlink="folHlink"/>
  <p:sldLayoutIdLst>
    <p:sldLayoutId id="2147484369" r:id="rId1"/>
    <p:sldLayoutId id="2147484370" r:id="rId2"/>
    <p:sldLayoutId id="2147484371" r:id="rId3"/>
    <p:sldLayoutId id="2147484372" r:id="rId4"/>
    <p:sldLayoutId id="2147484373" r:id="rId5"/>
    <p:sldLayoutId id="2147484374" r:id="rId6"/>
    <p:sldLayoutId id="2147484375" r:id="rId7"/>
    <p:sldLayoutId id="2147484376" r:id="rId8"/>
    <p:sldLayoutId id="2147484377" r:id="rId9"/>
    <p:sldLayoutId id="2147484378" r:id="rId10"/>
    <p:sldLayoutId id="2147484379"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B9D3B5C-FF46-4BA8-A692-57AADC2309CE}"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593D0B9-5F7C-48C3-9793-C396BBAF7B15}"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grpSp>
    </p:spTree>
    <p:extLst>
      <p:ext uri="{BB962C8B-B14F-4D97-AF65-F5344CB8AC3E}">
        <p14:creationId xmlns:p14="http://schemas.microsoft.com/office/powerpoint/2010/main" val="4281190106"/>
      </p:ext>
    </p:extLst>
  </p:cSld>
  <p:clrMap bg1="lt1" tx1="dk1" bg2="lt2" tx2="dk2" accent1="accent1" accent2="accent2" accent3="accent3" accent4="accent4" accent5="accent5" accent6="accent6" hlink="hlink" folHlink="folHlink"/>
  <p:sldLayoutIdLst>
    <p:sldLayoutId id="2147484357" r:id="rId1"/>
    <p:sldLayoutId id="2147484358" r:id="rId2"/>
    <p:sldLayoutId id="2147484359" r:id="rId3"/>
    <p:sldLayoutId id="2147484360" r:id="rId4"/>
    <p:sldLayoutId id="2147484361" r:id="rId5"/>
    <p:sldLayoutId id="2147484362" r:id="rId6"/>
    <p:sldLayoutId id="2147484363" r:id="rId7"/>
    <p:sldLayoutId id="2147484364" r:id="rId8"/>
    <p:sldLayoutId id="2147484365" r:id="rId9"/>
    <p:sldLayoutId id="2147484366" r:id="rId10"/>
    <p:sldLayoutId id="2147484367"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B9D3B5C-FF46-4BA8-A692-57AADC2309CE}"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593D0B9-5F7C-48C3-9793-C396BBAF7B15}"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grpSp>
    </p:spTree>
    <p:extLst>
      <p:ext uri="{BB962C8B-B14F-4D97-AF65-F5344CB8AC3E}">
        <p14:creationId xmlns:p14="http://schemas.microsoft.com/office/powerpoint/2010/main" val="4096277068"/>
      </p:ext>
    </p:extLst>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B9D3B5C-FF46-4BA8-A692-57AADC2309CE}" type="datetimeFigureOut">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593D0B9-5F7C-48C3-9793-C396BBAF7B15}" type="slidenum">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charset="0"/>
              </a:endParaRPr>
            </a:p>
          </p:txBody>
        </p:sp>
      </p:grpSp>
    </p:spTree>
    <p:extLst>
      <p:ext uri="{BB962C8B-B14F-4D97-AF65-F5344CB8AC3E}">
        <p14:creationId xmlns:p14="http://schemas.microsoft.com/office/powerpoint/2010/main" val="1377366881"/>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9.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2.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2.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B83E1-59D3-4A19-BF51-A42DC9CA708E}"/>
              </a:ext>
            </a:extLst>
          </p:cNvPr>
          <p:cNvSpPr>
            <a:spLocks noGrp="1"/>
          </p:cNvSpPr>
          <p:nvPr>
            <p:ph type="ctrTitle"/>
          </p:nvPr>
        </p:nvSpPr>
        <p:spPr>
          <a:xfrm>
            <a:off x="538226" y="914400"/>
            <a:ext cx="7851648" cy="1676400"/>
          </a:xfrm>
        </p:spPr>
        <p:txBody>
          <a:bodyPr>
            <a:normAutofit/>
          </a:bodyPr>
          <a:lstStyle/>
          <a:p>
            <a:pPr algn="ctr"/>
            <a:r>
              <a:rPr lang="en-US" sz="5000" dirty="0"/>
              <a:t>Unit 4: Culinary Plan</a:t>
            </a:r>
            <a:br>
              <a:rPr lang="en-US" sz="5000" dirty="0"/>
            </a:br>
            <a:r>
              <a:rPr lang="en-US" sz="5000" dirty="0"/>
              <a:t>Lesson 3: Load Guides </a:t>
            </a:r>
          </a:p>
        </p:txBody>
      </p:sp>
      <p:pic>
        <p:nvPicPr>
          <p:cNvPr id="7" name="Picture 4" descr="USCGShield.png">
            <a:extLst>
              <a:ext uri="{FF2B5EF4-FFF2-40B4-BE49-F238E27FC236}">
                <a16:creationId xmlns:a16="http://schemas.microsoft.com/office/drawing/2014/main" id="{FEF7D708-A0F5-4B3F-B984-A760BACA46FB}"/>
              </a:ext>
            </a:extLst>
          </p:cNvPr>
          <p:cNvPicPr>
            <a:picLocks noChangeAspect="1"/>
          </p:cNvPicPr>
          <p:nvPr/>
        </p:nvPicPr>
        <p:blipFill>
          <a:blip r:embed="rId5" cstate="print"/>
          <a:srcRect/>
          <a:stretch>
            <a:fillRect/>
          </a:stretch>
        </p:blipFill>
        <p:spPr bwMode="auto">
          <a:xfrm>
            <a:off x="3352800" y="2895600"/>
            <a:ext cx="2222500" cy="2057400"/>
          </a:xfrm>
          <a:prstGeom prst="rect">
            <a:avLst/>
          </a:prstGeom>
          <a:noFill/>
          <a:ln w="9525">
            <a:noFill/>
            <a:miter lim="800000"/>
            <a:headEnd/>
            <a:tailEnd/>
          </a:ln>
        </p:spPr>
      </p:pic>
      <p:pic>
        <p:nvPicPr>
          <p:cNvPr id="3"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
        <p:nvSpPr>
          <p:cNvPr id="6" name="TextBox 3">
            <a:extLst>
              <a:ext uri="{FF2B5EF4-FFF2-40B4-BE49-F238E27FC236}">
                <a16:creationId xmlns:a16="http://schemas.microsoft.com/office/drawing/2014/main" id="{ADA8281D-8B2F-4041-8883-CBF041D462CE}"/>
              </a:ext>
            </a:extLst>
          </p:cNvPr>
          <p:cNvSpPr txBox="1"/>
          <p:nvPr/>
        </p:nvSpPr>
        <p:spPr>
          <a:xfrm>
            <a:off x="7432573" y="5743545"/>
            <a:ext cx="949427" cy="400110"/>
          </a:xfrm>
          <a:prstGeom prst="rect">
            <a:avLst/>
          </a:prstGeom>
          <a:noFill/>
        </p:spPr>
        <p:txBody>
          <a:bodyPr wrap="none" rtlCol="0">
            <a:spAutoFit/>
          </a:bodyPr>
          <a:ls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a:lstStyle>
          <a:p>
            <a:r>
              <a:rPr lang="en-US" sz="2000" dirty="0"/>
              <a:t>Part 1</a:t>
            </a:r>
          </a:p>
        </p:txBody>
      </p:sp>
    </p:spTree>
  </p:cSld>
  <p:clrMapOvr>
    <a:masterClrMapping/>
  </p:clrMapOvr>
  <mc:AlternateContent xmlns:mc="http://schemas.openxmlformats.org/markup-compatibility/2006" xmlns:p14="http://schemas.microsoft.com/office/powerpoint/2010/main">
    <mc:Choice Requires="p14">
      <p:transition spd="slow" p14:dur="2000" advTm="52029"/>
    </mc:Choice>
    <mc:Fallback xmlns="">
      <p:transition spd="slow" advTm="520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39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29" objId="3"/>
        <p14:stopEvt time="51406"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02A7BDF-8D9F-4CEF-A509-5D9031577B3A}" type="slidenum">
              <a:rPr lang="en-US" smtClean="0"/>
              <a:pPr>
                <a:defRPr/>
              </a:pPr>
              <a:t>2</a:t>
            </a:fld>
            <a:endParaRPr lang="en-US" dirty="0"/>
          </a:p>
        </p:txBody>
      </p:sp>
      <p:sp>
        <p:nvSpPr>
          <p:cNvPr id="6" name="Content Placeholder 2"/>
          <p:cNvSpPr txBox="1">
            <a:spLocks/>
          </p:cNvSpPr>
          <p:nvPr/>
        </p:nvSpPr>
        <p:spPr bwMode="auto">
          <a:xfrm>
            <a:off x="762000" y="2339975"/>
            <a:ext cx="8229600" cy="3505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US" sz="3200" dirty="0">
                <a:latin typeface="Arial" panose="020B0604020202020204" pitchFamily="34" charset="0"/>
                <a:cs typeface="Arial" panose="020B0604020202020204" pitchFamily="34" charset="0"/>
              </a:rPr>
              <a:t>Given a finalized menu, an inventory of subsistence items on-hand, and appropriate references, </a:t>
            </a:r>
            <a:r>
              <a:rPr lang="en-US" sz="3200" b="1" dirty="0">
                <a:latin typeface="Arial" panose="020B0604020202020204" pitchFamily="34" charset="0"/>
                <a:cs typeface="Arial" panose="020B0604020202020204" pitchFamily="34" charset="0"/>
              </a:rPr>
              <a:t>PREPARE</a:t>
            </a:r>
            <a:r>
              <a:rPr lang="en-US" sz="3200" dirty="0">
                <a:latin typeface="Arial" panose="020B0604020202020204" pitchFamily="34" charset="0"/>
                <a:cs typeface="Arial" panose="020B0604020202020204" pitchFamily="34" charset="0"/>
              </a:rPr>
              <a:t> a load guide with 100% accuracy.</a:t>
            </a:r>
          </a:p>
          <a:p>
            <a:pPr marR="0" lvl="0" algn="l" defTabSz="914400" rtl="0" eaLnBrk="1" fontAlgn="base" latinLnBrk="0" hangingPunct="1">
              <a:lnSpc>
                <a:spcPct val="100000"/>
              </a:lnSpc>
              <a:spcBef>
                <a:spcPct val="20000"/>
              </a:spcBef>
              <a:spcAft>
                <a:spcPct val="0"/>
              </a:spcAft>
              <a:buClr>
                <a:schemeClr val="tx1"/>
              </a:buClr>
              <a:buSzTx/>
              <a:tabLst/>
              <a:defRPr/>
            </a:pPr>
            <a:endParaRPr lang="en-US" sz="3600" b="1" dirty="0">
              <a:latin typeface="Arial" charset="0"/>
              <a:cs typeface="Arial" charset="0"/>
            </a:endParaRPr>
          </a:p>
          <a:p>
            <a:pPr marL="342900" marR="0" lvl="0" indent="-342900" algn="l" defTabSz="914400" rtl="0" eaLnBrk="1" fontAlgn="base" latinLnBrk="0" hangingPunct="1">
              <a:lnSpc>
                <a:spcPct val="100000"/>
              </a:lnSpc>
              <a:spcBef>
                <a:spcPct val="20000"/>
              </a:spcBef>
              <a:spcAft>
                <a:spcPct val="0"/>
              </a:spcAft>
              <a:buClr>
                <a:schemeClr val="tx1"/>
              </a:buClr>
              <a:buSzTx/>
              <a:buFont typeface="Arial" pitchFamily="34" charset="0"/>
              <a:buChar char="•"/>
              <a:tabLst/>
              <a:defRPr/>
            </a:pPr>
            <a:endParaRPr kumimoji="0" lang="en-US" sz="36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a:p>
            <a:pPr marL="742950" marR="0" lvl="1" indent="-285750" algn="l" defTabSz="914400" rtl="0" eaLnBrk="1" fontAlgn="base" latinLnBrk="0" hangingPunct="1">
              <a:lnSpc>
                <a:spcPct val="100000"/>
              </a:lnSpc>
              <a:spcBef>
                <a:spcPct val="20000"/>
              </a:spcBef>
              <a:spcAft>
                <a:spcPct val="0"/>
              </a:spcAft>
              <a:buClr>
                <a:srgbClr val="820000"/>
              </a:buClr>
              <a:buSzTx/>
              <a:buFont typeface="Arial" charset="0"/>
              <a:buNone/>
              <a:tabLst/>
              <a:defRPr/>
            </a:pPr>
            <a:endParaRPr kumimoji="0" lang="en-US" sz="2800" b="0" i="0" u="none" strike="noStrike" kern="1200" cap="none" spc="0" normalizeH="0" baseline="0" noProof="0" dirty="0">
              <a:ln>
                <a:noFill/>
              </a:ln>
              <a:solidFill>
                <a:schemeClr val="tx1"/>
              </a:solidFill>
              <a:effectLst/>
              <a:uLnTx/>
              <a:uFillTx/>
              <a:latin typeface="Arial" charset="0"/>
              <a:ea typeface="+mn-ea"/>
              <a:cs typeface="Arial" charset="0"/>
            </a:endParaRPr>
          </a:p>
          <a:p>
            <a:pPr marL="342900" marR="0" lvl="0" indent="-342900" algn="l" defTabSz="914400" rtl="0" eaLnBrk="1" fontAlgn="base" latinLnBrk="0" hangingPunct="1">
              <a:lnSpc>
                <a:spcPct val="100000"/>
              </a:lnSpc>
              <a:spcBef>
                <a:spcPct val="20000"/>
              </a:spcBef>
              <a:spcAft>
                <a:spcPct val="0"/>
              </a:spcAft>
              <a:buClr>
                <a:srgbClr val="820000"/>
              </a:buClr>
              <a:buSzTx/>
              <a:buFont typeface="Arial" charset="0"/>
              <a:buNone/>
              <a:tabLst/>
              <a:defRPr/>
            </a:pPr>
            <a:endParaRPr kumimoji="0" lang="en-US" sz="3600" b="0" i="0" u="none" strike="noStrike" kern="1200" cap="none" spc="0" normalizeH="0" baseline="0" noProof="0" dirty="0">
              <a:ln>
                <a:noFill/>
              </a:ln>
              <a:solidFill>
                <a:schemeClr val="tx1"/>
              </a:solidFill>
              <a:effectLst/>
              <a:uLnTx/>
              <a:uFillTx/>
              <a:latin typeface="Arial" charset="0"/>
              <a:ea typeface="+mn-ea"/>
              <a:cs typeface="Arial" charset="0"/>
            </a:endParaRPr>
          </a:p>
          <a:p>
            <a:pPr marL="342900" marR="0" lvl="0" indent="-342900" algn="l" defTabSz="914400" rtl="0" eaLnBrk="1" fontAlgn="base" latinLnBrk="0" hangingPunct="1">
              <a:lnSpc>
                <a:spcPct val="100000"/>
              </a:lnSpc>
              <a:spcBef>
                <a:spcPct val="20000"/>
              </a:spcBef>
              <a:spcAft>
                <a:spcPct val="0"/>
              </a:spcAft>
              <a:buClr>
                <a:srgbClr val="820000"/>
              </a:buClr>
              <a:buSzTx/>
              <a:tabLst/>
              <a:defRPr/>
            </a:pPr>
            <a:endParaRPr kumimoji="0" lang="en-US" sz="2800" b="0" i="0" u="none" strike="noStrike" kern="1200" cap="none" spc="0" normalizeH="0" baseline="0" noProof="0" dirty="0">
              <a:ln>
                <a:noFill/>
              </a:ln>
              <a:solidFill>
                <a:schemeClr val="tx1"/>
              </a:solidFill>
              <a:effectLst/>
              <a:uLnTx/>
              <a:uFillTx/>
              <a:latin typeface="Arial" charset="0"/>
              <a:ea typeface="+mn-ea"/>
              <a:cs typeface="Arial" charset="0"/>
            </a:endParaRPr>
          </a:p>
        </p:txBody>
      </p:sp>
      <p:sp>
        <p:nvSpPr>
          <p:cNvPr id="5" name="Title 1">
            <a:extLst>
              <a:ext uri="{FF2B5EF4-FFF2-40B4-BE49-F238E27FC236}">
                <a16:creationId xmlns:a16="http://schemas.microsoft.com/office/drawing/2014/main" id="{655D77E9-B0B2-4289-BBC0-069CA6B102FF}"/>
              </a:ext>
            </a:extLst>
          </p:cNvPr>
          <p:cNvSpPr>
            <a:spLocks noGrp="1"/>
          </p:cNvSpPr>
          <p:nvPr>
            <p:ph type="title"/>
          </p:nvPr>
        </p:nvSpPr>
        <p:spPr>
          <a:xfrm>
            <a:off x="457200" y="685800"/>
            <a:ext cx="8229600" cy="1143000"/>
          </a:xfrm>
        </p:spPr>
        <p:txBody>
          <a:bodyPr>
            <a:normAutofit/>
          </a:bodyPr>
          <a:lstStyle/>
          <a:p>
            <a:pPr algn="ctr"/>
            <a:r>
              <a:rPr lang="en-US" sz="4200" dirty="0"/>
              <a:t>Objectives</a:t>
            </a:r>
          </a:p>
        </p:txBody>
      </p:sp>
      <p:pic>
        <p:nvPicPr>
          <p:cNvPr id="7" name="Picture 6" descr="USCGShield.png">
            <a:extLst>
              <a:ext uri="{FF2B5EF4-FFF2-40B4-BE49-F238E27FC236}">
                <a16:creationId xmlns:a16="http://schemas.microsoft.com/office/drawing/2014/main" id="{0974A3CC-65FC-41AF-8258-D48154C31DF3}"/>
              </a:ext>
            </a:extLst>
          </p:cNvPr>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pic>
        <p:nvPicPr>
          <p:cNvPr id="2"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30"/>
    </mc:Choice>
    <mc:Fallback xmlns="">
      <p:transition spd="slow" advTm="15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57"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457200" y="2057400"/>
            <a:ext cx="7086600" cy="4648200"/>
          </a:xfrm>
        </p:spPr>
        <p:txBody>
          <a:bodyPr/>
          <a:lstStyle/>
          <a:p>
            <a:pPr marL="0" indent="0" eaLnBrk="1" hangingPunct="1">
              <a:spcAft>
                <a:spcPts val="1200"/>
              </a:spcAft>
              <a:buClr>
                <a:schemeClr val="tx1"/>
              </a:buClr>
              <a:buNone/>
              <a:defRPr/>
            </a:pPr>
            <a:r>
              <a:rPr lang="en-US" sz="3600" b="1" dirty="0">
                <a:latin typeface="Arial" charset="0"/>
                <a:cs typeface="Arial" charset="0"/>
              </a:rPr>
              <a:t>What is a load guide?</a:t>
            </a:r>
          </a:p>
          <a:p>
            <a:pPr lvl="1">
              <a:spcBef>
                <a:spcPts val="0"/>
              </a:spcBef>
              <a:spcAft>
                <a:spcPts val="0"/>
              </a:spcAft>
              <a:buClr>
                <a:schemeClr val="tx1"/>
              </a:buClr>
              <a:buFont typeface="Arial" panose="020B0604020202020204" pitchFamily="34" charset="0"/>
              <a:buChar char="•"/>
              <a:defRPr/>
            </a:pPr>
            <a:r>
              <a:rPr lang="en-US" sz="3200" dirty="0">
                <a:latin typeface="Arial" charset="0"/>
                <a:cs typeface="Arial" charset="0"/>
              </a:rPr>
              <a:t>A list of ingredients/subsistence items and the amounts needed for an approved menu</a:t>
            </a:r>
          </a:p>
          <a:p>
            <a:pPr eaLnBrk="1" hangingPunct="1">
              <a:buClr>
                <a:schemeClr val="tx1"/>
              </a:buClr>
              <a:buFont typeface="Arial" pitchFamily="34" charset="0"/>
              <a:buChar char="•"/>
              <a:defRPr/>
            </a:pPr>
            <a:endParaRPr lang="en-US" b="1" dirty="0"/>
          </a:p>
          <a:p>
            <a:pPr lvl="1" eaLnBrk="1" hangingPunct="1">
              <a:buClr>
                <a:srgbClr val="820000"/>
              </a:buClr>
              <a:buNone/>
              <a:defRPr/>
            </a:pPr>
            <a:endParaRPr lang="en-US" dirty="0">
              <a:latin typeface="Arial" charset="0"/>
              <a:cs typeface="Arial" charset="0"/>
            </a:endParaRPr>
          </a:p>
          <a:p>
            <a:pPr eaLnBrk="1" hangingPunct="1">
              <a:buClr>
                <a:srgbClr val="820000"/>
              </a:buClr>
              <a:buNone/>
              <a:defRPr/>
            </a:pPr>
            <a:endParaRPr lang="en-US" sz="3600" dirty="0">
              <a:latin typeface="Arial" charset="0"/>
              <a:cs typeface="Arial" charset="0"/>
            </a:endParaRPr>
          </a:p>
          <a:p>
            <a:pPr eaLnBrk="1" hangingPunct="1">
              <a:buClr>
                <a:srgbClr val="820000"/>
              </a:buClr>
              <a:defRPr/>
            </a:pPr>
            <a:endParaRPr lang="en-US" sz="2800"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75C4FE47-4E21-438C-991D-1700FE23D960}" type="slidenum">
              <a:rPr lang="en-US" smtClean="0"/>
              <a:pPr>
                <a:defRPr/>
              </a:pPr>
              <a:t>3</a:t>
            </a:fld>
            <a:endParaRPr lang="en-US" dirty="0"/>
          </a:p>
        </p:txBody>
      </p:sp>
      <p:pic>
        <p:nvPicPr>
          <p:cNvPr id="1027" name="Picture 3" descr="C:\Users\lksaxton\AppData\Local\Microsoft\Windows\Temporary Internet Files\Content.IE5\L4WZHLM2\MP900442488[1].jpg"/>
          <p:cNvPicPr>
            <a:picLocks noChangeAspect="1" noChangeArrowheads="1"/>
          </p:cNvPicPr>
          <p:nvPr/>
        </p:nvPicPr>
        <p:blipFill>
          <a:blip r:embed="rId5" cstate="print"/>
          <a:srcRect/>
          <a:stretch>
            <a:fillRect/>
          </a:stretch>
        </p:blipFill>
        <p:spPr bwMode="auto">
          <a:xfrm rot="10800000" flipV="1">
            <a:off x="6248400" y="4114800"/>
            <a:ext cx="1828800" cy="2383164"/>
          </a:xfrm>
          <a:prstGeom prst="rect">
            <a:avLst/>
          </a:prstGeom>
          <a:noFill/>
          <a:effectLst>
            <a:outerShdw blurRad="50800" dist="76200" dir="3540000" algn="ctr" rotWithShape="0">
              <a:srgbClr val="000000">
                <a:alpha val="47000"/>
              </a:srgbClr>
            </a:outerShdw>
          </a:effectLst>
        </p:spPr>
      </p:pic>
      <p:sp>
        <p:nvSpPr>
          <p:cNvPr id="6" name="Title 1">
            <a:extLst>
              <a:ext uri="{FF2B5EF4-FFF2-40B4-BE49-F238E27FC236}">
                <a16:creationId xmlns:a16="http://schemas.microsoft.com/office/drawing/2014/main" id="{A1F11959-1442-4736-94EC-DE804F8AF80B}"/>
              </a:ext>
            </a:extLst>
          </p:cNvPr>
          <p:cNvSpPr>
            <a:spLocks noGrp="1"/>
          </p:cNvSpPr>
          <p:nvPr>
            <p:ph type="title"/>
          </p:nvPr>
        </p:nvSpPr>
        <p:spPr>
          <a:xfrm>
            <a:off x="457200" y="685800"/>
            <a:ext cx="8229600" cy="1143000"/>
          </a:xfrm>
        </p:spPr>
        <p:txBody>
          <a:bodyPr>
            <a:normAutofit/>
          </a:bodyPr>
          <a:lstStyle/>
          <a:p>
            <a:r>
              <a:rPr lang="en-US" sz="4200" dirty="0"/>
              <a:t>Define a Load Guide</a:t>
            </a:r>
          </a:p>
        </p:txBody>
      </p:sp>
      <p:pic>
        <p:nvPicPr>
          <p:cNvPr id="2"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603"/>
    </mc:Choice>
    <mc:Fallback xmlns="">
      <p:transition spd="slow" advTm="136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250"/>
                                  </p:stCondLst>
                                  <p:childTnLst>
                                    <p:set>
                                      <p:cBhvr>
                                        <p:cTn id="6" dur="1" fill="hold">
                                          <p:stCondLst>
                                            <p:cond delay="0"/>
                                          </p:stCondLst>
                                        </p:cTn>
                                        <p:tgtEl>
                                          <p:spTgt spid="1027"/>
                                        </p:tgtEl>
                                        <p:attrNameLst>
                                          <p:attrName>style.visibility</p:attrName>
                                        </p:attrNameLst>
                                      </p:cBhvr>
                                      <p:to>
                                        <p:strVal val="visible"/>
                                      </p:to>
                                    </p:set>
                                    <p:animEffect transition="in" filter="randombar(horizontal)">
                                      <p:cBhvr>
                                        <p:cTn id="7" dur="1250"/>
                                        <p:tgtEl>
                                          <p:spTgt spid="1027"/>
                                        </p:tgtEl>
                                      </p:cBhvr>
                                    </p:animEffect>
                                  </p:childTnLst>
                                </p:cTn>
                              </p:par>
                            </p:childTnLst>
                          </p:cTn>
                        </p:par>
                        <p:par>
                          <p:cTn id="8" fill="hold">
                            <p:stCondLst>
                              <p:cond delay="1500"/>
                            </p:stCondLst>
                            <p:childTnLst>
                              <p:par>
                                <p:cTn id="9" presetID="8" presetClass="entr" presetSubtype="16" fill="hold" nodeType="afterEffect">
                                  <p:stCondLst>
                                    <p:cond delay="0"/>
                                  </p:stCondLst>
                                  <p:childTnLst>
                                    <p:set>
                                      <p:cBhvr>
                                        <p:cTn id="10" dur="1" fill="hold">
                                          <p:stCondLst>
                                            <p:cond delay="0"/>
                                          </p:stCondLst>
                                        </p:cTn>
                                        <p:tgtEl>
                                          <p:spTgt spid="3077">
                                            <p:txEl>
                                              <p:pRg st="0" end="0"/>
                                            </p:txEl>
                                          </p:spTgt>
                                        </p:tgtEl>
                                        <p:attrNameLst>
                                          <p:attrName>style.visibility</p:attrName>
                                        </p:attrNameLst>
                                      </p:cBhvr>
                                      <p:to>
                                        <p:strVal val="visible"/>
                                      </p:to>
                                    </p:set>
                                    <p:animEffect transition="in" filter="diamond(in)">
                                      <p:cBhvr>
                                        <p:cTn id="11" dur="1500"/>
                                        <p:tgtEl>
                                          <p:spTgt spid="3077">
                                            <p:txEl>
                                              <p:pRg st="0" end="0"/>
                                            </p:txEl>
                                          </p:spTgt>
                                        </p:tgtEl>
                                      </p:cBhvr>
                                    </p:animEffect>
                                  </p:childTnLst>
                                </p:cTn>
                              </p:par>
                            </p:childTnLst>
                          </p:cTn>
                        </p:par>
                        <p:par>
                          <p:cTn id="12" fill="hold">
                            <p:stCondLst>
                              <p:cond delay="3000"/>
                            </p:stCondLst>
                            <p:childTnLst>
                              <p:par>
                                <p:cTn id="13" presetID="17" presetClass="entr" presetSubtype="10" fill="hold" nodeType="afterEffect">
                                  <p:stCondLst>
                                    <p:cond delay="250"/>
                                  </p:stCondLst>
                                  <p:childTnLst>
                                    <p:set>
                                      <p:cBhvr>
                                        <p:cTn id="14" dur="1" fill="hold">
                                          <p:stCondLst>
                                            <p:cond delay="0"/>
                                          </p:stCondLst>
                                        </p:cTn>
                                        <p:tgtEl>
                                          <p:spTgt spid="3077">
                                            <p:txEl>
                                              <p:pRg st="1" end="1"/>
                                            </p:txEl>
                                          </p:spTgt>
                                        </p:tgtEl>
                                        <p:attrNameLst>
                                          <p:attrName>style.visibility</p:attrName>
                                        </p:attrNameLst>
                                      </p:cBhvr>
                                      <p:to>
                                        <p:strVal val="visible"/>
                                      </p:to>
                                    </p:set>
                                    <p:anim calcmode="lin" valueType="num">
                                      <p:cBhvr>
                                        <p:cTn id="15" dur="500" fill="hold"/>
                                        <p:tgtEl>
                                          <p:spTgt spid="3077">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077">
                                            <p:txEl>
                                              <p:pRg st="1" end="1"/>
                                            </p:txEl>
                                          </p:spTgt>
                                        </p:tgtEl>
                                        <p:attrNameLst>
                                          <p:attrName>ppt_h</p:attrName>
                                        </p:attrNameLst>
                                      </p:cBhvr>
                                      <p:tavLst>
                                        <p:tav tm="0">
                                          <p:val>
                                            <p:strVal val="#ppt_h"/>
                                          </p:val>
                                        </p:tav>
                                        <p:tav tm="100000">
                                          <p:val>
                                            <p:strVal val="#ppt_h"/>
                                          </p:val>
                                        </p:tav>
                                      </p:tavLst>
                                    </p:anim>
                                  </p:childTnLst>
                                </p:cTn>
                              </p:par>
                            </p:childTnLst>
                          </p:cTn>
                        </p:par>
                        <p:par>
                          <p:cTn id="17" fill="hold">
                            <p:stCondLst>
                              <p:cond delay="3750"/>
                            </p:stCondLst>
                            <p:childTnLst>
                              <p:par>
                                <p:cTn id="18" presetID="1" presetClass="mediacall" presetSubtype="0" fill="hold" nodeType="afterEffect">
                                  <p:stCondLst>
                                    <p:cond delay="0"/>
                                  </p:stCondLst>
                                  <p:childTnLst>
                                    <p:cmd type="call" cmd="playFrom(0.0)">
                                      <p:cBhvr>
                                        <p:cTn id="19" dur="982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3861"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02A7BDF-8D9F-4CEF-A509-5D9031577B3A}" type="slidenum">
              <a:rPr lang="en-US" smtClean="0"/>
              <a:pPr>
                <a:defRPr/>
              </a:pPr>
              <a:t>4</a:t>
            </a:fld>
            <a:endParaRPr lang="en-US" dirty="0"/>
          </a:p>
        </p:txBody>
      </p:sp>
      <p:sp>
        <p:nvSpPr>
          <p:cNvPr id="6" name="Content Placeholder 2"/>
          <p:cNvSpPr txBox="1">
            <a:spLocks/>
          </p:cNvSpPr>
          <p:nvPr/>
        </p:nvSpPr>
        <p:spPr bwMode="auto">
          <a:xfrm>
            <a:off x="685800" y="4495800"/>
            <a:ext cx="8229600" cy="1828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57200" indent="-457200">
              <a:spcBef>
                <a:spcPct val="20000"/>
              </a:spcBef>
              <a:buClr>
                <a:schemeClr val="tx1"/>
              </a:buClr>
              <a:buFont typeface="Arial" pitchFamily="34" charset="0"/>
              <a:buChar char="•"/>
              <a:defRPr/>
            </a:pPr>
            <a:r>
              <a:rPr lang="en-US" sz="3200" dirty="0">
                <a:latin typeface="Arial" charset="0"/>
                <a:cs typeface="Arial" charset="0"/>
              </a:rPr>
              <a:t>Number of crew members and size of storage space determines how much </a:t>
            </a:r>
            <a:br>
              <a:rPr lang="en-US" sz="3200" dirty="0">
                <a:latin typeface="Arial" charset="0"/>
                <a:cs typeface="Arial" charset="0"/>
              </a:rPr>
            </a:br>
            <a:r>
              <a:rPr lang="en-US" sz="3200" dirty="0">
                <a:latin typeface="Arial" charset="0"/>
                <a:cs typeface="Arial" charset="0"/>
              </a:rPr>
              <a:t>food to purchase</a:t>
            </a:r>
          </a:p>
          <a:p>
            <a:pPr marL="342900" marR="0" lvl="0" indent="-342900" algn="l" defTabSz="914400" rtl="0" eaLnBrk="1" fontAlgn="base" latinLnBrk="0" hangingPunct="1">
              <a:lnSpc>
                <a:spcPct val="100000"/>
              </a:lnSpc>
              <a:spcBef>
                <a:spcPct val="20000"/>
              </a:spcBef>
              <a:spcAft>
                <a:spcPct val="0"/>
              </a:spcAft>
              <a:buClr>
                <a:srgbClr val="820000"/>
              </a:buClr>
              <a:buSzTx/>
              <a:buFont typeface="Arial" charset="0"/>
              <a:buNone/>
              <a:tabLst/>
              <a:defRPr/>
            </a:pPr>
            <a:endParaRPr kumimoji="0" lang="en-US" sz="3600" b="0" i="0" u="none" strike="noStrike" kern="1200" cap="none" spc="0" normalizeH="0" baseline="0" noProof="0" dirty="0">
              <a:ln>
                <a:noFill/>
              </a:ln>
              <a:solidFill>
                <a:schemeClr val="tx1"/>
              </a:solidFill>
              <a:effectLst/>
              <a:uLnTx/>
              <a:uFillTx/>
              <a:latin typeface="Arial" charset="0"/>
              <a:ea typeface="+mn-ea"/>
              <a:cs typeface="Arial" charset="0"/>
            </a:endParaRPr>
          </a:p>
          <a:p>
            <a:pPr marL="342900" marR="0" lvl="0" indent="-342900" algn="l" defTabSz="914400" rtl="0" eaLnBrk="1" fontAlgn="base" latinLnBrk="0" hangingPunct="1">
              <a:lnSpc>
                <a:spcPct val="100000"/>
              </a:lnSpc>
              <a:spcBef>
                <a:spcPct val="20000"/>
              </a:spcBef>
              <a:spcAft>
                <a:spcPct val="0"/>
              </a:spcAft>
              <a:buClr>
                <a:srgbClr val="820000"/>
              </a:buClr>
              <a:buSzTx/>
              <a:tabLst/>
              <a:defRPr/>
            </a:pPr>
            <a:endParaRPr kumimoji="0" lang="en-US" sz="2800" b="0" i="0" u="none" strike="noStrike" kern="1200" cap="none" spc="0" normalizeH="0" baseline="0" noProof="0" dirty="0">
              <a:ln>
                <a:noFill/>
              </a:ln>
              <a:solidFill>
                <a:schemeClr val="tx1"/>
              </a:solidFill>
              <a:effectLst/>
              <a:uLnTx/>
              <a:uFillTx/>
              <a:latin typeface="Arial" charset="0"/>
              <a:ea typeface="+mn-ea"/>
              <a:cs typeface="Arial" charset="0"/>
            </a:endParaRPr>
          </a:p>
        </p:txBody>
      </p:sp>
      <p:grpSp>
        <p:nvGrpSpPr>
          <p:cNvPr id="15" name="Group 14"/>
          <p:cNvGrpSpPr/>
          <p:nvPr/>
        </p:nvGrpSpPr>
        <p:grpSpPr>
          <a:xfrm>
            <a:off x="4724400" y="1600201"/>
            <a:ext cx="4038600" cy="2609909"/>
            <a:chOff x="4724400" y="4038601"/>
            <a:chExt cx="4038600" cy="2609909"/>
          </a:xfrm>
        </p:grpSpPr>
        <p:pic>
          <p:nvPicPr>
            <p:cNvPr id="10" name="Picture 9" descr="USCGC_Shamal_(WPC-13) - patrol.jpg"/>
            <p:cNvPicPr>
              <a:picLocks noChangeAspect="1"/>
            </p:cNvPicPr>
            <p:nvPr/>
          </p:nvPicPr>
          <p:blipFill>
            <a:blip r:embed="rId5" cstate="print"/>
            <a:stretch>
              <a:fillRect/>
            </a:stretch>
          </p:blipFill>
          <p:spPr>
            <a:xfrm>
              <a:off x="5362590" y="4038601"/>
              <a:ext cx="2868705" cy="2133600"/>
            </a:xfrm>
            <a:prstGeom prst="rect">
              <a:avLst/>
            </a:prstGeom>
            <a:effectLst>
              <a:outerShdw blurRad="50800" dist="50800" dir="5400000" algn="ctr" rotWithShape="0">
                <a:srgbClr val="000000">
                  <a:alpha val="99000"/>
                </a:srgbClr>
              </a:outerShdw>
            </a:effectLst>
          </p:spPr>
        </p:pic>
        <p:sp>
          <p:nvSpPr>
            <p:cNvPr id="12" name="TextBox 11"/>
            <p:cNvSpPr txBox="1"/>
            <p:nvPr/>
          </p:nvSpPr>
          <p:spPr>
            <a:xfrm>
              <a:off x="4724400" y="6248400"/>
              <a:ext cx="4038600" cy="4001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2000" b="1" dirty="0">
                  <a:latin typeface="Arial" pitchFamily="34" charset="0"/>
                  <a:cs typeface="Arial" pitchFamily="34" charset="0"/>
                </a:rPr>
                <a:t>87’ patrol boat with 12 members</a:t>
              </a:r>
            </a:p>
          </p:txBody>
        </p:sp>
      </p:grpSp>
      <p:grpSp>
        <p:nvGrpSpPr>
          <p:cNvPr id="14" name="Group 13"/>
          <p:cNvGrpSpPr/>
          <p:nvPr/>
        </p:nvGrpSpPr>
        <p:grpSpPr>
          <a:xfrm>
            <a:off x="838200" y="1595713"/>
            <a:ext cx="3733800" cy="2614397"/>
            <a:chOff x="838200" y="4034113"/>
            <a:chExt cx="3733800" cy="2614397"/>
          </a:xfrm>
          <a:effectLst>
            <a:outerShdw blurRad="50800" dist="38100" dir="2700000" algn="tl" rotWithShape="0">
              <a:prstClr val="black">
                <a:alpha val="40000"/>
              </a:prstClr>
            </a:outerShdw>
          </a:effectLst>
        </p:grpSpPr>
        <p:sp>
          <p:nvSpPr>
            <p:cNvPr id="11" name="TextBox 10"/>
            <p:cNvSpPr txBox="1"/>
            <p:nvPr/>
          </p:nvSpPr>
          <p:spPr>
            <a:xfrm>
              <a:off x="838200" y="6248400"/>
              <a:ext cx="3733800" cy="400110"/>
            </a:xfrm>
            <a:prstGeom prst="rect">
              <a:avLst/>
            </a:prstGeom>
            <a:noFill/>
          </p:spPr>
          <p:txBody>
            <a:bodyPr wrap="square" rtlCol="0">
              <a:spAutoFit/>
            </a:bodyPr>
            <a:lstStyle/>
            <a:p>
              <a:pPr algn="ctr"/>
              <a:r>
                <a:rPr lang="en-US" sz="2000" b="1" dirty="0">
                  <a:latin typeface="Arial" pitchFamily="34" charset="0"/>
                  <a:cs typeface="Arial" pitchFamily="34" charset="0"/>
                </a:rPr>
                <a:t>378’ cutter with 120 members</a:t>
              </a:r>
            </a:p>
          </p:txBody>
        </p:sp>
        <p:pic>
          <p:nvPicPr>
            <p:cNvPr id="13" name="Picture 12" descr="300px-USCGC_Hamilton_(WHEC-715) 378.jpg"/>
            <p:cNvPicPr>
              <a:picLocks noChangeAspect="1"/>
            </p:cNvPicPr>
            <p:nvPr/>
          </p:nvPicPr>
          <p:blipFill>
            <a:blip r:embed="rId6" cstate="print"/>
            <a:srcRect l="3593"/>
            <a:stretch>
              <a:fillRect/>
            </a:stretch>
          </p:blipFill>
          <p:spPr>
            <a:xfrm>
              <a:off x="1295400" y="4034113"/>
              <a:ext cx="3124200" cy="2163487"/>
            </a:xfrm>
            <a:prstGeom prst="rect">
              <a:avLst/>
            </a:prstGeom>
          </p:spPr>
        </p:pic>
      </p:grpSp>
      <p:sp>
        <p:nvSpPr>
          <p:cNvPr id="17" name="Title 1">
            <a:extLst>
              <a:ext uri="{FF2B5EF4-FFF2-40B4-BE49-F238E27FC236}">
                <a16:creationId xmlns:a16="http://schemas.microsoft.com/office/drawing/2014/main" id="{9514D502-2B21-499A-84BE-2CA10DC29761}"/>
              </a:ext>
            </a:extLst>
          </p:cNvPr>
          <p:cNvSpPr>
            <a:spLocks noGrp="1"/>
          </p:cNvSpPr>
          <p:nvPr>
            <p:ph type="title"/>
          </p:nvPr>
        </p:nvSpPr>
        <p:spPr>
          <a:xfrm>
            <a:off x="457200" y="309868"/>
            <a:ext cx="8229600" cy="1143000"/>
          </a:xfrm>
        </p:spPr>
        <p:txBody>
          <a:bodyPr>
            <a:normAutofit/>
          </a:bodyPr>
          <a:lstStyle/>
          <a:p>
            <a:r>
              <a:rPr lang="en-US" sz="4200" dirty="0"/>
              <a:t>Reasons for Load Guides</a:t>
            </a:r>
          </a:p>
        </p:txBody>
      </p:sp>
      <p:pic>
        <p:nvPicPr>
          <p:cNvPr id="2"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120"/>
    </mc:Choice>
    <mc:Fallback xmlns="">
      <p:transition spd="slow" advTm="41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75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1250"/>
                            </p:stCondLst>
                            <p:childTnLst>
                              <p:par>
                                <p:cTn id="12" presetID="12" presetClass="entr" presetSubtype="4" fill="hold" nodeType="after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up)">
                                      <p:cBhvr>
                                        <p:cTn id="15" dur="500"/>
                                        <p:tgtEl>
                                          <p:spTgt spid="6">
                                            <p:txEl>
                                              <p:pRg st="0" end="0"/>
                                            </p:txEl>
                                          </p:spTgt>
                                        </p:tgtEl>
                                      </p:cBhvr>
                                    </p:animEffect>
                                  </p:childTnLst>
                                </p:cTn>
                              </p:par>
                            </p:childTnLst>
                          </p:cTn>
                        </p:par>
                        <p:par>
                          <p:cTn id="16" fill="hold">
                            <p:stCondLst>
                              <p:cond delay="2000"/>
                            </p:stCondLst>
                            <p:childTnLst>
                              <p:par>
                                <p:cTn id="17" presetID="1" presetClass="mediacall" presetSubtype="0" fill="hold" nodeType="afterEffect">
                                  <p:stCondLst>
                                    <p:cond delay="0"/>
                                  </p:stCondLst>
                                  <p:childTnLst>
                                    <p:cmd type="call" cmd="playFrom(0.0)">
                                      <p:cBhvr>
                                        <p:cTn id="18" dur="379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2035" objId="2"/>
        <p14:stopEvt time="40079" objId="2"/>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02A7BDF-8D9F-4CEF-A509-5D9031577B3A}" type="slidenum">
              <a:rPr lang="en-US" smtClean="0"/>
              <a:pPr>
                <a:defRPr/>
              </a:pPr>
              <a:t>5</a:t>
            </a:fld>
            <a:endParaRPr lang="en-US" dirty="0"/>
          </a:p>
        </p:txBody>
      </p:sp>
      <p:sp>
        <p:nvSpPr>
          <p:cNvPr id="6" name="Content Placeholder 2"/>
          <p:cNvSpPr txBox="1">
            <a:spLocks/>
          </p:cNvSpPr>
          <p:nvPr/>
        </p:nvSpPr>
        <p:spPr bwMode="auto">
          <a:xfrm>
            <a:off x="609600" y="17526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spcBef>
                <a:spcPct val="20000"/>
              </a:spcBef>
              <a:buClr>
                <a:schemeClr val="tx1"/>
              </a:buClr>
              <a:buFont typeface="Arial" pitchFamily="34" charset="0"/>
              <a:buChar char="•"/>
              <a:defRPr/>
            </a:pPr>
            <a:r>
              <a:rPr lang="en-US" sz="3200" dirty="0">
                <a:latin typeface="Arial" charset="0"/>
                <a:cs typeface="Arial" charset="0"/>
              </a:rPr>
              <a:t>Ensure the purchase of ALL and ONLY the required ingredients for approved recipes</a:t>
            </a:r>
          </a:p>
          <a:p>
            <a:pPr marL="342900" marR="0" lvl="0" indent="-342900" algn="l" defTabSz="914400" rtl="0" eaLnBrk="1" fontAlgn="base" latinLnBrk="0" hangingPunct="1">
              <a:lnSpc>
                <a:spcPct val="100000"/>
              </a:lnSpc>
              <a:spcBef>
                <a:spcPct val="20000"/>
              </a:spcBef>
              <a:spcAft>
                <a:spcPct val="0"/>
              </a:spcAft>
              <a:buClr>
                <a:schemeClr val="tx1"/>
              </a:buClr>
              <a:buSzTx/>
              <a:tabLst/>
              <a:defRPr/>
            </a:pPr>
            <a:endParaRPr lang="en-US" sz="3600" b="1" dirty="0">
              <a:latin typeface="Arial" charset="0"/>
              <a:cs typeface="Arial" charset="0"/>
            </a:endParaRPr>
          </a:p>
          <a:p>
            <a:pPr marL="342900" marR="0" lvl="0" indent="-342900" algn="l" defTabSz="914400" rtl="0" eaLnBrk="1" fontAlgn="base" latinLnBrk="0" hangingPunct="1">
              <a:lnSpc>
                <a:spcPct val="100000"/>
              </a:lnSpc>
              <a:spcBef>
                <a:spcPct val="20000"/>
              </a:spcBef>
              <a:spcAft>
                <a:spcPct val="0"/>
              </a:spcAft>
              <a:buClr>
                <a:schemeClr val="tx1"/>
              </a:buClr>
              <a:buSzTx/>
              <a:buFont typeface="Arial" pitchFamily="34" charset="0"/>
              <a:buChar char="•"/>
              <a:tabLst/>
              <a:defRPr/>
            </a:pPr>
            <a:endParaRPr kumimoji="0" lang="en-US" sz="36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a:p>
            <a:pPr marL="742950" marR="0" lvl="1" indent="-285750" algn="l" defTabSz="914400" rtl="0" eaLnBrk="1" fontAlgn="base" latinLnBrk="0" hangingPunct="1">
              <a:lnSpc>
                <a:spcPct val="100000"/>
              </a:lnSpc>
              <a:spcBef>
                <a:spcPct val="20000"/>
              </a:spcBef>
              <a:spcAft>
                <a:spcPct val="0"/>
              </a:spcAft>
              <a:buClr>
                <a:srgbClr val="820000"/>
              </a:buClr>
              <a:buSzTx/>
              <a:buFont typeface="Arial" charset="0"/>
              <a:buNone/>
              <a:tabLst/>
              <a:defRPr/>
            </a:pPr>
            <a:endParaRPr kumimoji="0" lang="en-US" sz="2800" b="0" i="0" u="none" strike="noStrike" kern="1200" cap="none" spc="0" normalizeH="0" baseline="0" noProof="0" dirty="0">
              <a:ln>
                <a:noFill/>
              </a:ln>
              <a:solidFill>
                <a:schemeClr val="tx1"/>
              </a:solidFill>
              <a:effectLst/>
              <a:uLnTx/>
              <a:uFillTx/>
              <a:latin typeface="Arial" charset="0"/>
              <a:ea typeface="+mn-ea"/>
              <a:cs typeface="Arial" charset="0"/>
            </a:endParaRPr>
          </a:p>
          <a:p>
            <a:pPr marL="342900" marR="0" lvl="0" indent="-342900" algn="l" defTabSz="914400" rtl="0" eaLnBrk="1" fontAlgn="base" latinLnBrk="0" hangingPunct="1">
              <a:lnSpc>
                <a:spcPct val="100000"/>
              </a:lnSpc>
              <a:spcBef>
                <a:spcPct val="20000"/>
              </a:spcBef>
              <a:spcAft>
                <a:spcPct val="0"/>
              </a:spcAft>
              <a:buClr>
                <a:srgbClr val="820000"/>
              </a:buClr>
              <a:buSzTx/>
              <a:buFont typeface="Arial" charset="0"/>
              <a:buNone/>
              <a:tabLst/>
              <a:defRPr/>
            </a:pPr>
            <a:endParaRPr kumimoji="0" lang="en-US" sz="3600" b="0" i="0" u="none" strike="noStrike" kern="1200" cap="none" spc="0" normalizeH="0" baseline="0" noProof="0" dirty="0">
              <a:ln>
                <a:noFill/>
              </a:ln>
              <a:solidFill>
                <a:schemeClr val="tx1"/>
              </a:solidFill>
              <a:effectLst/>
              <a:uLnTx/>
              <a:uFillTx/>
              <a:latin typeface="Arial" charset="0"/>
              <a:ea typeface="+mn-ea"/>
              <a:cs typeface="Arial" charset="0"/>
            </a:endParaRPr>
          </a:p>
          <a:p>
            <a:pPr marL="342900" marR="0" lvl="0" indent="-342900" algn="l" defTabSz="914400" rtl="0" eaLnBrk="1" fontAlgn="base" latinLnBrk="0" hangingPunct="1">
              <a:lnSpc>
                <a:spcPct val="100000"/>
              </a:lnSpc>
              <a:spcBef>
                <a:spcPct val="20000"/>
              </a:spcBef>
              <a:spcAft>
                <a:spcPct val="0"/>
              </a:spcAft>
              <a:buClr>
                <a:srgbClr val="820000"/>
              </a:buClr>
              <a:buSzTx/>
              <a:tabLst/>
              <a:defRPr/>
            </a:pPr>
            <a:endParaRPr kumimoji="0" lang="en-US" sz="2800" b="0" i="0" u="none" strike="noStrike" kern="1200" cap="none" spc="0" normalizeH="0" baseline="0" noProof="0" dirty="0">
              <a:ln>
                <a:noFill/>
              </a:ln>
              <a:solidFill>
                <a:schemeClr val="tx1"/>
              </a:solidFill>
              <a:effectLst/>
              <a:uLnTx/>
              <a:uFillTx/>
              <a:latin typeface="Arial" charset="0"/>
              <a:ea typeface="+mn-ea"/>
              <a:cs typeface="Arial" charset="0"/>
            </a:endParaRPr>
          </a:p>
        </p:txBody>
      </p:sp>
      <p:pic>
        <p:nvPicPr>
          <p:cNvPr id="13" name="Picture 2" descr="C:\Users\lksaxton\AppData\Local\Microsoft\Windows\Temporary Internet Files\Content.IE5\AXA8S61L\MP900448417[1].jpg"/>
          <p:cNvPicPr>
            <a:picLocks noChangeAspect="1" noChangeArrowheads="1"/>
          </p:cNvPicPr>
          <p:nvPr/>
        </p:nvPicPr>
        <p:blipFill>
          <a:blip r:embed="rId5" cstate="print"/>
          <a:srcRect/>
          <a:stretch>
            <a:fillRect/>
          </a:stretch>
        </p:blipFill>
        <p:spPr bwMode="auto">
          <a:xfrm>
            <a:off x="3429000" y="3200400"/>
            <a:ext cx="4191000" cy="2794000"/>
          </a:xfrm>
          <a:prstGeom prst="rect">
            <a:avLst/>
          </a:prstGeom>
          <a:noFill/>
          <a:effectLst>
            <a:outerShdw blurRad="50800" dist="101600" dir="2700000" algn="tl" rotWithShape="0">
              <a:prstClr val="black">
                <a:alpha val="39000"/>
              </a:prstClr>
            </a:outerShdw>
          </a:effectLst>
        </p:spPr>
      </p:pic>
      <p:sp>
        <p:nvSpPr>
          <p:cNvPr id="8" name="Title 1">
            <a:extLst>
              <a:ext uri="{FF2B5EF4-FFF2-40B4-BE49-F238E27FC236}">
                <a16:creationId xmlns:a16="http://schemas.microsoft.com/office/drawing/2014/main" id="{D0810EE1-13F2-40ED-A312-478521B9A2D5}"/>
              </a:ext>
            </a:extLst>
          </p:cNvPr>
          <p:cNvSpPr>
            <a:spLocks noGrp="1"/>
          </p:cNvSpPr>
          <p:nvPr>
            <p:ph type="title"/>
          </p:nvPr>
        </p:nvSpPr>
        <p:spPr>
          <a:xfrm>
            <a:off x="457200" y="309868"/>
            <a:ext cx="8229600" cy="1143000"/>
          </a:xfrm>
        </p:spPr>
        <p:txBody>
          <a:bodyPr>
            <a:normAutofit/>
          </a:bodyPr>
          <a:lstStyle/>
          <a:p>
            <a:r>
              <a:rPr lang="en-US" sz="4200" dirty="0"/>
              <a:t>Reasons for Load Guides cont.</a:t>
            </a:r>
          </a:p>
        </p:txBody>
      </p:sp>
      <p:pic>
        <p:nvPicPr>
          <p:cNvPr id="3"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929"/>
    </mc:Choice>
    <mc:Fallback xmlns="">
      <p:transition spd="slow" advTm="229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50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1" presetClass="mediacall" presetSubtype="0" fill="hold" nodeType="afterEffect">
                                  <p:stCondLst>
                                    <p:cond delay="0"/>
                                  </p:stCondLst>
                                  <p:childTnLst>
                                    <p:cmd type="call" cmd="playFrom(0.0)">
                                      <p:cBhvr>
                                        <p:cTn id="11" dur="213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2"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1064" objId="3"/>
        <p14:stopEvt time="22509" objId="3"/>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600200"/>
            <a:ext cx="8458200" cy="4525963"/>
          </a:xfrm>
        </p:spPr>
        <p:txBody>
          <a:bodyPr/>
          <a:lstStyle/>
          <a:p>
            <a:r>
              <a:rPr lang="en-US" sz="3400" dirty="0"/>
              <a:t>Plan WHAT to purchase</a:t>
            </a:r>
          </a:p>
          <a:p>
            <a:pPr lvl="1"/>
            <a:r>
              <a:rPr lang="en-US" sz="3000" dirty="0"/>
              <a:t>Avoids return trips to store for missing items</a:t>
            </a:r>
          </a:p>
          <a:p>
            <a:pPr lvl="1">
              <a:spcBef>
                <a:spcPts val="0"/>
              </a:spcBef>
              <a:spcAft>
                <a:spcPts val="1200"/>
              </a:spcAft>
            </a:pPr>
            <a:r>
              <a:rPr lang="en-US" sz="3000" dirty="0"/>
              <a:t>Avoids overspending</a:t>
            </a:r>
          </a:p>
          <a:p>
            <a:pPr marL="90487" indent="-457200">
              <a:spcBef>
                <a:spcPts val="1200"/>
              </a:spcBef>
            </a:pPr>
            <a:r>
              <a:rPr lang="en-US" sz="3600" dirty="0"/>
              <a:t>Plan WHERE to purchase</a:t>
            </a:r>
          </a:p>
          <a:p>
            <a:pPr lvl="1"/>
            <a:r>
              <a:rPr lang="en-US" sz="3000" dirty="0"/>
              <a:t>Availability</a:t>
            </a:r>
          </a:p>
          <a:p>
            <a:pPr lvl="1">
              <a:spcBef>
                <a:spcPts val="0"/>
              </a:spcBef>
            </a:pPr>
            <a:r>
              <a:rPr lang="en-US" sz="3000" dirty="0"/>
              <a:t>Quality</a:t>
            </a:r>
          </a:p>
          <a:p>
            <a:pPr lvl="1">
              <a:spcBef>
                <a:spcPts val="0"/>
              </a:spcBef>
            </a:pPr>
            <a:r>
              <a:rPr lang="en-US" sz="3000" dirty="0"/>
              <a:t>Cost</a:t>
            </a:r>
          </a:p>
          <a:p>
            <a:pPr lvl="1">
              <a:buFont typeface="Wingdings" pitchFamily="2" charset="2"/>
              <a:buChar char="v"/>
            </a:pPr>
            <a:endParaRPr lang="en-US" dirty="0"/>
          </a:p>
        </p:txBody>
      </p:sp>
      <p:sp>
        <p:nvSpPr>
          <p:cNvPr id="4" name="Slide Number Placeholder 3"/>
          <p:cNvSpPr>
            <a:spLocks noGrp="1"/>
          </p:cNvSpPr>
          <p:nvPr>
            <p:ph type="sldNum" sz="quarter" idx="12"/>
          </p:nvPr>
        </p:nvSpPr>
        <p:spPr/>
        <p:txBody>
          <a:bodyPr/>
          <a:lstStyle/>
          <a:p>
            <a:pPr>
              <a:defRPr/>
            </a:pPr>
            <a:fld id="{75C4FE47-4E21-438C-991D-1700FE23D960}" type="slidenum">
              <a:rPr lang="en-US" smtClean="0"/>
              <a:pPr>
                <a:defRPr/>
              </a:pPr>
              <a:t>6</a:t>
            </a:fld>
            <a:endParaRPr lang="en-US" dirty="0"/>
          </a:p>
        </p:txBody>
      </p:sp>
      <p:pic>
        <p:nvPicPr>
          <p:cNvPr id="4104" name="Picture 8" descr="C:\Users\lksaxton\AppData\Local\Microsoft\Windows\Temporary Internet Files\Content.IE5\YS7MTCW1\MP900422831[1].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589132" y="2743200"/>
            <a:ext cx="2410802" cy="2981474"/>
          </a:xfrm>
          <a:prstGeom prst="rect">
            <a:avLst/>
          </a:prstGeom>
          <a:noFill/>
          <a:effectLst>
            <a:outerShdw blurRad="50800" dist="38100" dir="2700000" algn="tl" rotWithShape="0">
              <a:prstClr val="black">
                <a:alpha val="40000"/>
              </a:prstClr>
            </a:outerShdw>
          </a:effectLst>
        </p:spPr>
      </p:pic>
      <p:pic>
        <p:nvPicPr>
          <p:cNvPr id="4106" name="Picture 10" descr="C:\Users\lksaxton\AppData\Local\Microsoft\Windows\Temporary Internet Files\Content.IE5\AXA8S61L\MP900406537[1].jpg"/>
          <p:cNvPicPr>
            <a:picLocks noChangeAspect="1" noChangeArrowheads="1"/>
          </p:cNvPicPr>
          <p:nvPr/>
        </p:nvPicPr>
        <p:blipFill>
          <a:blip r:embed="rId6" cstate="print"/>
          <a:srcRect/>
          <a:stretch>
            <a:fillRect/>
          </a:stretch>
        </p:blipFill>
        <p:spPr bwMode="auto">
          <a:xfrm>
            <a:off x="3982457" y="4114800"/>
            <a:ext cx="2606675" cy="2606675"/>
          </a:xfrm>
          <a:prstGeom prst="rect">
            <a:avLst/>
          </a:prstGeom>
          <a:noFill/>
          <a:effectLst>
            <a:outerShdw blurRad="50800" dist="38100" dir="2700000" algn="tl" rotWithShape="0">
              <a:prstClr val="black">
                <a:alpha val="40000"/>
              </a:prstClr>
            </a:outerShdw>
          </a:effectLst>
        </p:spPr>
      </p:pic>
      <p:sp>
        <p:nvSpPr>
          <p:cNvPr id="7" name="Title 1">
            <a:extLst>
              <a:ext uri="{FF2B5EF4-FFF2-40B4-BE49-F238E27FC236}">
                <a16:creationId xmlns:a16="http://schemas.microsoft.com/office/drawing/2014/main" id="{83C7CB16-5907-4928-844F-2810C9E6E847}"/>
              </a:ext>
            </a:extLst>
          </p:cNvPr>
          <p:cNvSpPr>
            <a:spLocks noGrp="1"/>
          </p:cNvSpPr>
          <p:nvPr>
            <p:ph type="title"/>
          </p:nvPr>
        </p:nvSpPr>
        <p:spPr>
          <a:xfrm>
            <a:off x="457200" y="309868"/>
            <a:ext cx="8229600" cy="1143000"/>
          </a:xfrm>
        </p:spPr>
        <p:txBody>
          <a:bodyPr>
            <a:normAutofit/>
          </a:bodyPr>
          <a:lstStyle/>
          <a:p>
            <a:r>
              <a:rPr lang="en-US" sz="4200" dirty="0"/>
              <a:t>Reasons for Load Guides cont.</a:t>
            </a:r>
          </a:p>
        </p:txBody>
      </p:sp>
      <p:pic>
        <p:nvPicPr>
          <p:cNvPr id="3"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293"/>
    </mc:Choice>
    <mc:Fallback xmlns="">
      <p:transition spd="slow" advTm="26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500"/>
                                        <p:tgtEl>
                                          <p:spTgt spid="6">
                                            <p:txEl>
                                              <p:pRg st="1" end="1"/>
                                            </p:txEl>
                                          </p:spTgt>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500"/>
                                        <p:tgtEl>
                                          <p:spTgt spid="6">
                                            <p:txEl>
                                              <p:pRg st="2" end="2"/>
                                            </p:txEl>
                                          </p:spTgt>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animEffect transition="in" filter="fade">
                                      <p:cBhvr>
                                        <p:cTn id="26" dur="500"/>
                                        <p:tgtEl>
                                          <p:spTgt spid="6">
                                            <p:txEl>
                                              <p:pRg st="4" end="4"/>
                                            </p:txEl>
                                          </p:spTgt>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6">
                                            <p:txEl>
                                              <p:pRg st="5" end="5"/>
                                            </p:txEl>
                                          </p:spTgt>
                                        </p:tgtEl>
                                        <p:attrNameLst>
                                          <p:attrName>style.visibility</p:attrName>
                                        </p:attrNameLst>
                                      </p:cBhvr>
                                      <p:to>
                                        <p:strVal val="visible"/>
                                      </p:to>
                                    </p:set>
                                    <p:animEffect transition="in" filter="fade">
                                      <p:cBhvr>
                                        <p:cTn id="30" dur="500"/>
                                        <p:tgtEl>
                                          <p:spTgt spid="6">
                                            <p:txEl>
                                              <p:pRg st="5" end="5"/>
                                            </p:txEl>
                                          </p:spTgt>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6">
                                            <p:txEl>
                                              <p:pRg st="6" end="6"/>
                                            </p:txEl>
                                          </p:spTgt>
                                        </p:tgtEl>
                                        <p:attrNameLst>
                                          <p:attrName>style.visibility</p:attrName>
                                        </p:attrNameLst>
                                      </p:cBhvr>
                                      <p:to>
                                        <p:strVal val="visible"/>
                                      </p:to>
                                    </p:set>
                                    <p:animEffect transition="in" filter="fade">
                                      <p:cBhvr>
                                        <p:cTn id="34" dur="500"/>
                                        <p:tgtEl>
                                          <p:spTgt spid="6">
                                            <p:txEl>
                                              <p:pRg st="6" end="6"/>
                                            </p:txEl>
                                          </p:spTgt>
                                        </p:tgtEl>
                                      </p:cBhvr>
                                    </p:animEffect>
                                  </p:childTnLst>
                                </p:cTn>
                              </p:par>
                            </p:childTnLst>
                          </p:cTn>
                        </p:par>
                        <p:par>
                          <p:cTn id="35" fill="hold">
                            <p:stCondLst>
                              <p:cond delay="4000"/>
                            </p:stCondLst>
                            <p:childTnLst>
                              <p:par>
                                <p:cTn id="36" presetID="10" presetClass="entr" presetSubtype="0" fill="hold" nodeType="afterEffect">
                                  <p:stCondLst>
                                    <p:cond delay="0"/>
                                  </p:stCondLst>
                                  <p:childTnLst>
                                    <p:set>
                                      <p:cBhvr>
                                        <p:cTn id="37" dur="1" fill="hold">
                                          <p:stCondLst>
                                            <p:cond delay="0"/>
                                          </p:stCondLst>
                                        </p:cTn>
                                        <p:tgtEl>
                                          <p:spTgt spid="4106"/>
                                        </p:tgtEl>
                                        <p:attrNameLst>
                                          <p:attrName>style.visibility</p:attrName>
                                        </p:attrNameLst>
                                      </p:cBhvr>
                                      <p:to>
                                        <p:strVal val="visible"/>
                                      </p:to>
                                    </p:set>
                                    <p:animEffect transition="in" filter="fade">
                                      <p:cBhvr>
                                        <p:cTn id="38" dur="250"/>
                                        <p:tgtEl>
                                          <p:spTgt spid="4106"/>
                                        </p:tgtEl>
                                      </p:cBhvr>
                                    </p:animEffect>
                                  </p:childTnLst>
                                </p:cTn>
                              </p:par>
                            </p:childTnLst>
                          </p:cTn>
                        </p:par>
                        <p:par>
                          <p:cTn id="39" fill="hold">
                            <p:stCondLst>
                              <p:cond delay="4250"/>
                            </p:stCondLst>
                            <p:childTnLst>
                              <p:par>
                                <p:cTn id="40" presetID="1" presetClass="mediacall" presetSubtype="0" fill="hold" nodeType="afterEffect">
                                  <p:stCondLst>
                                    <p:cond delay="0"/>
                                  </p:stCondLst>
                                  <p:childTnLst>
                                    <p:cmd type="call" cmd="playFrom(0.0)">
                                      <p:cBhvr>
                                        <p:cTn id="41" dur="211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42" fill="hold" display="0">
                  <p:stCondLst>
                    <p:cond delay="indefinite"/>
                  </p:stCondLst>
                  <p:endCondLst>
                    <p:cond evt="onStopAudio" delay="0">
                      <p:tgtEl>
                        <p:sldTgt/>
                      </p:tgtEl>
                    </p:cond>
                  </p:endCondLst>
                </p:cTn>
                <p:tgtEl>
                  <p:spTgt spid="3"/>
                </p:tgtEl>
              </p:cMediaNode>
            </p:audio>
          </p:childTnLst>
        </p:cTn>
      </p:par>
    </p:tnLst>
    <p:bldLst>
      <p:bldP spid="6" grpId="0" uiExpand="1" build="p"/>
    </p:bldLst>
  </p:timing>
  <p:extLst mod="1">
    <p:ext uri="{E180D4A7-C9FB-4DFB-919C-405C955672EB}">
      <p14:showEvtLst xmlns:p14="http://schemas.microsoft.com/office/powerpoint/2010/main">
        <p14:playEvt time="4294" objId="3"/>
        <p14:stopEvt time="25571" objId="3"/>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rot="753177">
            <a:off x="2824403" y="1569300"/>
            <a:ext cx="2998577" cy="4945754"/>
            <a:chOff x="5371577" y="3788820"/>
            <a:chExt cx="2489149" cy="3352800"/>
          </a:xfrm>
        </p:grpSpPr>
        <p:pic>
          <p:nvPicPr>
            <p:cNvPr id="37" name="Picture 3" descr="C:\Users\lksaxton\AppData\Local\Microsoft\Windows\Temporary Internet Files\Content.IE5\AXA8S61L\MP900305790[1].jpg"/>
            <p:cNvPicPr>
              <a:picLocks noChangeAspect="1" noChangeArrowheads="1"/>
            </p:cNvPicPr>
            <p:nvPr/>
          </p:nvPicPr>
          <p:blipFill>
            <a:blip r:embed="rId5" cstate="print"/>
            <a:srcRect/>
            <a:stretch>
              <a:fillRect/>
            </a:stretch>
          </p:blipFill>
          <p:spPr bwMode="auto">
            <a:xfrm rot="20170959">
              <a:off x="5371577" y="3788820"/>
              <a:ext cx="2489149" cy="3352800"/>
            </a:xfrm>
            <a:prstGeom prst="rect">
              <a:avLst/>
            </a:prstGeom>
            <a:noFill/>
            <a:effectLst>
              <a:outerShdw blurRad="50800" dist="38100" dir="2700000" algn="tl" rotWithShape="0">
                <a:prstClr val="black">
                  <a:alpha val="40000"/>
                </a:prstClr>
              </a:outerShdw>
            </a:effectLst>
          </p:spPr>
        </p:pic>
        <p:sp>
          <p:nvSpPr>
            <p:cNvPr id="38" name="TextBox 37"/>
            <p:cNvSpPr txBox="1"/>
            <p:nvPr/>
          </p:nvSpPr>
          <p:spPr>
            <a:xfrm rot="20170959">
              <a:off x="5514434" y="4839761"/>
              <a:ext cx="2227184" cy="312970"/>
            </a:xfrm>
            <a:prstGeom prst="rect">
              <a:avLst/>
            </a:prstGeom>
            <a:noFill/>
          </p:spPr>
          <p:txBody>
            <a:bodyPr wrap="square" rtlCol="0">
              <a:spAutoFit/>
            </a:bodyPr>
            <a:lstStyle/>
            <a:p>
              <a:endParaRPr lang="en-US" sz="2400" dirty="0">
                <a:latin typeface="Mistral" pitchFamily="66" charset="0"/>
              </a:endParaRPr>
            </a:p>
          </p:txBody>
        </p:sp>
      </p:grpSp>
      <p:sp>
        <p:nvSpPr>
          <p:cNvPr id="2" name="Title 1">
            <a:extLst>
              <a:ext uri="{FF2B5EF4-FFF2-40B4-BE49-F238E27FC236}">
                <a16:creationId xmlns:a16="http://schemas.microsoft.com/office/drawing/2014/main" id="{7820E326-98A2-4870-8CA9-D3AF533167FC}"/>
              </a:ext>
            </a:extLst>
          </p:cNvPr>
          <p:cNvSpPr>
            <a:spLocks noGrp="1"/>
          </p:cNvSpPr>
          <p:nvPr>
            <p:ph type="title"/>
          </p:nvPr>
        </p:nvSpPr>
        <p:spPr>
          <a:xfrm>
            <a:off x="457200" y="83354"/>
            <a:ext cx="8229600" cy="1143000"/>
          </a:xfrm>
        </p:spPr>
        <p:txBody>
          <a:bodyPr/>
          <a:lstStyle/>
          <a:p>
            <a:r>
              <a:rPr lang="en-US" dirty="0"/>
              <a:t>Load Guide Formats</a:t>
            </a:r>
          </a:p>
        </p:txBody>
      </p:sp>
      <p:sp>
        <p:nvSpPr>
          <p:cNvPr id="4" name="Slide Number Placeholder 3"/>
          <p:cNvSpPr>
            <a:spLocks noGrp="1"/>
          </p:cNvSpPr>
          <p:nvPr>
            <p:ph type="sldNum" sz="quarter" idx="12"/>
          </p:nvPr>
        </p:nvSpPr>
        <p:spPr/>
        <p:txBody>
          <a:bodyPr/>
          <a:lstStyle/>
          <a:p>
            <a:pPr>
              <a:defRPr/>
            </a:pPr>
            <a:fld id="{75C4FE47-4E21-438C-991D-1700FE23D960}" type="slidenum">
              <a:rPr lang="en-US" smtClean="0"/>
              <a:pPr>
                <a:defRPr/>
              </a:pPr>
              <a:t>7</a:t>
            </a:fld>
            <a:endParaRPr lang="en-US" dirty="0"/>
          </a:p>
        </p:txBody>
      </p:sp>
      <p:sp>
        <p:nvSpPr>
          <p:cNvPr id="83" name="TextBox 82"/>
          <p:cNvSpPr txBox="1"/>
          <p:nvPr/>
        </p:nvSpPr>
        <p:spPr>
          <a:xfrm rot="20853531">
            <a:off x="3319549" y="2011623"/>
            <a:ext cx="2354098" cy="4154984"/>
          </a:xfrm>
          <a:prstGeom prst="rect">
            <a:avLst/>
          </a:prstGeom>
          <a:noFill/>
        </p:spPr>
        <p:txBody>
          <a:bodyPr wrap="square" rtlCol="0">
            <a:spAutoFit/>
          </a:bodyPr>
          <a:lstStyle/>
          <a:p>
            <a:r>
              <a:rPr lang="en-US" sz="2400" dirty="0">
                <a:latin typeface="Mistral" pitchFamily="66" charset="0"/>
              </a:rPr>
              <a:t>Chicken           5 lbs</a:t>
            </a:r>
          </a:p>
          <a:p>
            <a:r>
              <a:rPr lang="en-US" sz="2400" dirty="0">
                <a:latin typeface="Mistral" pitchFamily="66" charset="0"/>
              </a:rPr>
              <a:t>Pork chop        15</a:t>
            </a:r>
          </a:p>
          <a:p>
            <a:r>
              <a:rPr lang="en-US" sz="2400" dirty="0">
                <a:latin typeface="Mistral" pitchFamily="66" charset="0"/>
              </a:rPr>
              <a:t>Acorn Squash    7</a:t>
            </a:r>
          </a:p>
          <a:p>
            <a:r>
              <a:rPr lang="en-US" sz="2400" dirty="0">
                <a:latin typeface="Mistral" pitchFamily="66" charset="0"/>
              </a:rPr>
              <a:t>Carrots           3 bch</a:t>
            </a:r>
          </a:p>
          <a:p>
            <a:r>
              <a:rPr lang="en-US" sz="2400" dirty="0">
                <a:latin typeface="Mistral" pitchFamily="66" charset="0"/>
              </a:rPr>
              <a:t>Bottled Water   1 cs </a:t>
            </a:r>
          </a:p>
          <a:p>
            <a:r>
              <a:rPr lang="en-US" sz="2400" dirty="0">
                <a:latin typeface="Mistral" pitchFamily="66" charset="0"/>
              </a:rPr>
              <a:t>Eggs               1 dz</a:t>
            </a:r>
          </a:p>
          <a:p>
            <a:r>
              <a:rPr lang="en-US" sz="2400" dirty="0">
                <a:latin typeface="Mistral" pitchFamily="66" charset="0"/>
              </a:rPr>
              <a:t>Rice            3 ½ lbs </a:t>
            </a:r>
          </a:p>
          <a:p>
            <a:r>
              <a:rPr lang="en-US" sz="2400" dirty="0">
                <a:latin typeface="Mistral" pitchFamily="66" charset="0"/>
              </a:rPr>
              <a:t>1% Milk         1 gal</a:t>
            </a:r>
          </a:p>
          <a:p>
            <a:r>
              <a:rPr lang="en-US" sz="2400" dirty="0">
                <a:latin typeface="Mistral" pitchFamily="66" charset="0"/>
              </a:rPr>
              <a:t>Tomato Sauce  6 jars </a:t>
            </a:r>
          </a:p>
          <a:p>
            <a:r>
              <a:rPr lang="en-US" sz="2400" dirty="0">
                <a:latin typeface="Mistral" pitchFamily="66" charset="0"/>
              </a:rPr>
              <a:t>Pizza             7 </a:t>
            </a:r>
          </a:p>
          <a:p>
            <a:endParaRPr lang="en-US" sz="2400" dirty="0">
              <a:latin typeface="Mistral" pitchFamily="66" charset="0"/>
            </a:endParaRPr>
          </a:p>
        </p:txBody>
      </p:sp>
      <p:pic>
        <p:nvPicPr>
          <p:cNvPr id="3"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28"/>
    </mc:Choice>
    <mc:Fallback xmlns="">
      <p:transition spd="slow" advTm="45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3">
                                            <p:txEl>
                                              <p:pRg st="0" end="0"/>
                                            </p:txEl>
                                          </p:spTgt>
                                        </p:tgtEl>
                                        <p:attrNameLst>
                                          <p:attrName>style.visibility</p:attrName>
                                        </p:attrNameLst>
                                      </p:cBhvr>
                                      <p:to>
                                        <p:strVal val="visible"/>
                                      </p:to>
                                    </p:set>
                                    <p:animEffect transition="in" filter="wipe(left)">
                                      <p:cBhvr>
                                        <p:cTn id="7" dur="500"/>
                                        <p:tgtEl>
                                          <p:spTgt spid="83">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3">
                                            <p:txEl>
                                              <p:pRg st="1" end="1"/>
                                            </p:txEl>
                                          </p:spTgt>
                                        </p:tgtEl>
                                        <p:attrNameLst>
                                          <p:attrName>style.visibility</p:attrName>
                                        </p:attrNameLst>
                                      </p:cBhvr>
                                      <p:to>
                                        <p:strVal val="visible"/>
                                      </p:to>
                                    </p:set>
                                    <p:animEffect transition="in" filter="wipe(left)">
                                      <p:cBhvr>
                                        <p:cTn id="11" dur="500"/>
                                        <p:tgtEl>
                                          <p:spTgt spid="83">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3">
                                            <p:txEl>
                                              <p:pRg st="2" end="2"/>
                                            </p:txEl>
                                          </p:spTgt>
                                        </p:tgtEl>
                                        <p:attrNameLst>
                                          <p:attrName>style.visibility</p:attrName>
                                        </p:attrNameLst>
                                      </p:cBhvr>
                                      <p:to>
                                        <p:strVal val="visible"/>
                                      </p:to>
                                    </p:set>
                                    <p:animEffect transition="in" filter="wipe(left)">
                                      <p:cBhvr>
                                        <p:cTn id="15" dur="500"/>
                                        <p:tgtEl>
                                          <p:spTgt spid="83">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3">
                                            <p:txEl>
                                              <p:pRg st="3" end="3"/>
                                            </p:txEl>
                                          </p:spTgt>
                                        </p:tgtEl>
                                        <p:attrNameLst>
                                          <p:attrName>style.visibility</p:attrName>
                                        </p:attrNameLst>
                                      </p:cBhvr>
                                      <p:to>
                                        <p:strVal val="visible"/>
                                      </p:to>
                                    </p:set>
                                    <p:animEffect transition="in" filter="wipe(left)">
                                      <p:cBhvr>
                                        <p:cTn id="19" dur="500"/>
                                        <p:tgtEl>
                                          <p:spTgt spid="83">
                                            <p:txEl>
                                              <p:pRg st="3" end="3"/>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83">
                                            <p:txEl>
                                              <p:pRg st="4" end="4"/>
                                            </p:txEl>
                                          </p:spTgt>
                                        </p:tgtEl>
                                        <p:attrNameLst>
                                          <p:attrName>style.visibility</p:attrName>
                                        </p:attrNameLst>
                                      </p:cBhvr>
                                      <p:to>
                                        <p:strVal val="visible"/>
                                      </p:to>
                                    </p:set>
                                    <p:animEffect transition="in" filter="wipe(left)">
                                      <p:cBhvr>
                                        <p:cTn id="23" dur="500"/>
                                        <p:tgtEl>
                                          <p:spTgt spid="83">
                                            <p:txEl>
                                              <p:pRg st="4" end="4"/>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3">
                                            <p:txEl>
                                              <p:pRg st="5" end="5"/>
                                            </p:txEl>
                                          </p:spTgt>
                                        </p:tgtEl>
                                        <p:attrNameLst>
                                          <p:attrName>style.visibility</p:attrName>
                                        </p:attrNameLst>
                                      </p:cBhvr>
                                      <p:to>
                                        <p:strVal val="visible"/>
                                      </p:to>
                                    </p:set>
                                    <p:animEffect transition="in" filter="wipe(left)">
                                      <p:cBhvr>
                                        <p:cTn id="27" dur="500"/>
                                        <p:tgtEl>
                                          <p:spTgt spid="83">
                                            <p:txEl>
                                              <p:pRg st="5" end="5"/>
                                            </p:tx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83">
                                            <p:txEl>
                                              <p:pRg st="6" end="6"/>
                                            </p:txEl>
                                          </p:spTgt>
                                        </p:tgtEl>
                                        <p:attrNameLst>
                                          <p:attrName>style.visibility</p:attrName>
                                        </p:attrNameLst>
                                      </p:cBhvr>
                                      <p:to>
                                        <p:strVal val="visible"/>
                                      </p:to>
                                    </p:set>
                                    <p:animEffect transition="in" filter="wipe(left)">
                                      <p:cBhvr>
                                        <p:cTn id="31" dur="500"/>
                                        <p:tgtEl>
                                          <p:spTgt spid="83">
                                            <p:txEl>
                                              <p:pRg st="6" end="6"/>
                                            </p:tx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3">
                                            <p:txEl>
                                              <p:pRg st="7" end="7"/>
                                            </p:txEl>
                                          </p:spTgt>
                                        </p:tgtEl>
                                        <p:attrNameLst>
                                          <p:attrName>style.visibility</p:attrName>
                                        </p:attrNameLst>
                                      </p:cBhvr>
                                      <p:to>
                                        <p:strVal val="visible"/>
                                      </p:to>
                                    </p:set>
                                    <p:animEffect transition="in" filter="wipe(left)">
                                      <p:cBhvr>
                                        <p:cTn id="35" dur="500"/>
                                        <p:tgtEl>
                                          <p:spTgt spid="83">
                                            <p:txEl>
                                              <p:pRg st="7" end="7"/>
                                            </p:txEl>
                                          </p:spTgt>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83">
                                            <p:txEl>
                                              <p:pRg st="8" end="8"/>
                                            </p:txEl>
                                          </p:spTgt>
                                        </p:tgtEl>
                                        <p:attrNameLst>
                                          <p:attrName>style.visibility</p:attrName>
                                        </p:attrNameLst>
                                      </p:cBhvr>
                                      <p:to>
                                        <p:strVal val="visible"/>
                                      </p:to>
                                    </p:set>
                                    <p:animEffect transition="in" filter="wipe(left)">
                                      <p:cBhvr>
                                        <p:cTn id="39" dur="500"/>
                                        <p:tgtEl>
                                          <p:spTgt spid="83">
                                            <p:txEl>
                                              <p:pRg st="8" end="8"/>
                                            </p:txEl>
                                          </p:spTgt>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83">
                                            <p:txEl>
                                              <p:pRg st="9" end="9"/>
                                            </p:txEl>
                                          </p:spTgt>
                                        </p:tgtEl>
                                        <p:attrNameLst>
                                          <p:attrName>style.visibility</p:attrName>
                                        </p:attrNameLst>
                                      </p:cBhvr>
                                      <p:to>
                                        <p:strVal val="visible"/>
                                      </p:to>
                                    </p:set>
                                    <p:animEffect transition="in" filter="wipe(left)">
                                      <p:cBhvr>
                                        <p:cTn id="43" dur="500"/>
                                        <p:tgtEl>
                                          <p:spTgt spid="83">
                                            <p:txEl>
                                              <p:pRg st="9" end="9"/>
                                            </p:txEl>
                                          </p:spTgt>
                                        </p:tgtEl>
                                      </p:cBhvr>
                                    </p:animEffect>
                                  </p:childTnLst>
                                </p:cTn>
                              </p:par>
                            </p:childTnLst>
                          </p:cTn>
                        </p:par>
                        <p:par>
                          <p:cTn id="44" fill="hold">
                            <p:stCondLst>
                              <p:cond delay="5000"/>
                            </p:stCondLst>
                            <p:childTnLst>
                              <p:par>
                                <p:cTn id="45" presetID="1" presetClass="mediacall" presetSubtype="0" fill="hold" nodeType="afterEffect">
                                  <p:stCondLst>
                                    <p:cond delay="0"/>
                                  </p:stCondLst>
                                  <p:childTnLst>
                                    <p:cmd type="call" cmd="playFrom(0.0)">
                                      <p:cBhvr>
                                        <p:cTn id="46" dur="401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47" fill="hold" display="0">
                  <p:stCondLst>
                    <p:cond delay="indefinite"/>
                  </p:stCondLst>
                  <p:endCondLst>
                    <p:cond evt="onStopAudio" delay="0">
                      <p:tgtEl>
                        <p:sldTgt/>
                      </p:tgtEl>
                    </p:cond>
                  </p:endCondLst>
                </p:cTn>
                <p:tgtEl>
                  <p:spTgt spid="3"/>
                </p:tgtEl>
              </p:cMediaNode>
            </p:audio>
          </p:childTnLst>
        </p:cTn>
      </p:par>
    </p:tnLst>
    <p:bldLst>
      <p:bldP spid="83" grpId="0" build="p" advAuto="0"/>
    </p:bldLst>
  </p:timing>
  <p:extLst mod="1">
    <p:ext uri="{E180D4A7-C9FB-4DFB-919C-405C955672EB}">
      <p14:showEvtLst xmlns:p14="http://schemas.microsoft.com/office/powerpoint/2010/main">
        <p14:playEvt time="5033" objId="3"/>
        <p14:stopEvt time="45332" objId="3"/>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772400" y="6356350"/>
            <a:ext cx="914400" cy="365125"/>
          </a:xfrm>
        </p:spPr>
        <p:txBody>
          <a:bodyPr/>
          <a:lstStyle/>
          <a:p>
            <a:pPr>
              <a:defRPr/>
            </a:pPr>
            <a:fld id="{75C4FE47-4E21-438C-991D-1700FE23D960}" type="slidenum">
              <a:rPr lang="en-US" smtClean="0"/>
              <a:pPr>
                <a:defRPr/>
              </a:pPr>
              <a:t>8</a:t>
            </a:fld>
            <a:endParaRPr lang="en-US" dirty="0"/>
          </a:p>
        </p:txBody>
      </p:sp>
      <p:grpSp>
        <p:nvGrpSpPr>
          <p:cNvPr id="77" name="Group 121"/>
          <p:cNvGrpSpPr/>
          <p:nvPr/>
        </p:nvGrpSpPr>
        <p:grpSpPr>
          <a:xfrm rot="120000">
            <a:off x="4660242" y="1509121"/>
            <a:ext cx="4043774" cy="5127477"/>
            <a:chOff x="4711170" y="1450658"/>
            <a:chExt cx="4043774" cy="5127477"/>
          </a:xfrm>
          <a:effectLst>
            <a:outerShdw blurRad="63500" sx="102000" sy="102000" algn="ctr" rotWithShape="0">
              <a:prstClr val="black">
                <a:alpha val="40000"/>
              </a:prstClr>
            </a:outerShdw>
          </a:effectLst>
        </p:grpSpPr>
        <p:pic>
          <p:nvPicPr>
            <p:cNvPr id="78" name="Picture 3" descr="C:\Users\lksaxton\AppData\Local\Microsoft\Windows\Temporary Internet Files\Content.IE5\AXA8S61L\MP900305790[1].jpg"/>
            <p:cNvPicPr>
              <a:picLocks noChangeAspect="1" noChangeArrowheads="1"/>
            </p:cNvPicPr>
            <p:nvPr/>
          </p:nvPicPr>
          <p:blipFill>
            <a:blip r:embed="rId5" cstate="print"/>
            <a:srcRect/>
            <a:stretch>
              <a:fillRect/>
            </a:stretch>
          </p:blipFill>
          <p:spPr bwMode="auto">
            <a:xfrm rot="21247892">
              <a:off x="4897239" y="1450658"/>
              <a:ext cx="3657600" cy="5127477"/>
            </a:xfrm>
            <a:prstGeom prst="rect">
              <a:avLst/>
            </a:prstGeom>
            <a:noFill/>
            <a:effectLst>
              <a:outerShdw blurRad="50800" dist="38100" dir="2700000" algn="tl" rotWithShape="0">
                <a:prstClr val="black">
                  <a:alpha val="40000"/>
                </a:prstClr>
              </a:outerShdw>
            </a:effectLst>
          </p:spPr>
        </p:pic>
        <p:cxnSp>
          <p:nvCxnSpPr>
            <p:cNvPr id="79" name="Straight Connector 78"/>
            <p:cNvCxnSpPr/>
            <p:nvPr/>
          </p:nvCxnSpPr>
          <p:spPr>
            <a:xfrm rot="21247892" flipV="1">
              <a:off x="4792544" y="2007938"/>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21247892" flipV="1">
              <a:off x="5884020" y="1591516"/>
              <a:ext cx="76200" cy="48005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rot="21247892">
              <a:off x="4887327" y="2380017"/>
              <a:ext cx="641522" cy="461665"/>
            </a:xfrm>
            <a:prstGeom prst="rect">
              <a:avLst/>
            </a:prstGeom>
            <a:noFill/>
          </p:spPr>
          <p:txBody>
            <a:bodyPr wrap="none" rtlCol="0">
              <a:spAutoFit/>
            </a:bodyPr>
            <a:lstStyle/>
            <a:p>
              <a:r>
                <a:rPr lang="en-US" sz="2400" dirty="0">
                  <a:latin typeface="Mistral" pitchFamily="66" charset="0"/>
                </a:rPr>
                <a:t>Meat</a:t>
              </a:r>
            </a:p>
          </p:txBody>
        </p:sp>
        <p:cxnSp>
          <p:nvCxnSpPr>
            <p:cNvPr id="82" name="Straight Connector 81"/>
            <p:cNvCxnSpPr/>
            <p:nvPr/>
          </p:nvCxnSpPr>
          <p:spPr>
            <a:xfrm rot="21247892" flipV="1">
              <a:off x="4944944" y="4294262"/>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21247892" flipV="1">
              <a:off x="7450980" y="1591516"/>
              <a:ext cx="76200" cy="48005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rot="21247892">
              <a:off x="5824453" y="2093811"/>
              <a:ext cx="1146468" cy="830997"/>
            </a:xfrm>
            <a:prstGeom prst="rect">
              <a:avLst/>
            </a:prstGeom>
            <a:noFill/>
          </p:spPr>
          <p:txBody>
            <a:bodyPr wrap="square" rtlCol="0">
              <a:spAutoFit/>
            </a:bodyPr>
            <a:lstStyle/>
            <a:p>
              <a:r>
                <a:rPr lang="en-US" sz="2400" dirty="0">
                  <a:latin typeface="Mistral" pitchFamily="66" charset="0"/>
                </a:rPr>
                <a:t>Chicken</a:t>
              </a:r>
            </a:p>
            <a:p>
              <a:r>
                <a:rPr lang="en-US" sz="2400" dirty="0">
                  <a:latin typeface="Mistral" pitchFamily="66" charset="0"/>
                </a:rPr>
                <a:t>Pork chop</a:t>
              </a:r>
            </a:p>
          </p:txBody>
        </p:sp>
        <p:cxnSp>
          <p:nvCxnSpPr>
            <p:cNvPr id="86" name="Straight Connector 85"/>
            <p:cNvCxnSpPr/>
            <p:nvPr/>
          </p:nvCxnSpPr>
          <p:spPr>
            <a:xfrm rot="21247892" flipV="1">
              <a:off x="4868743" y="3570524"/>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21247892" flipV="1">
              <a:off x="5097343" y="5018000"/>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21247892" flipV="1">
              <a:off x="5249744" y="5741737"/>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21247892" flipV="1">
              <a:off x="4868744" y="2846786"/>
              <a:ext cx="3505200" cy="220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5" name="TextBox 94"/>
            <p:cNvSpPr txBox="1"/>
            <p:nvPr/>
          </p:nvSpPr>
          <p:spPr>
            <a:xfrm rot="21247892">
              <a:off x="7391021" y="1968549"/>
              <a:ext cx="654346" cy="830997"/>
            </a:xfrm>
            <a:prstGeom prst="rect">
              <a:avLst/>
            </a:prstGeom>
            <a:noFill/>
          </p:spPr>
          <p:txBody>
            <a:bodyPr wrap="none" rtlCol="0">
              <a:spAutoFit/>
            </a:bodyPr>
            <a:lstStyle/>
            <a:p>
              <a:r>
                <a:rPr lang="en-US" sz="2400" dirty="0">
                  <a:latin typeface="Mistral" pitchFamily="66" charset="0"/>
                </a:rPr>
                <a:t>5 lbs</a:t>
              </a:r>
            </a:p>
            <a:p>
              <a:r>
                <a:rPr lang="en-US" sz="2400" dirty="0">
                  <a:latin typeface="Mistral" pitchFamily="66" charset="0"/>
                </a:rPr>
                <a:t>15</a:t>
              </a:r>
            </a:p>
          </p:txBody>
        </p:sp>
        <p:sp>
          <p:nvSpPr>
            <p:cNvPr id="96" name="TextBox 95"/>
            <p:cNvSpPr txBox="1"/>
            <p:nvPr/>
          </p:nvSpPr>
          <p:spPr>
            <a:xfrm rot="21247892">
              <a:off x="4895388" y="3148532"/>
              <a:ext cx="950902" cy="461665"/>
            </a:xfrm>
            <a:prstGeom prst="rect">
              <a:avLst/>
            </a:prstGeom>
            <a:noFill/>
          </p:spPr>
          <p:txBody>
            <a:bodyPr wrap="none" rtlCol="0">
              <a:spAutoFit/>
            </a:bodyPr>
            <a:lstStyle/>
            <a:p>
              <a:r>
                <a:rPr lang="en-US" sz="2400" dirty="0">
                  <a:latin typeface="Mistral" pitchFamily="66" charset="0"/>
                </a:rPr>
                <a:t>Produce</a:t>
              </a:r>
            </a:p>
          </p:txBody>
        </p:sp>
        <p:sp>
          <p:nvSpPr>
            <p:cNvPr id="97" name="TextBox 96"/>
            <p:cNvSpPr txBox="1"/>
            <p:nvPr/>
          </p:nvSpPr>
          <p:spPr>
            <a:xfrm rot="21247892">
              <a:off x="5890362" y="2791417"/>
              <a:ext cx="1615187" cy="830997"/>
            </a:xfrm>
            <a:prstGeom prst="rect">
              <a:avLst/>
            </a:prstGeom>
            <a:noFill/>
          </p:spPr>
          <p:txBody>
            <a:bodyPr wrap="square" rtlCol="0">
              <a:spAutoFit/>
            </a:bodyPr>
            <a:lstStyle/>
            <a:p>
              <a:r>
                <a:rPr lang="en-US" sz="2400" dirty="0">
                  <a:latin typeface="Mistral" pitchFamily="66" charset="0"/>
                </a:rPr>
                <a:t>Acorn Squash</a:t>
              </a:r>
            </a:p>
            <a:p>
              <a:r>
                <a:rPr lang="en-US" sz="2400" dirty="0">
                  <a:latin typeface="Mistral" pitchFamily="66" charset="0"/>
                </a:rPr>
                <a:t>Carrots</a:t>
              </a:r>
            </a:p>
          </p:txBody>
        </p:sp>
        <p:sp>
          <p:nvSpPr>
            <p:cNvPr id="98" name="TextBox 97"/>
            <p:cNvSpPr txBox="1"/>
            <p:nvPr/>
          </p:nvSpPr>
          <p:spPr>
            <a:xfrm rot="21247892">
              <a:off x="7468197" y="2677182"/>
              <a:ext cx="675185" cy="830997"/>
            </a:xfrm>
            <a:prstGeom prst="rect">
              <a:avLst/>
            </a:prstGeom>
            <a:noFill/>
          </p:spPr>
          <p:txBody>
            <a:bodyPr wrap="none" rtlCol="0">
              <a:spAutoFit/>
            </a:bodyPr>
            <a:lstStyle/>
            <a:p>
              <a:r>
                <a:rPr lang="en-US" sz="2400" dirty="0">
                  <a:latin typeface="Mistral" pitchFamily="66" charset="0"/>
                </a:rPr>
                <a:t>7</a:t>
              </a:r>
            </a:p>
            <a:p>
              <a:r>
                <a:rPr lang="en-US" sz="2400" dirty="0">
                  <a:latin typeface="Mistral" pitchFamily="66" charset="0"/>
                </a:rPr>
                <a:t>3 bch</a:t>
              </a:r>
            </a:p>
          </p:txBody>
        </p:sp>
        <p:sp>
          <p:nvSpPr>
            <p:cNvPr id="99" name="TextBox 98"/>
            <p:cNvSpPr txBox="1"/>
            <p:nvPr/>
          </p:nvSpPr>
          <p:spPr>
            <a:xfrm rot="21247892">
              <a:off x="4990083" y="3843756"/>
              <a:ext cx="766557" cy="461665"/>
            </a:xfrm>
            <a:prstGeom prst="rect">
              <a:avLst/>
            </a:prstGeom>
            <a:noFill/>
          </p:spPr>
          <p:txBody>
            <a:bodyPr wrap="none" rtlCol="0">
              <a:spAutoFit/>
            </a:bodyPr>
            <a:lstStyle/>
            <a:p>
              <a:r>
                <a:rPr lang="en-US" sz="2400" dirty="0">
                  <a:latin typeface="Mistral" pitchFamily="66" charset="0"/>
                </a:rPr>
                <a:t>Dairy</a:t>
              </a:r>
            </a:p>
          </p:txBody>
        </p:sp>
        <p:sp>
          <p:nvSpPr>
            <p:cNvPr id="100" name="TextBox 99"/>
            <p:cNvSpPr txBox="1"/>
            <p:nvPr/>
          </p:nvSpPr>
          <p:spPr>
            <a:xfrm rot="21247892">
              <a:off x="5947681" y="3509395"/>
              <a:ext cx="1615187" cy="830997"/>
            </a:xfrm>
            <a:prstGeom prst="rect">
              <a:avLst/>
            </a:prstGeom>
            <a:noFill/>
          </p:spPr>
          <p:txBody>
            <a:bodyPr wrap="square" rtlCol="0">
              <a:spAutoFit/>
            </a:bodyPr>
            <a:lstStyle/>
            <a:p>
              <a:r>
                <a:rPr lang="en-US" sz="2400" dirty="0">
                  <a:latin typeface="Mistral" pitchFamily="66" charset="0"/>
                </a:rPr>
                <a:t>1% Milk</a:t>
              </a:r>
            </a:p>
            <a:p>
              <a:r>
                <a:rPr lang="en-US" sz="2400" dirty="0">
                  <a:latin typeface="Mistral" pitchFamily="66" charset="0"/>
                </a:rPr>
                <a:t>Eggs</a:t>
              </a:r>
            </a:p>
          </p:txBody>
        </p:sp>
        <p:sp>
          <p:nvSpPr>
            <p:cNvPr id="101" name="TextBox 100"/>
            <p:cNvSpPr txBox="1"/>
            <p:nvPr/>
          </p:nvSpPr>
          <p:spPr>
            <a:xfrm rot="21247892">
              <a:off x="7551486" y="3404437"/>
              <a:ext cx="663964" cy="830997"/>
            </a:xfrm>
            <a:prstGeom prst="rect">
              <a:avLst/>
            </a:prstGeom>
            <a:noFill/>
          </p:spPr>
          <p:txBody>
            <a:bodyPr wrap="none" rtlCol="0">
              <a:spAutoFit/>
            </a:bodyPr>
            <a:lstStyle/>
            <a:p>
              <a:r>
                <a:rPr lang="en-US" sz="2400" dirty="0">
                  <a:latin typeface="Mistral" pitchFamily="66" charset="0"/>
                </a:rPr>
                <a:t>1 gal</a:t>
              </a:r>
            </a:p>
            <a:p>
              <a:r>
                <a:rPr lang="en-US" sz="2400" dirty="0">
                  <a:latin typeface="Mistral" pitchFamily="66" charset="0"/>
                </a:rPr>
                <a:t>1 dz</a:t>
              </a:r>
            </a:p>
          </p:txBody>
        </p:sp>
        <p:sp>
          <p:nvSpPr>
            <p:cNvPr id="102" name="TextBox 101"/>
            <p:cNvSpPr txBox="1"/>
            <p:nvPr/>
          </p:nvSpPr>
          <p:spPr>
            <a:xfrm rot="21247892">
              <a:off x="5146168" y="4397325"/>
              <a:ext cx="774571" cy="830997"/>
            </a:xfrm>
            <a:prstGeom prst="rect">
              <a:avLst/>
            </a:prstGeom>
            <a:noFill/>
          </p:spPr>
          <p:txBody>
            <a:bodyPr wrap="none" rtlCol="0">
              <a:spAutoFit/>
            </a:bodyPr>
            <a:lstStyle/>
            <a:p>
              <a:r>
                <a:rPr lang="en-US" sz="2400" dirty="0">
                  <a:latin typeface="Mistral" pitchFamily="66" charset="0"/>
                </a:rPr>
                <a:t>Dry </a:t>
              </a:r>
            </a:p>
            <a:p>
              <a:r>
                <a:rPr lang="en-US" sz="2400" dirty="0">
                  <a:latin typeface="Mistral" pitchFamily="66" charset="0"/>
                </a:rPr>
                <a:t>Goods</a:t>
              </a:r>
            </a:p>
          </p:txBody>
        </p:sp>
        <p:sp>
          <p:nvSpPr>
            <p:cNvPr id="103" name="TextBox 102"/>
            <p:cNvSpPr txBox="1"/>
            <p:nvPr/>
          </p:nvSpPr>
          <p:spPr>
            <a:xfrm rot="21247892">
              <a:off x="6016385" y="4270208"/>
              <a:ext cx="1615187" cy="830997"/>
            </a:xfrm>
            <a:prstGeom prst="rect">
              <a:avLst/>
            </a:prstGeom>
            <a:noFill/>
          </p:spPr>
          <p:txBody>
            <a:bodyPr wrap="square" rtlCol="0">
              <a:spAutoFit/>
            </a:bodyPr>
            <a:lstStyle/>
            <a:p>
              <a:r>
                <a:rPr lang="en-US" sz="2400" dirty="0">
                  <a:latin typeface="Mistral" pitchFamily="66" charset="0"/>
                </a:rPr>
                <a:t>Tomato Sauce</a:t>
              </a:r>
            </a:p>
            <a:p>
              <a:r>
                <a:rPr lang="en-US" sz="2400" dirty="0">
                  <a:latin typeface="Mistral" pitchFamily="66" charset="0"/>
                </a:rPr>
                <a:t>Rice</a:t>
              </a:r>
            </a:p>
          </p:txBody>
        </p:sp>
        <p:sp>
          <p:nvSpPr>
            <p:cNvPr id="104" name="TextBox 103"/>
            <p:cNvSpPr txBox="1"/>
            <p:nvPr/>
          </p:nvSpPr>
          <p:spPr>
            <a:xfrm rot="21247892">
              <a:off x="7623412" y="4160372"/>
              <a:ext cx="840295" cy="830997"/>
            </a:xfrm>
            <a:prstGeom prst="rect">
              <a:avLst/>
            </a:prstGeom>
            <a:noFill/>
          </p:spPr>
          <p:txBody>
            <a:bodyPr wrap="none" rtlCol="0">
              <a:spAutoFit/>
            </a:bodyPr>
            <a:lstStyle/>
            <a:p>
              <a:r>
                <a:rPr lang="en-US" sz="2400" dirty="0">
                  <a:latin typeface="Mistral" pitchFamily="66" charset="0"/>
                </a:rPr>
                <a:t>6 jars</a:t>
              </a:r>
            </a:p>
            <a:p>
              <a:r>
                <a:rPr lang="en-US" sz="2400" dirty="0">
                  <a:latin typeface="Mistral" pitchFamily="66" charset="0"/>
                </a:rPr>
                <a:t>3.5 lbs</a:t>
              </a:r>
            </a:p>
          </p:txBody>
        </p:sp>
        <p:sp>
          <p:nvSpPr>
            <p:cNvPr id="109" name="TextBox 108"/>
            <p:cNvSpPr txBox="1"/>
            <p:nvPr/>
          </p:nvSpPr>
          <p:spPr>
            <a:xfrm rot="21247892">
              <a:off x="5186300" y="5342142"/>
              <a:ext cx="846707" cy="461665"/>
            </a:xfrm>
            <a:prstGeom prst="rect">
              <a:avLst/>
            </a:prstGeom>
            <a:noFill/>
          </p:spPr>
          <p:txBody>
            <a:bodyPr wrap="none" rtlCol="0">
              <a:spAutoFit/>
            </a:bodyPr>
            <a:lstStyle/>
            <a:p>
              <a:r>
                <a:rPr lang="en-US" sz="2400" dirty="0">
                  <a:latin typeface="Mistral" pitchFamily="66" charset="0"/>
                </a:rPr>
                <a:t>Frozen</a:t>
              </a:r>
            </a:p>
          </p:txBody>
        </p:sp>
        <p:sp>
          <p:nvSpPr>
            <p:cNvPr id="112" name="TextBox 111"/>
            <p:cNvSpPr txBox="1"/>
            <p:nvPr/>
          </p:nvSpPr>
          <p:spPr>
            <a:xfrm rot="21247892">
              <a:off x="6098945" y="5216874"/>
              <a:ext cx="1615187" cy="461665"/>
            </a:xfrm>
            <a:prstGeom prst="rect">
              <a:avLst/>
            </a:prstGeom>
            <a:noFill/>
          </p:spPr>
          <p:txBody>
            <a:bodyPr wrap="square" rtlCol="0">
              <a:spAutoFit/>
            </a:bodyPr>
            <a:lstStyle/>
            <a:p>
              <a:r>
                <a:rPr lang="en-US" sz="2400" dirty="0">
                  <a:latin typeface="Mistral" pitchFamily="66" charset="0"/>
                </a:rPr>
                <a:t>Pizza</a:t>
              </a:r>
            </a:p>
          </p:txBody>
        </p:sp>
        <p:sp>
          <p:nvSpPr>
            <p:cNvPr id="119" name="TextBox 118"/>
            <p:cNvSpPr txBox="1"/>
            <p:nvPr/>
          </p:nvSpPr>
          <p:spPr>
            <a:xfrm rot="21247892">
              <a:off x="7973724" y="5012322"/>
              <a:ext cx="292068" cy="461665"/>
            </a:xfrm>
            <a:prstGeom prst="rect">
              <a:avLst/>
            </a:prstGeom>
            <a:noFill/>
          </p:spPr>
          <p:txBody>
            <a:bodyPr wrap="none" rtlCol="0">
              <a:spAutoFit/>
            </a:bodyPr>
            <a:lstStyle/>
            <a:p>
              <a:r>
                <a:rPr lang="en-US" sz="2400" dirty="0">
                  <a:latin typeface="Mistral" pitchFamily="66" charset="0"/>
                </a:rPr>
                <a:t>7</a:t>
              </a:r>
            </a:p>
          </p:txBody>
        </p:sp>
        <p:sp>
          <p:nvSpPr>
            <p:cNvPr id="120" name="TextBox 119"/>
            <p:cNvSpPr txBox="1"/>
            <p:nvPr/>
          </p:nvSpPr>
          <p:spPr>
            <a:xfrm rot="21247892">
              <a:off x="5246469" y="5971619"/>
              <a:ext cx="878767" cy="461665"/>
            </a:xfrm>
            <a:prstGeom prst="rect">
              <a:avLst/>
            </a:prstGeom>
            <a:noFill/>
          </p:spPr>
          <p:txBody>
            <a:bodyPr wrap="none" rtlCol="0">
              <a:spAutoFit/>
            </a:bodyPr>
            <a:lstStyle/>
            <a:p>
              <a:r>
                <a:rPr lang="en-US" sz="2400" dirty="0">
                  <a:latin typeface="Mistral" pitchFamily="66" charset="0"/>
                </a:rPr>
                <a:t>Drinks</a:t>
              </a:r>
            </a:p>
          </p:txBody>
        </p:sp>
        <p:sp>
          <p:nvSpPr>
            <p:cNvPr id="121" name="TextBox 120"/>
            <p:cNvSpPr txBox="1"/>
            <p:nvPr/>
          </p:nvSpPr>
          <p:spPr>
            <a:xfrm rot="21247892">
              <a:off x="6175145" y="5858748"/>
              <a:ext cx="1615187" cy="461665"/>
            </a:xfrm>
            <a:prstGeom prst="rect">
              <a:avLst/>
            </a:prstGeom>
            <a:noFill/>
          </p:spPr>
          <p:txBody>
            <a:bodyPr wrap="square" rtlCol="0">
              <a:spAutoFit/>
            </a:bodyPr>
            <a:lstStyle/>
            <a:p>
              <a:r>
                <a:rPr lang="en-US" sz="2400" dirty="0">
                  <a:latin typeface="Mistral" pitchFamily="66" charset="0"/>
                </a:rPr>
                <a:t>Bottled Water</a:t>
              </a:r>
            </a:p>
          </p:txBody>
        </p:sp>
        <p:sp>
          <p:nvSpPr>
            <p:cNvPr id="122" name="TextBox 121"/>
            <p:cNvSpPr txBox="1"/>
            <p:nvPr/>
          </p:nvSpPr>
          <p:spPr>
            <a:xfrm rot="21247892">
              <a:off x="7908860" y="5758590"/>
              <a:ext cx="574196" cy="461665"/>
            </a:xfrm>
            <a:prstGeom prst="rect">
              <a:avLst/>
            </a:prstGeom>
            <a:noFill/>
          </p:spPr>
          <p:txBody>
            <a:bodyPr wrap="none" rtlCol="0">
              <a:spAutoFit/>
            </a:bodyPr>
            <a:lstStyle/>
            <a:p>
              <a:r>
                <a:rPr lang="en-US" sz="2400" dirty="0">
                  <a:latin typeface="Mistral" pitchFamily="66" charset="0"/>
                </a:rPr>
                <a:t>5 cs</a:t>
              </a:r>
            </a:p>
          </p:txBody>
        </p:sp>
        <p:sp>
          <p:nvSpPr>
            <p:cNvPr id="123" name="TextBox 122"/>
            <p:cNvSpPr txBox="1"/>
            <p:nvPr/>
          </p:nvSpPr>
          <p:spPr>
            <a:xfrm rot="21247892">
              <a:off x="4711170" y="1727486"/>
              <a:ext cx="1016625" cy="338554"/>
            </a:xfrm>
            <a:prstGeom prst="rect">
              <a:avLst/>
            </a:prstGeom>
            <a:noFill/>
          </p:spPr>
          <p:txBody>
            <a:bodyPr wrap="none" rtlCol="0">
              <a:spAutoFit/>
            </a:bodyPr>
            <a:lstStyle/>
            <a:p>
              <a:r>
                <a:rPr lang="en-US" sz="1600" dirty="0">
                  <a:latin typeface="Arial" pitchFamily="34" charset="0"/>
                  <a:cs typeface="Arial" pitchFamily="34" charset="0"/>
                </a:rPr>
                <a:t>Category</a:t>
              </a:r>
            </a:p>
          </p:txBody>
        </p:sp>
        <p:sp>
          <p:nvSpPr>
            <p:cNvPr id="124" name="TextBox 123"/>
            <p:cNvSpPr txBox="1"/>
            <p:nvPr/>
          </p:nvSpPr>
          <p:spPr>
            <a:xfrm rot="21247892">
              <a:off x="6187802" y="1610245"/>
              <a:ext cx="651140" cy="338554"/>
            </a:xfrm>
            <a:prstGeom prst="rect">
              <a:avLst/>
            </a:prstGeom>
            <a:noFill/>
          </p:spPr>
          <p:txBody>
            <a:bodyPr wrap="none" rtlCol="0">
              <a:spAutoFit/>
            </a:bodyPr>
            <a:lstStyle/>
            <a:p>
              <a:r>
                <a:rPr lang="en-US" sz="1600" dirty="0">
                  <a:latin typeface="Arial" pitchFamily="34" charset="0"/>
                  <a:cs typeface="Arial" pitchFamily="34" charset="0"/>
                </a:rPr>
                <a:t>Food</a:t>
              </a:r>
            </a:p>
          </p:txBody>
        </p:sp>
        <p:sp>
          <p:nvSpPr>
            <p:cNvPr id="125" name="TextBox 124"/>
            <p:cNvSpPr txBox="1"/>
            <p:nvPr/>
          </p:nvSpPr>
          <p:spPr>
            <a:xfrm rot="21247892">
              <a:off x="7559671" y="1474957"/>
              <a:ext cx="548548" cy="338554"/>
            </a:xfrm>
            <a:prstGeom prst="rect">
              <a:avLst/>
            </a:prstGeom>
            <a:noFill/>
          </p:spPr>
          <p:txBody>
            <a:bodyPr wrap="none" rtlCol="0">
              <a:spAutoFit/>
            </a:bodyPr>
            <a:lstStyle/>
            <a:p>
              <a:r>
                <a:rPr lang="en-US" sz="1600" dirty="0">
                  <a:latin typeface="Arial" pitchFamily="34" charset="0"/>
                  <a:cs typeface="Arial" pitchFamily="34" charset="0"/>
                </a:rPr>
                <a:t>Unit</a:t>
              </a:r>
            </a:p>
          </p:txBody>
        </p:sp>
      </p:grpSp>
      <p:grpSp>
        <p:nvGrpSpPr>
          <p:cNvPr id="58" name="Group 57"/>
          <p:cNvGrpSpPr/>
          <p:nvPr/>
        </p:nvGrpSpPr>
        <p:grpSpPr>
          <a:xfrm>
            <a:off x="498261" y="1447800"/>
            <a:ext cx="4309177" cy="5187051"/>
            <a:chOff x="498261" y="1312026"/>
            <a:chExt cx="4309177" cy="5187051"/>
          </a:xfrm>
        </p:grpSpPr>
        <p:grpSp>
          <p:nvGrpSpPr>
            <p:cNvPr id="67" name="Group 119"/>
            <p:cNvGrpSpPr/>
            <p:nvPr/>
          </p:nvGrpSpPr>
          <p:grpSpPr>
            <a:xfrm>
              <a:off x="498261" y="1312026"/>
              <a:ext cx="4309177" cy="5187051"/>
              <a:chOff x="516849" y="1388226"/>
              <a:chExt cx="4309177" cy="5187051"/>
            </a:xfrm>
            <a:effectLst>
              <a:outerShdw blurRad="63500" sx="102000" sy="102000" algn="ctr" rotWithShape="0">
                <a:prstClr val="black">
                  <a:alpha val="40000"/>
                </a:prstClr>
              </a:outerShdw>
            </a:effectLst>
          </p:grpSpPr>
          <p:pic>
            <p:nvPicPr>
              <p:cNvPr id="68" name="Picture 3" descr="C:\Users\lksaxton\AppData\Local\Microsoft\Windows\Temporary Internet Files\Content.IE5\AXA8S61L\MP900305790[1].jpg"/>
              <p:cNvPicPr>
                <a:picLocks noChangeAspect="1" noChangeArrowheads="1"/>
              </p:cNvPicPr>
              <p:nvPr/>
            </p:nvPicPr>
            <p:blipFill>
              <a:blip r:embed="rId5" cstate="print"/>
              <a:srcRect/>
              <a:stretch>
                <a:fillRect/>
              </a:stretch>
            </p:blipFill>
            <p:spPr bwMode="auto">
              <a:xfrm rot="21341934">
                <a:off x="609600" y="1447800"/>
                <a:ext cx="3657600" cy="5127477"/>
              </a:xfrm>
              <a:prstGeom prst="rect">
                <a:avLst/>
              </a:prstGeom>
              <a:noFill/>
              <a:effectLst>
                <a:outerShdw blurRad="50800" dist="38100" dir="2700000" algn="tl" rotWithShape="0">
                  <a:prstClr val="black">
                    <a:alpha val="40000"/>
                  </a:prstClr>
                </a:outerShdw>
              </a:effectLst>
            </p:spPr>
          </p:pic>
          <p:sp>
            <p:nvSpPr>
              <p:cNvPr id="69" name="TextBox 68"/>
              <p:cNvSpPr txBox="1"/>
              <p:nvPr/>
            </p:nvSpPr>
            <p:spPr>
              <a:xfrm rot="21247892">
                <a:off x="2643380" y="1388226"/>
                <a:ext cx="1077539" cy="523220"/>
              </a:xfrm>
              <a:prstGeom prst="rect">
                <a:avLst/>
              </a:prstGeom>
              <a:noFill/>
            </p:spPr>
            <p:txBody>
              <a:bodyPr wrap="none" rtlCol="0">
                <a:spAutoFit/>
              </a:bodyPr>
              <a:lstStyle/>
              <a:p>
                <a:r>
                  <a:rPr lang="en-US" sz="2800" u="sng" dirty="0">
                    <a:latin typeface="Mistral" pitchFamily="66" charset="0"/>
                  </a:rPr>
                  <a:t>Produce</a:t>
                </a:r>
              </a:p>
            </p:txBody>
          </p:sp>
          <p:sp>
            <p:nvSpPr>
              <p:cNvPr id="70" name="TextBox 69"/>
              <p:cNvSpPr txBox="1"/>
              <p:nvPr/>
            </p:nvSpPr>
            <p:spPr>
              <a:xfrm rot="21247892">
                <a:off x="782548" y="3969602"/>
                <a:ext cx="862737" cy="523220"/>
              </a:xfrm>
              <a:prstGeom prst="rect">
                <a:avLst/>
              </a:prstGeom>
              <a:noFill/>
            </p:spPr>
            <p:txBody>
              <a:bodyPr wrap="none" rtlCol="0">
                <a:spAutoFit/>
              </a:bodyPr>
              <a:lstStyle/>
              <a:p>
                <a:r>
                  <a:rPr lang="en-US" sz="2800" u="sng" dirty="0">
                    <a:latin typeface="Mistral" pitchFamily="66" charset="0"/>
                  </a:rPr>
                  <a:t>Dairy</a:t>
                </a:r>
              </a:p>
            </p:txBody>
          </p:sp>
          <p:sp>
            <p:nvSpPr>
              <p:cNvPr id="71" name="TextBox 70"/>
              <p:cNvSpPr txBox="1"/>
              <p:nvPr/>
            </p:nvSpPr>
            <p:spPr>
              <a:xfrm rot="21247892">
                <a:off x="2704797" y="3841049"/>
                <a:ext cx="1583404" cy="523220"/>
              </a:xfrm>
              <a:prstGeom prst="rect">
                <a:avLst/>
              </a:prstGeom>
              <a:noFill/>
            </p:spPr>
            <p:txBody>
              <a:bodyPr wrap="square" rtlCol="0">
                <a:spAutoFit/>
              </a:bodyPr>
              <a:lstStyle/>
              <a:p>
                <a:r>
                  <a:rPr lang="en-US" sz="2800" u="sng" dirty="0">
                    <a:latin typeface="Mistral" pitchFamily="66" charset="0"/>
                  </a:rPr>
                  <a:t>Dry  Goods</a:t>
                </a:r>
              </a:p>
            </p:txBody>
          </p:sp>
          <p:sp>
            <p:nvSpPr>
              <p:cNvPr id="73" name="TextBox 72"/>
              <p:cNvSpPr txBox="1"/>
              <p:nvPr/>
            </p:nvSpPr>
            <p:spPr>
              <a:xfrm rot="21247892">
                <a:off x="516849" y="1677209"/>
                <a:ext cx="718466" cy="523220"/>
              </a:xfrm>
              <a:prstGeom prst="rect">
                <a:avLst/>
              </a:prstGeom>
              <a:noFill/>
            </p:spPr>
            <p:txBody>
              <a:bodyPr wrap="none" rtlCol="0">
                <a:spAutoFit/>
              </a:bodyPr>
              <a:lstStyle/>
              <a:p>
                <a:r>
                  <a:rPr lang="en-US" sz="2800" u="sng" dirty="0">
                    <a:latin typeface="Mistral" pitchFamily="66" charset="0"/>
                  </a:rPr>
                  <a:t>Meat</a:t>
                </a:r>
              </a:p>
            </p:txBody>
          </p:sp>
          <p:sp>
            <p:nvSpPr>
              <p:cNvPr id="75" name="TextBox 74"/>
              <p:cNvSpPr txBox="1"/>
              <p:nvPr/>
            </p:nvSpPr>
            <p:spPr>
              <a:xfrm rot="21247892">
                <a:off x="571505" y="2118829"/>
                <a:ext cx="1670176" cy="830997"/>
              </a:xfrm>
              <a:prstGeom prst="rect">
                <a:avLst/>
              </a:prstGeom>
              <a:noFill/>
            </p:spPr>
            <p:txBody>
              <a:bodyPr wrap="square" rtlCol="0">
                <a:spAutoFit/>
              </a:bodyPr>
              <a:lstStyle/>
              <a:p>
                <a:r>
                  <a:rPr lang="en-US" sz="2400" dirty="0">
                    <a:latin typeface="Mistral" pitchFamily="66" charset="0"/>
                  </a:rPr>
                  <a:t>Chicken 5 lbs </a:t>
                </a:r>
              </a:p>
              <a:p>
                <a:r>
                  <a:rPr lang="en-US" sz="2400" dirty="0">
                    <a:latin typeface="Mistral" pitchFamily="66" charset="0"/>
                  </a:rPr>
                  <a:t>Pork chop 15 </a:t>
                </a:r>
              </a:p>
            </p:txBody>
          </p:sp>
          <p:sp>
            <p:nvSpPr>
              <p:cNvPr id="76" name="TextBox 75"/>
              <p:cNvSpPr txBox="1"/>
              <p:nvPr/>
            </p:nvSpPr>
            <p:spPr>
              <a:xfrm rot="21247892">
                <a:off x="2412447" y="1918338"/>
                <a:ext cx="1729136" cy="830997"/>
              </a:xfrm>
              <a:prstGeom prst="rect">
                <a:avLst/>
              </a:prstGeom>
              <a:noFill/>
            </p:spPr>
            <p:txBody>
              <a:bodyPr wrap="square" rtlCol="0">
                <a:spAutoFit/>
              </a:bodyPr>
              <a:lstStyle/>
              <a:p>
                <a:r>
                  <a:rPr lang="en-US" sz="2400" dirty="0">
                    <a:latin typeface="Mistral" pitchFamily="66" charset="0"/>
                  </a:rPr>
                  <a:t>Acorn Squash 7 </a:t>
                </a:r>
              </a:p>
              <a:p>
                <a:r>
                  <a:rPr lang="en-US" sz="2400" dirty="0">
                    <a:latin typeface="Mistral" pitchFamily="66" charset="0"/>
                  </a:rPr>
                  <a:t>Carrots 3 bch </a:t>
                </a:r>
              </a:p>
            </p:txBody>
          </p:sp>
          <p:sp>
            <p:nvSpPr>
              <p:cNvPr id="83" name="TextBox 82"/>
              <p:cNvSpPr txBox="1"/>
              <p:nvPr/>
            </p:nvSpPr>
            <p:spPr>
              <a:xfrm rot="21247892">
                <a:off x="809844" y="4438762"/>
                <a:ext cx="1615187" cy="830997"/>
              </a:xfrm>
              <a:prstGeom prst="rect">
                <a:avLst/>
              </a:prstGeom>
              <a:noFill/>
            </p:spPr>
            <p:txBody>
              <a:bodyPr wrap="square" rtlCol="0">
                <a:spAutoFit/>
              </a:bodyPr>
              <a:lstStyle/>
              <a:p>
                <a:r>
                  <a:rPr lang="en-US" sz="2400" dirty="0">
                    <a:latin typeface="Mistral" pitchFamily="66" charset="0"/>
                  </a:rPr>
                  <a:t>1% Milk 1 gal </a:t>
                </a:r>
              </a:p>
              <a:p>
                <a:r>
                  <a:rPr lang="en-US" sz="2400" dirty="0">
                    <a:latin typeface="Mistral" pitchFamily="66" charset="0"/>
                  </a:rPr>
                  <a:t>Eggs 1 dz </a:t>
                </a:r>
              </a:p>
            </p:txBody>
          </p:sp>
          <p:sp>
            <p:nvSpPr>
              <p:cNvPr id="89" name="TextBox 88"/>
              <p:cNvSpPr txBox="1"/>
              <p:nvPr/>
            </p:nvSpPr>
            <p:spPr>
              <a:xfrm rot="21247892">
                <a:off x="2563448" y="4281010"/>
                <a:ext cx="2262578" cy="830997"/>
              </a:xfrm>
              <a:prstGeom prst="rect">
                <a:avLst/>
              </a:prstGeom>
              <a:noFill/>
            </p:spPr>
            <p:txBody>
              <a:bodyPr wrap="square" rtlCol="0">
                <a:spAutoFit/>
              </a:bodyPr>
              <a:lstStyle/>
              <a:p>
                <a:r>
                  <a:rPr lang="en-US" sz="2400" dirty="0">
                    <a:latin typeface="Mistral" pitchFamily="66" charset="0"/>
                  </a:rPr>
                  <a:t>Tomato Sauce  6</a:t>
                </a:r>
              </a:p>
              <a:p>
                <a:r>
                  <a:rPr lang="en-US" sz="2400" dirty="0">
                    <a:latin typeface="Mistral" pitchFamily="66" charset="0"/>
                  </a:rPr>
                  <a:t>Rice 3.5 lbs </a:t>
                </a:r>
              </a:p>
            </p:txBody>
          </p:sp>
          <p:sp>
            <p:nvSpPr>
              <p:cNvPr id="90" name="TextBox 89"/>
              <p:cNvSpPr txBox="1"/>
              <p:nvPr/>
            </p:nvSpPr>
            <p:spPr>
              <a:xfrm rot="21247892">
                <a:off x="2701811" y="5079946"/>
                <a:ext cx="1615187" cy="461665"/>
              </a:xfrm>
              <a:prstGeom prst="rect">
                <a:avLst/>
              </a:prstGeom>
              <a:noFill/>
            </p:spPr>
            <p:txBody>
              <a:bodyPr wrap="square" rtlCol="0">
                <a:spAutoFit/>
              </a:bodyPr>
              <a:lstStyle/>
              <a:p>
                <a:r>
                  <a:rPr lang="en-US" sz="2400" dirty="0">
                    <a:latin typeface="Mistral" pitchFamily="66" charset="0"/>
                  </a:rPr>
                  <a:t>Pizzas 7 </a:t>
                </a:r>
              </a:p>
            </p:txBody>
          </p:sp>
        </p:grpSp>
        <p:cxnSp>
          <p:nvCxnSpPr>
            <p:cNvPr id="53" name="Straight Connector 52"/>
            <p:cNvCxnSpPr/>
            <p:nvPr/>
          </p:nvCxnSpPr>
          <p:spPr>
            <a:xfrm>
              <a:off x="2209800" y="1524000"/>
              <a:ext cx="365760" cy="4800600"/>
            </a:xfrm>
            <a:prstGeom prst="line">
              <a:avLst/>
            </a:prstGeom>
            <a:ln w="38100"/>
          </p:spPr>
          <p:style>
            <a:lnRef idx="1">
              <a:schemeClr val="dk1"/>
            </a:lnRef>
            <a:fillRef idx="0">
              <a:schemeClr val="dk1"/>
            </a:fillRef>
            <a:effectRef idx="0">
              <a:schemeClr val="dk1"/>
            </a:effectRef>
            <a:fontRef idx="minor">
              <a:schemeClr val="tx1"/>
            </a:fontRef>
          </p:style>
        </p:cxnSp>
        <p:cxnSp>
          <p:nvCxnSpPr>
            <p:cNvPr id="55" name="Straight Connector 54"/>
            <p:cNvCxnSpPr/>
            <p:nvPr/>
          </p:nvCxnSpPr>
          <p:spPr>
            <a:xfrm flipV="1">
              <a:off x="609600" y="3733800"/>
              <a:ext cx="3581400" cy="228600"/>
            </a:xfrm>
            <a:prstGeom prst="line">
              <a:avLst/>
            </a:prstGeom>
            <a:ln w="38100"/>
          </p:spPr>
          <p:style>
            <a:lnRef idx="1">
              <a:schemeClr val="dk1"/>
            </a:lnRef>
            <a:fillRef idx="0">
              <a:schemeClr val="dk1"/>
            </a:fillRef>
            <a:effectRef idx="0">
              <a:schemeClr val="dk1"/>
            </a:effectRef>
            <a:fontRef idx="minor">
              <a:schemeClr val="tx1"/>
            </a:fontRef>
          </p:style>
        </p:cxnSp>
      </p:grpSp>
      <p:sp>
        <p:nvSpPr>
          <p:cNvPr id="50" name="Title 1">
            <a:extLst>
              <a:ext uri="{FF2B5EF4-FFF2-40B4-BE49-F238E27FC236}">
                <a16:creationId xmlns:a16="http://schemas.microsoft.com/office/drawing/2014/main" id="{6905D263-6863-4562-96F1-C7D9459124FF}"/>
              </a:ext>
            </a:extLst>
          </p:cNvPr>
          <p:cNvSpPr>
            <a:spLocks noGrp="1"/>
          </p:cNvSpPr>
          <p:nvPr>
            <p:ph type="title"/>
          </p:nvPr>
        </p:nvSpPr>
        <p:spPr>
          <a:xfrm>
            <a:off x="457200" y="83354"/>
            <a:ext cx="8229600" cy="1143000"/>
          </a:xfrm>
        </p:spPr>
        <p:txBody>
          <a:bodyPr/>
          <a:lstStyle/>
          <a:p>
            <a:r>
              <a:rPr lang="en-US" dirty="0"/>
              <a:t>Load Guide Formats cont.</a:t>
            </a:r>
          </a:p>
        </p:txBody>
      </p:sp>
      <p:pic>
        <p:nvPicPr>
          <p:cNvPr id="2" name="Slid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502"/>
    </mc:Choice>
    <mc:Fallback xmlns="">
      <p:transition spd="slow" advTm="21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77"/>
                                        </p:tgtEl>
                                        <p:attrNameLst>
                                          <p:attrName>style.visibility</p:attrName>
                                        </p:attrNameLst>
                                      </p:cBhvr>
                                      <p:to>
                                        <p:strVal val="visible"/>
                                      </p:to>
                                    </p:set>
                                    <p:animEffect transition="in" filter="fade">
                                      <p:cBhvr>
                                        <p:cTn id="11" dur="500"/>
                                        <p:tgtEl>
                                          <p:spTgt spid="77"/>
                                        </p:tgtEl>
                                      </p:cBhvr>
                                    </p:animEffect>
                                  </p:childTnLst>
                                </p:cTn>
                              </p:par>
                            </p:childTnLst>
                          </p:cTn>
                        </p:par>
                        <p:par>
                          <p:cTn id="12" fill="hold">
                            <p:stCondLst>
                              <p:cond delay="1500"/>
                            </p:stCondLst>
                            <p:childTnLst>
                              <p:par>
                                <p:cTn id="13" presetID="1" presetClass="mediacall" presetSubtype="0" fill="hold" nodeType="afterEffect">
                                  <p:stCondLst>
                                    <p:cond delay="0"/>
                                  </p:stCondLst>
                                  <p:childTnLst>
                                    <p:cmd type="call" cmd="playFrom(0.0)">
                                      <p:cBhvr>
                                        <p:cTn id="14" dur="191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5"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1571" objId="2"/>
        <p14:stopEvt time="20817" objId="2"/>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3BD59-7054-4566-A1DE-61BC7129E8F2}"/>
              </a:ext>
            </a:extLst>
          </p:cNvPr>
          <p:cNvSpPr>
            <a:spLocks noGrp="1"/>
          </p:cNvSpPr>
          <p:nvPr>
            <p:ph type="title"/>
          </p:nvPr>
        </p:nvSpPr>
        <p:spPr/>
        <p:txBody>
          <a:bodyPr/>
          <a:lstStyle/>
          <a:p>
            <a:r>
              <a:rPr lang="en-US" dirty="0"/>
              <a:t>Continued in Part 2</a:t>
            </a:r>
          </a:p>
        </p:txBody>
      </p:sp>
      <p:sp>
        <p:nvSpPr>
          <p:cNvPr id="3" name="Content Placeholder 2">
            <a:extLst>
              <a:ext uri="{FF2B5EF4-FFF2-40B4-BE49-F238E27FC236}">
                <a16:creationId xmlns:a16="http://schemas.microsoft.com/office/drawing/2014/main" id="{5851B176-3E9A-487F-9879-6D991D23772E}"/>
              </a:ext>
            </a:extLst>
          </p:cNvPr>
          <p:cNvSpPr>
            <a:spLocks noGrp="1"/>
          </p:cNvSpPr>
          <p:nvPr>
            <p:ph idx="1"/>
          </p:nvPr>
        </p:nvSpPr>
        <p:spPr>
          <a:xfrm>
            <a:off x="457200" y="2819400"/>
            <a:ext cx="8229600" cy="3505200"/>
          </a:xfrm>
        </p:spPr>
        <p:txBody>
          <a:bodyPr/>
          <a:lstStyle/>
          <a:p>
            <a:r>
              <a:rPr lang="en-US" dirty="0"/>
              <a:t>Close this PowerPoint</a:t>
            </a:r>
          </a:p>
          <a:p>
            <a:r>
              <a:rPr lang="en-US" dirty="0"/>
              <a:t>Open </a:t>
            </a:r>
            <a:r>
              <a:rPr lang="en-US" dirty="0">
                <a:solidFill>
                  <a:srgbClr val="FF0000"/>
                </a:solidFill>
              </a:rPr>
              <a:t>Part 2 of U4L3 Load Guide </a:t>
            </a:r>
            <a:r>
              <a:rPr lang="en-US" dirty="0"/>
              <a:t>Lesson</a:t>
            </a:r>
          </a:p>
        </p:txBody>
      </p:sp>
    </p:spTree>
    <p:extLst>
      <p:ext uri="{BB962C8B-B14F-4D97-AF65-F5344CB8AC3E}">
        <p14:creationId xmlns:p14="http://schemas.microsoft.com/office/powerpoint/2010/main" val="4178672780"/>
      </p:ext>
    </p:extLst>
  </p:cSld>
  <p:clrMapOvr>
    <a:masterClrMapping/>
  </p:clrMapOvr>
  <mc:AlternateContent xmlns:mc="http://schemas.openxmlformats.org/markup-compatibility/2006" xmlns:p14="http://schemas.microsoft.com/office/powerpoint/2010/main">
    <mc:Choice Requires="p14">
      <p:transition spd="slow" p14:dur="2000" advTm="8470"/>
    </mc:Choice>
    <mc:Fallback xmlns="">
      <p:transition spd="slow" advTm="8470"/>
    </mc:Fallback>
  </mc:AlternateContent>
  <p:extLst>
    <p:ext uri="{E180D4A7-C9FB-4DFB-919C-405C955672EB}">
      <p14:showEvtLst xmlns:p14="http://schemas.microsoft.com/office/powerpoint/2010/main">
        <p14:playEvt time="43" objId="4"/>
        <p14:stopEvt time="7241" objId="4"/>
      </p14:showEvtLst>
    </p:ext>
  </p:extLs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3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2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4.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5.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6.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7.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8.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6B81ACDF3765E24288DD15764745AFD5" ma:contentTypeVersion="0" ma:contentTypeDescription="Create a new document." ma:contentTypeScope="" ma:versionID="2bab0792177e90cd1d965146a2374413">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DC3HDHFYPPD6-1889452293-14</_dlc_DocId>
    <_dlc_DocIdUrl xmlns="b9d87d8e-2e07-46b2-92a5-8b8b5755d768">
      <Url>https://cg.portal.uscg.mil/communities/erats/CS/FSO-PVA%20FOT/_layouts/DocIdRedir.aspx?ID=DC3HDHFYPPD6-1889452293-14</Url>
      <Description>DC3HDHFYPPD6-1889452293-14</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1FBA18-A11E-4E81-807C-C19C2BADE2A3}">
  <ds:schemaRefs>
    <ds:schemaRef ds:uri="http://schemas.microsoft.com/sharepoint/events"/>
  </ds:schemaRefs>
</ds:datastoreItem>
</file>

<file path=customXml/itemProps2.xml><?xml version="1.0" encoding="utf-8"?>
<ds:datastoreItem xmlns:ds="http://schemas.openxmlformats.org/officeDocument/2006/customXml" ds:itemID="{845A93A4-8B45-484B-90FF-694F77CECA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d87d8e-2e07-46b2-92a5-8b8b5755d7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041360-B778-4C5F-A446-934177E316A0}">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b9d87d8e-2e07-46b2-92a5-8b8b5755d768"/>
    <ds:schemaRef ds:uri="http://www.w3.org/XML/1998/namespace"/>
  </ds:schemaRefs>
</ds:datastoreItem>
</file>

<file path=customXml/itemProps4.xml><?xml version="1.0" encoding="utf-8"?>
<ds:datastoreItem xmlns:ds="http://schemas.openxmlformats.org/officeDocument/2006/customXml" ds:itemID="{0926BFC8-0ACE-45CE-BE33-3D7373EDFC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23062</TotalTime>
  <Words>919</Words>
  <Application>Microsoft Office PowerPoint</Application>
  <PresentationFormat>On-screen Show (4:3)</PresentationFormat>
  <Paragraphs>123</Paragraphs>
  <Slides>9</Slides>
  <Notes>9</Notes>
  <HiddenSlides>0</HiddenSlides>
  <MMClips>8</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9</vt:i4>
      </vt:variant>
    </vt:vector>
  </HeadingPairs>
  <TitlesOfParts>
    <vt:vector size="21" baseType="lpstr">
      <vt:lpstr>Arial</vt:lpstr>
      <vt:lpstr>Calibri</vt:lpstr>
      <vt:lpstr>Constantia</vt:lpstr>
      <vt:lpstr>Mistral</vt:lpstr>
      <vt:lpstr>Trebuchet MS</vt:lpstr>
      <vt:lpstr>Verdana</vt:lpstr>
      <vt:lpstr>Wingdings</vt:lpstr>
      <vt:lpstr>Wingdings 2</vt:lpstr>
      <vt:lpstr>3_Flow</vt:lpstr>
      <vt:lpstr>2_Flow</vt:lpstr>
      <vt:lpstr>1_Flow</vt:lpstr>
      <vt:lpstr>Flow</vt:lpstr>
      <vt:lpstr>Unit 4: Culinary Plan Lesson 3: Load Guides </vt:lpstr>
      <vt:lpstr>Objectives</vt:lpstr>
      <vt:lpstr>Define a Load Guide</vt:lpstr>
      <vt:lpstr>Reasons for Load Guides</vt:lpstr>
      <vt:lpstr>Reasons for Load Guides cont.</vt:lpstr>
      <vt:lpstr>Reasons for Load Guides cont.</vt:lpstr>
      <vt:lpstr>Load Guide Formats</vt:lpstr>
      <vt:lpstr>Load Guide Formats cont.</vt:lpstr>
      <vt:lpstr>Continued in Part 2</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Shelton, Adam C CSCS</cp:lastModifiedBy>
  <cp:revision>2079</cp:revision>
  <dcterms:created xsi:type="dcterms:W3CDTF">2004-08-24T01:58:17Z</dcterms:created>
  <dcterms:modified xsi:type="dcterms:W3CDTF">2020-05-02T19:42:10Z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0x0101006B81ACDF3765E24288DD15764745AFD5</vt:lpwstr>
  </property>
  <property fmtid="{D5CDD505-2E9C-101B-9397-08002B2CF9AE}" pid="3" name="_dlc_DocIdItemGuid">
    <vt:lpwstr>6d360e3c-5240-486a-8d5a-e46c83896fb4</vt:lpwstr>
  </property>
</Properties>
</file>