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8" r:id="rId5"/>
    <p:sldMasterId id="2147484356" r:id="rId6"/>
    <p:sldMasterId id="2147484344" r:id="rId7"/>
    <p:sldMasterId id="2147484332" r:id="rId8"/>
  </p:sldMasterIdLst>
  <p:notesMasterIdLst>
    <p:notesMasterId r:id="rId17"/>
  </p:notesMasterIdLst>
  <p:handoutMasterIdLst>
    <p:handoutMasterId r:id="rId18"/>
  </p:handoutMasterIdLst>
  <p:sldIdLst>
    <p:sldId id="398" r:id="rId9"/>
    <p:sldId id="418" r:id="rId10"/>
    <p:sldId id="411" r:id="rId11"/>
    <p:sldId id="416" r:id="rId12"/>
    <p:sldId id="397" r:id="rId13"/>
    <p:sldId id="412" r:id="rId14"/>
    <p:sldId id="415" r:id="rId15"/>
    <p:sldId id="417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linda Mills" initials="MM" lastIdx="1" clrIdx="0">
    <p:extLst>
      <p:ext uri="{19B8F6BF-5375-455C-9EA6-DF929625EA0E}">
        <p15:presenceInfo xmlns:p15="http://schemas.microsoft.com/office/powerpoint/2012/main" userId="b4297f65a88cccb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C777"/>
    <a:srgbClr val="828844"/>
    <a:srgbClr val="F7DB09"/>
    <a:srgbClr val="BC5E00"/>
    <a:srgbClr val="CC6600"/>
    <a:srgbClr val="820000"/>
    <a:srgbClr val="996633"/>
    <a:srgbClr val="E3EDF1"/>
    <a:srgbClr val="D3E3E9"/>
    <a:srgbClr val="D6E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41" autoAdjust="0"/>
    <p:restoredTop sz="81442" autoAdjust="0"/>
  </p:normalViewPr>
  <p:slideViewPr>
    <p:cSldViewPr>
      <p:cViewPr varScale="1">
        <p:scale>
          <a:sx n="66" d="100"/>
          <a:sy n="66" d="100"/>
        </p:scale>
        <p:origin x="56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95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4.xml"/><Relationship Id="rId13" Type="http://schemas.openxmlformats.org/officeDocument/2006/relationships/slide" Target="slides/slide5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7.xml"/><Relationship Id="rId23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commentAuthors" Target="commentAuthors.xml"/><Relationship Id="rId4" Type="http://schemas.openxmlformats.org/officeDocument/2006/relationships/customXml" Target="../customXml/item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B61F67-589C-456B-BD24-2D8CCDCC0195}" type="datetimeFigureOut">
              <a:rPr lang="en-US" smtClean="0"/>
              <a:pPr/>
              <a:t>5/2/2020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554C77-65D3-4D4A-8D66-6179E941403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A9AD7C9A-F2F0-4CAD-881C-341F4F77777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4, Culinary Plan.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Adam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Shelton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THIRD LESSON IN UNIT 4 IS “Load</a:t>
            </a:r>
            <a:r>
              <a:rPr lang="en-US" baseline="0" dirty="0"/>
              <a:t> Guides”</a:t>
            </a:r>
            <a:r>
              <a:rPr lang="en-US" dirty="0"/>
              <a:t>.  LESSON 3 PROVIDES KNOWLEDGE AND A FOUNDATIONAL UNDERSTANDING OF LOADD GUIDES.  The goal of this lesson is to ensure every FSO attending this course has foundational knowledge critical</a:t>
            </a:r>
            <a:r>
              <a:rPr lang="en-US" baseline="0" dirty="0"/>
              <a:t> to completing a load guide for their dining facility</a:t>
            </a:r>
            <a:r>
              <a:rPr lang="en-US" dirty="0"/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r>
              <a:rPr lang="en-US" baseline="0" dirty="0"/>
              <a:t>ONCE THIS LESSON IS COMPLETE, YOU WILL PERFORM A PRACTICE IN WHICH YOU COMPLETE A LOAD GUIDE FOR SUBMISSION TO YOUR INSTRUCTOR, FOLLOWED BY AN ASSESSMENT WHERE YOU WILL ONCE AGAIN COMPLETE A DIFFERENT LOAD GUIDE FOR SUBMISSION TO YOUR INSTRUCTOR FOR APPROVAL.  SUCCESSFUL COMPLETION OF THE ASSESSMENT LOAD GUIDE WILL RESULT IN YOU RECEIVING A “GO” FOR YOUR PERFOMANCE TEST CHEKCLIST OR PTC.  </a:t>
            </a:r>
          </a:p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4447AC-6212-472F-A30C-B8C22B701443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9AD7C9A-F2F0-4CAD-881C-341F4F77777B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5975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the</a:t>
            </a:r>
            <a:r>
              <a:rPr lang="en-US" baseline="0" dirty="0"/>
              <a:t> next 4 slides we will walk through an example of preparing a load guide for given </a:t>
            </a:r>
            <a:r>
              <a:rPr lang="en-US" baseline="0" dirty="0" err="1"/>
              <a:t>sceanrio</a:t>
            </a:r>
            <a:r>
              <a:rPr lang="en-US" baseline="0" dirty="0"/>
              <a:t>.  READ slide………ON THE NEXT SLIDE, we will give you the amount of food you already have on hand.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9AD7C9A-F2F0-4CAD-881C-341F4F77777B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3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 hand we already have, 40 sausage links and 1 dozen of</a:t>
            </a:r>
            <a:r>
              <a:rPr lang="en-US" baseline="0" dirty="0"/>
              <a:t> eggs.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9AD7C9A-F2F0-4CAD-881C-341F4F77777B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4662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baseline="0" dirty="0"/>
              <a:t>On Day 1 we’re serving </a:t>
            </a:r>
            <a:r>
              <a:rPr lang="en-US" baseline="0" dirty="0" err="1"/>
              <a:t>Krusteauz</a:t>
            </a:r>
            <a:r>
              <a:rPr lang="en-US" baseline="0" dirty="0"/>
              <a:t> Pancake Mix, sausage links and hash brown patties.  Take note of the serving sizes.  Day 2 is scrambled eggs, bacon and hash brown patties with Day 3 being </a:t>
            </a:r>
            <a:r>
              <a:rPr lang="en-US" baseline="0" dirty="0" err="1"/>
              <a:t>Krusteauz</a:t>
            </a:r>
            <a:r>
              <a:rPr lang="en-US" baseline="0" dirty="0"/>
              <a:t> Pancake mix, sausage links and hash brown patties.  ON THE NEXT SLIDE, using this menu and the previous food on hand, we will illustrate what your load guide for these 3 breakfasts for 15 portions will be.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65081C-D124-4D65-B40D-5CAB56072C9E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The list on the left illustrates what we need to purchase or our load guide. The equations on the right illustrate the original need minus what we had on hand.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9AD7C9A-F2F0-4CAD-881C-341F4F77777B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643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In this Lesson</a:t>
            </a:r>
            <a:r>
              <a:rPr lang="en-US" baseline="0" dirty="0"/>
              <a:t> we have covered:</a:t>
            </a:r>
          </a:p>
          <a:p>
            <a:r>
              <a:rPr lang="en-US" baseline="0" dirty="0"/>
              <a:t>The definition of a load guide</a:t>
            </a:r>
          </a:p>
          <a:p>
            <a:r>
              <a:rPr lang="en-US" baseline="0" dirty="0"/>
              <a:t>The reasons for a load guide</a:t>
            </a:r>
          </a:p>
          <a:p>
            <a:r>
              <a:rPr lang="en-US" baseline="0" dirty="0"/>
              <a:t>Load guide formats</a:t>
            </a:r>
          </a:p>
          <a:p>
            <a:r>
              <a:rPr lang="en-US" baseline="0" dirty="0"/>
              <a:t>How to prepare a load guide</a:t>
            </a:r>
            <a:endParaRPr 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94D2F1-A87D-42D5-A58B-8E8E3CA816E2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</a:t>
            </a:r>
            <a:r>
              <a:rPr lang="en-US"/>
              <a:t>lease </a:t>
            </a:r>
            <a:r>
              <a:rPr lang="en-US" dirty="0"/>
              <a:t>direct any questions you may have to your instructors for further clarification.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529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7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4.xml"/><Relationship Id="rId1" Type="http://schemas.openxmlformats.org/officeDocument/2006/relationships/themeOverride" Target="../theme/themeOverride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4C03D5-01FE-4C10-B0F0-470CBE20E365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C78C7-0D4F-433A-98A2-8CA82786CB6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21348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CE2E1A-B7B0-4BAA-84A3-BBC653742801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DCC296-493F-4B33-BEC7-B13E230C7358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5634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85BC4A-53BD-42EF-82AA-4FD11BACAE5F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AB247-D44D-424D-8FE5-241E1DF97AEA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87354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B08998-8E54-46B3-AF38-61DB482E5737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C3A3D-0B7C-43A2-81DE-7A681BB4CB90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9795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6B3196-B6AE-4261-AF97-1F042034C125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780D2D-697A-459C-BA9C-028545AAE1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4225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588EB5-EA5B-46A8-A520-972886E3DF49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264CC4-9421-4F1E-80E6-BF1ED7A45B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626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7C1793-908C-4108-B485-955AC6DAD124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88FAA3-CF7C-4151-95DD-8C0AB149589D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7411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C0E60A-9D47-442F-A3DD-A2155C1EA646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3C0E75-2B8B-4536-8626-7988B710E21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3730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180392-50A3-4561-A8A3-267348B06DE6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087532-3822-44C2-8027-5F85BDF65D6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4488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C074BF5-CCDC-44C3-946D-BCD3DD7C297B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CA7EE0-FDDC-4822-A133-45C0A8AD7AC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7527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009449-E132-4A70-AA2B-0DF59A647FC3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367159-A232-4E81-A668-8C542A6F6E1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4636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4C03D5-01FE-4C10-B0F0-470CBE20E365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C78C7-0D4F-433A-98A2-8CA82786CB6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14084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CE2E1A-B7B0-4BAA-84A3-BBC653742801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DCC296-493F-4B33-BEC7-B13E230C7358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87290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85BC4A-53BD-42EF-82AA-4FD11BACAE5F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AB247-D44D-424D-8FE5-241E1DF97AEA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0039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B08998-8E54-46B3-AF38-61DB482E5737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C3A3D-0B7C-43A2-81DE-7A681BB4CB90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1469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6B3196-B6AE-4261-AF97-1F042034C125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780D2D-697A-459C-BA9C-028545AAE1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2164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588EB5-EA5B-46A8-A520-972886E3DF49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264CC4-9421-4F1E-80E6-BF1ED7A45B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68457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7C1793-908C-4108-B485-955AC6DAD124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88FAA3-CF7C-4151-95DD-8C0AB149589D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69081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C0E60A-9D47-442F-A3DD-A2155C1EA646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3C0E75-2B8B-4536-8626-7988B710E21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90057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180392-50A3-4561-A8A3-267348B06DE6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087532-3822-44C2-8027-5F85BDF65D6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45004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C074BF5-CCDC-44C3-946D-BCD3DD7C297B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CA7EE0-FDDC-4822-A133-45C0A8AD7AC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253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009449-E132-4A70-AA2B-0DF59A647FC3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367159-A232-4E81-A668-8C542A6F6E1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26674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4C03D5-01FE-4C10-B0F0-470CBE20E365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C78C7-0D4F-433A-98A2-8CA82786CB6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11940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CE2E1A-B7B0-4BAA-84A3-BBC653742801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DCC296-493F-4B33-BEC7-B13E230C7358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88494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85BC4A-53BD-42EF-82AA-4FD11BACAE5F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AB247-D44D-424D-8FE5-241E1DF97AEA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85064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B08998-8E54-46B3-AF38-61DB482E5737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C3A3D-0B7C-43A2-81DE-7A681BB4CB90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19207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6B3196-B6AE-4261-AF97-1F042034C125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780D2D-697A-459C-BA9C-028545AAE1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56369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588EB5-EA5B-46A8-A520-972886E3DF49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264CC4-9421-4F1E-80E6-BF1ED7A45B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97411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7C1793-908C-4108-B485-955AC6DAD124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88FAA3-CF7C-4151-95DD-8C0AB149589D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33594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C0E60A-9D47-442F-A3DD-A2155C1EA646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3C0E75-2B8B-4536-8626-7988B710E21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45317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180392-50A3-4561-A8A3-267348B06DE6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087532-3822-44C2-8027-5F85BDF65D6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90239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C074BF5-CCDC-44C3-946D-BCD3DD7C297B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CA7EE0-FDDC-4822-A133-45C0A8AD7AC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61923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009449-E132-4A70-AA2B-0DF59A647FC3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367159-A232-4E81-A668-8C542A6F6E1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44370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4C03D5-01FE-4C10-B0F0-470CBE20E365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C78C7-0D4F-433A-98A2-8CA82786CB6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78034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CE2E1A-B7B0-4BAA-84A3-BBC653742801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DCC296-493F-4B33-BEC7-B13E230C7358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432720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85BC4A-53BD-42EF-82AA-4FD11BACAE5F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BAB247-D44D-424D-8FE5-241E1DF97AEA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DBF5F9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DBF5F9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71093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B08998-8E54-46B3-AF38-61DB482E5737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C3A3D-0B7C-43A2-81DE-7A681BB4CB90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802582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6B3196-B6AE-4261-AF97-1F042034C125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780D2D-697A-459C-BA9C-028545AAE1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234593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588EB5-EA5B-46A8-A520-972886E3DF49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264CC4-9421-4F1E-80E6-BF1ED7A45B2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05979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7C1793-908C-4108-B485-955AC6DAD124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88FAA3-CF7C-4151-95DD-8C0AB149589D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206008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9C0E60A-9D47-442F-A3DD-A2155C1EA646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3C0E75-2B8B-4536-8626-7988B710E21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32517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180392-50A3-4561-A8A3-267348B06DE6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087532-3822-44C2-8027-5F85BDF65D6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15098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C074BF5-CCDC-44C3-946D-BCD3DD7C297B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CA7EE0-FDDC-4822-A133-45C0A8AD7AC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79058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009449-E132-4A70-AA2B-0DF59A647FC3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367159-A232-4E81-A668-8C542A6F6E1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4795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D3B5C-FF46-4BA8-A692-57AADC2309CE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93D0B9-5F7C-48C3-9793-C396BBAF7B15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2688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9" r:id="rId1"/>
    <p:sldLayoutId id="2147484370" r:id="rId2"/>
    <p:sldLayoutId id="2147484371" r:id="rId3"/>
    <p:sldLayoutId id="2147484372" r:id="rId4"/>
    <p:sldLayoutId id="2147484373" r:id="rId5"/>
    <p:sldLayoutId id="2147484374" r:id="rId6"/>
    <p:sldLayoutId id="2147484375" r:id="rId7"/>
    <p:sldLayoutId id="2147484376" r:id="rId8"/>
    <p:sldLayoutId id="2147484377" r:id="rId9"/>
    <p:sldLayoutId id="2147484378" r:id="rId10"/>
    <p:sldLayoutId id="21474843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D3B5C-FF46-4BA8-A692-57AADC2309CE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93D0B9-5F7C-48C3-9793-C396BBAF7B15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1190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7" r:id="rId1"/>
    <p:sldLayoutId id="2147484358" r:id="rId2"/>
    <p:sldLayoutId id="2147484359" r:id="rId3"/>
    <p:sldLayoutId id="2147484360" r:id="rId4"/>
    <p:sldLayoutId id="2147484361" r:id="rId5"/>
    <p:sldLayoutId id="2147484362" r:id="rId6"/>
    <p:sldLayoutId id="2147484363" r:id="rId7"/>
    <p:sldLayoutId id="2147484364" r:id="rId8"/>
    <p:sldLayoutId id="2147484365" r:id="rId9"/>
    <p:sldLayoutId id="2147484366" r:id="rId10"/>
    <p:sldLayoutId id="214748436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D3B5C-FF46-4BA8-A692-57AADC2309CE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93D0B9-5F7C-48C3-9793-C396BBAF7B15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6277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9D3B5C-FF46-4BA8-A692-57AADC2309CE}" type="datetimeFigureOut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93D0B9-5F7C-48C3-9793-C396BBAF7B15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7366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B83E1-59D3-4A19-BF51-A42DC9CA70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8226" y="914400"/>
            <a:ext cx="7851648" cy="1676400"/>
          </a:xfrm>
        </p:spPr>
        <p:txBody>
          <a:bodyPr>
            <a:normAutofit/>
          </a:bodyPr>
          <a:lstStyle/>
          <a:p>
            <a:pPr algn="ctr"/>
            <a:r>
              <a:rPr lang="en-US" sz="5000" dirty="0"/>
              <a:t>Unit 4: Culinary Plan</a:t>
            </a:r>
            <a:br>
              <a:rPr lang="en-US" sz="5000" dirty="0"/>
            </a:br>
            <a:r>
              <a:rPr lang="en-US" sz="5000" dirty="0"/>
              <a:t>Lesson 3: Load Guides 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FEF7D708-A0F5-4B3F-B984-A760BACA46F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2800" y="28956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A8281D-8B2F-4041-8883-CBF041D462CE}"/>
              </a:ext>
            </a:extLst>
          </p:cNvPr>
          <p:cNvSpPr txBox="1"/>
          <p:nvPr/>
        </p:nvSpPr>
        <p:spPr>
          <a:xfrm>
            <a:off x="7469022" y="5895945"/>
            <a:ext cx="949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Part 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73"/>
    </mc:Choice>
    <mc:Fallback xmlns="">
      <p:transition spd="slow" advTm="6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3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2" objId="3"/>
        <p14:stopEvt time="6373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FD267-F7EF-497C-BC8B-9EA09286E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Continuation of Load Guides Lecture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EBA261-AEA4-4228-9161-693D3F2219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3733800"/>
          </a:xfrm>
        </p:spPr>
        <p:txBody>
          <a:bodyPr/>
          <a:lstStyle/>
          <a:p>
            <a:r>
              <a:rPr lang="en-US" dirty="0"/>
              <a:t>This presentation is a continuation of </a:t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Unit 4, Lesson 3 Lecture.</a:t>
            </a:r>
          </a:p>
        </p:txBody>
      </p:sp>
    </p:spTree>
    <p:extLst>
      <p:ext uri="{BB962C8B-B14F-4D97-AF65-F5344CB8AC3E}">
        <p14:creationId xmlns:p14="http://schemas.microsoft.com/office/powerpoint/2010/main" val="93213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93"/>
    </mc:Choice>
    <mc:Fallback xmlns="">
      <p:transition spd="slow" advTm="619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lvl="1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2A7BDF-8D9F-4CEF-A509-5D9031577B3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04800" y="1966336"/>
            <a:ext cx="48006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IDFSO on CGC HAWKSBILL preparing to get underway for 3 days.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CO requests changes to the approved breakfast menus.</a:t>
            </a:r>
          </a:p>
          <a:p>
            <a:pPr marL="457200" indent="-457200">
              <a:spcBef>
                <a:spcPts val="6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Planning for 15 portions, prepare a load guide for the 3 breakfasts.</a:t>
            </a:r>
          </a:p>
          <a:p>
            <a:pPr marL="457200" indent="-457200">
              <a:buFont typeface="Arial" pitchFamily="34" charset="0"/>
              <a:buChar char="•"/>
            </a:pP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0" name="Picture 6" descr="USCGC KODIAK ISLAND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438106" y="2209589"/>
            <a:ext cx="3248694" cy="33530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2590800" y="1447800"/>
            <a:ext cx="426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rial" pitchFamily="34" charset="0"/>
                <a:cs typeface="Arial" pitchFamily="34" charset="0"/>
              </a:rPr>
              <a:t>Scenario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67910E0-B502-4424-B7BB-438179DCA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354"/>
            <a:ext cx="8229600" cy="1143000"/>
          </a:xfrm>
        </p:spPr>
        <p:txBody>
          <a:bodyPr/>
          <a:lstStyle/>
          <a:p>
            <a:r>
              <a:rPr lang="en-US" dirty="0"/>
              <a:t>Prepare a Load Guide</a:t>
            </a:r>
          </a:p>
        </p:txBody>
      </p:sp>
      <p:pic>
        <p:nvPicPr>
          <p:cNvPr id="2" name="Slid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62"/>
    </mc:Choice>
    <mc:Fallback xmlns="">
      <p:transition spd="slow" advTm="26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52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</p:bldLst>
  </p:timing>
  <p:extLst mod="1">
    <p:ext uri="{E180D4A7-C9FB-4DFB-919C-405C955672EB}">
      <p14:showEvtLst xmlns:p14="http://schemas.microsoft.com/office/powerpoint/2010/main">
        <p14:playEvt time="801" objId="2"/>
        <p14:stopEvt time="26162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12" descr="C:\Users\lksaxton\AppData\Local\Microsoft\Windows\Temporary Internet Files\Content.IE5\YS7MTCW1\MP900430476[2].jpg"/>
          <p:cNvPicPr>
            <a:picLocks noChangeAspect="1" noChangeArrowheads="1"/>
          </p:cNvPicPr>
          <p:nvPr/>
        </p:nvPicPr>
        <p:blipFill>
          <a:blip r:embed="rId5" cstate="print"/>
          <a:srcRect b="57778"/>
          <a:stretch>
            <a:fillRect/>
          </a:stretch>
        </p:blipFill>
        <p:spPr bwMode="auto">
          <a:xfrm>
            <a:off x="990600" y="4114800"/>
            <a:ext cx="3854117" cy="162729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5" name="Content Placeholder 5"/>
          <p:cNvSpPr>
            <a:spLocks noGrp="1"/>
          </p:cNvSpPr>
          <p:nvPr>
            <p:ph idx="1"/>
          </p:nvPr>
        </p:nvSpPr>
        <p:spPr>
          <a:xfrm>
            <a:off x="609600" y="1828800"/>
            <a:ext cx="3657600" cy="1905000"/>
          </a:xfrm>
        </p:spPr>
        <p:txBody>
          <a:bodyPr/>
          <a:lstStyle/>
          <a:p>
            <a:pPr>
              <a:buNone/>
            </a:pPr>
            <a:r>
              <a:rPr lang="en-US" sz="3400" dirty="0"/>
              <a:t>Food on Hand</a:t>
            </a:r>
          </a:p>
          <a:p>
            <a:pPr marL="731837" lvl="1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prstClr val="black"/>
                </a:solidFill>
              </a:rPr>
              <a:t>40 sausage links</a:t>
            </a:r>
          </a:p>
          <a:p>
            <a:pPr marL="731837" lvl="1" indent="-457200">
              <a:buFont typeface="Arial" panose="020B0604020202020204" pitchFamily="34" charset="0"/>
              <a:buChar char="•"/>
            </a:pPr>
            <a:r>
              <a:rPr lang="en-US" sz="3000" dirty="0">
                <a:solidFill>
                  <a:prstClr val="black"/>
                </a:solidFill>
              </a:rPr>
              <a:t>1 dz eggs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2A7BDF-8D9F-4CEF-A509-5D9031577B3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pic>
        <p:nvPicPr>
          <p:cNvPr id="46" name="Picture 3" descr="C:\Users\lksaxton\AppData\Local\Microsoft\Windows\Temporary Internet Files\Content.IE5\0QIRLAD1\MP90044244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9800" y="3886200"/>
            <a:ext cx="2463800" cy="184785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B4630FB4-817F-4863-A690-D00BB528D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354"/>
            <a:ext cx="8229600" cy="1143000"/>
          </a:xfrm>
        </p:spPr>
        <p:txBody>
          <a:bodyPr/>
          <a:lstStyle/>
          <a:p>
            <a:r>
              <a:rPr lang="en-US" dirty="0"/>
              <a:t>Prepare a Load Guide cont.</a:t>
            </a:r>
          </a:p>
        </p:txBody>
      </p:sp>
      <p:pic>
        <p:nvPicPr>
          <p:cNvPr id="2" name="Slide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87"/>
    </mc:Choice>
    <mc:Fallback xmlns="">
      <p:transition spd="slow" advTm="14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50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86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285" objId="2"/>
        <p14:stopEvt time="12996" objId="2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4FE47-4E21-438C-991D-1700FE23D960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11" name="Content Placeholder 5"/>
          <p:cNvSpPr txBox="1">
            <a:spLocks/>
          </p:cNvSpPr>
          <p:nvPr/>
        </p:nvSpPr>
        <p:spPr bwMode="auto">
          <a:xfrm>
            <a:off x="330200" y="4254500"/>
            <a:ext cx="41910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1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Day 3</a:t>
            </a:r>
          </a:p>
          <a:p>
            <a:pPr marL="800100" marR="0" lvl="1" indent="-34290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Krusteauz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Pancake mix</a:t>
            </a:r>
          </a:p>
          <a:p>
            <a:pPr marL="800100" marR="0" lvl="1" indent="-342900" algn="l" defTabSz="914400" rtl="0" eaLnBrk="0" fontAlgn="base" latinLnBrk="0" hangingPunct="0">
              <a:lnSpc>
                <a:spcPct val="100000"/>
              </a:lnSpc>
              <a:spcBef>
                <a:spcPts val="3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Sausage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inks         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1257300" lvl="2" indent="-342900" eaLnBrk="0" hangingPunct="0">
              <a:spcBef>
                <a:spcPts val="300"/>
              </a:spcBef>
              <a:buFontTx/>
              <a:buChar char="-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2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per serving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800100" lvl="1" indent="-342900" eaLnBrk="0" hangingPunct="0"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Hash Brown patties</a:t>
            </a:r>
          </a:p>
        </p:txBody>
      </p:sp>
      <p:pic>
        <p:nvPicPr>
          <p:cNvPr id="1027" name="Picture 3" descr="C:\Users\lksaxton\AppData\Local\Microsoft\Windows\Temporary Internet Files\Content.IE5\YS7MTCW1\MP90043047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06640" y="4244340"/>
            <a:ext cx="1280160" cy="12801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8" name="Picture 4" descr="C:\Users\lksaxton\AppData\Local\Microsoft\Windows\Temporary Internet Files\Content.IE5\0QIRLAD1\MP900182749[1].jpg"/>
          <p:cNvPicPr>
            <a:picLocks noChangeAspect="1" noChangeArrowheads="1"/>
          </p:cNvPicPr>
          <p:nvPr/>
        </p:nvPicPr>
        <p:blipFill>
          <a:blip r:embed="rId6" cstate="print"/>
          <a:srcRect l="11168" r="13450" b="2211"/>
          <a:stretch>
            <a:fillRect/>
          </a:stretch>
        </p:blipFill>
        <p:spPr bwMode="auto">
          <a:xfrm>
            <a:off x="6324600" y="5349240"/>
            <a:ext cx="1502797" cy="128016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Content Placeholder 5"/>
          <p:cNvSpPr txBox="1">
            <a:spLocks/>
          </p:cNvSpPr>
          <p:nvPr/>
        </p:nvSpPr>
        <p:spPr bwMode="auto">
          <a:xfrm>
            <a:off x="4648200" y="1397000"/>
            <a:ext cx="4038600" cy="2262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1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Day 2</a:t>
            </a:r>
          </a:p>
          <a:p>
            <a:pPr marL="800100" lvl="1" indent="-342900" eaLnBrk="0" hangingPunct="0">
              <a:spcBef>
                <a:spcPts val="3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Scrambled Eggs</a:t>
            </a:r>
          </a:p>
          <a:p>
            <a:pPr marL="1257300" lvl="2" indent="-342900" eaLnBrk="0" hangingPunct="0">
              <a:spcBef>
                <a:spcPts val="30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2 per serving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800100" lvl="1" indent="-342900" eaLnBrk="0" hangingPunct="0"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Bacon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1257300" lvl="2" indent="-342900" eaLnBrk="0" hangingPunct="0">
              <a:spcBef>
                <a:spcPts val="300"/>
              </a:spcBef>
              <a:buFontTx/>
              <a:buChar char="-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2 strips per serving</a:t>
            </a:r>
          </a:p>
          <a:p>
            <a:pPr marL="1257300" lvl="2" indent="-342900" eaLnBrk="0" hangingPunct="0">
              <a:spcBef>
                <a:spcPts val="300"/>
              </a:spcBef>
              <a:buFontTx/>
              <a:buChar char="-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24 strips per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lb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800100" lvl="1" indent="-342900" eaLnBrk="0" hangingPunct="0"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Hash Brown patties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Content Placeholder 5"/>
          <p:cNvSpPr txBox="1">
            <a:spLocks/>
          </p:cNvSpPr>
          <p:nvPr/>
        </p:nvSpPr>
        <p:spPr bwMode="auto">
          <a:xfrm>
            <a:off x="685800" y="13716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2" name="Content Placeholder 5"/>
          <p:cNvSpPr txBox="1">
            <a:spLocks/>
          </p:cNvSpPr>
          <p:nvPr/>
        </p:nvSpPr>
        <p:spPr bwMode="auto">
          <a:xfrm>
            <a:off x="304800" y="1447800"/>
            <a:ext cx="4724400" cy="2262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 eaLnBrk="0" hangingPunct="0">
              <a:spcBef>
                <a:spcPct val="20000"/>
              </a:spcBef>
            </a:pP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Day 1</a:t>
            </a:r>
          </a:p>
          <a:p>
            <a:pPr marL="800100" lvl="1" indent="-342900" eaLnBrk="0" hangingPunct="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Krusteauz Pancake mix</a:t>
            </a:r>
          </a:p>
          <a:p>
            <a:pPr marL="1257300" lvl="2" indent="-342900" eaLnBrk="0" hangingPunct="0">
              <a:spcBef>
                <a:spcPts val="300"/>
              </a:spcBef>
              <a:buFontTx/>
              <a:buChar char="-"/>
            </a:pPr>
            <a:r>
              <a:rPr lang="en-US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 servings per bag</a:t>
            </a:r>
          </a:p>
          <a:p>
            <a:pPr marL="800100" lvl="1" indent="-342900" eaLnBrk="0" hangingPunct="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Sausage links</a:t>
            </a:r>
          </a:p>
          <a:p>
            <a:pPr marL="1257300" lvl="2" indent="-342900" eaLnBrk="0" hangingPunct="0">
              <a:spcBef>
                <a:spcPts val="300"/>
              </a:spcBef>
              <a:buFontTx/>
              <a:buChar char="-"/>
            </a:pPr>
            <a:r>
              <a:rPr lang="en-US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 per serving</a:t>
            </a:r>
            <a:endParaRPr lang="en-U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 eaLnBrk="0" hangingPunct="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Hash Brown patties</a:t>
            </a:r>
          </a:p>
          <a:p>
            <a:pPr marL="1257300" lvl="2" indent="-342900" eaLnBrk="0" hangingPunct="0">
              <a:spcBef>
                <a:spcPts val="300"/>
              </a:spcBef>
              <a:buFontTx/>
              <a:buChar char="-"/>
            </a:pPr>
            <a:r>
              <a:rPr lang="en-US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per serving</a:t>
            </a:r>
          </a:p>
        </p:txBody>
      </p:sp>
      <p:pic>
        <p:nvPicPr>
          <p:cNvPr id="2054" name="Picture 6" descr="C:\Users\lksaxton\AppData\Local\Microsoft\Windows\Temporary Internet Files\Content.IE5\AXA8S61L\MP900182703[1].jpg"/>
          <p:cNvPicPr>
            <a:picLocks noChangeAspect="1" noChangeArrowheads="1"/>
          </p:cNvPicPr>
          <p:nvPr/>
        </p:nvPicPr>
        <p:blipFill>
          <a:blip r:embed="rId7" cstate="print"/>
          <a:srcRect l="17143"/>
          <a:stretch>
            <a:fillRect/>
          </a:stretch>
        </p:blipFill>
        <p:spPr bwMode="auto">
          <a:xfrm>
            <a:off x="4911544" y="4254500"/>
            <a:ext cx="1603078" cy="12801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59DC520-E3DC-4D2E-A0A2-3E2CBDAF0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354"/>
            <a:ext cx="8229600" cy="1143000"/>
          </a:xfrm>
        </p:spPr>
        <p:txBody>
          <a:bodyPr/>
          <a:lstStyle/>
          <a:p>
            <a:r>
              <a:rPr lang="en-US" dirty="0"/>
              <a:t>Prepare a Load Guide cont.</a:t>
            </a:r>
          </a:p>
        </p:txBody>
      </p:sp>
      <p:pic>
        <p:nvPicPr>
          <p:cNvPr id="2" name="Slid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06"/>
    </mc:Choice>
    <mc:Fallback xmlns="">
      <p:transition spd="slow" advTm="35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12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  <p:bldP spid="8" grpId="0"/>
      <p:bldP spid="12" grpId="1"/>
    </p:bldLst>
  </p:timing>
  <p:extLst mod="1">
    <p:ext uri="{E180D4A7-C9FB-4DFB-919C-405C955672EB}">
      <p14:showEvtLst xmlns:p14="http://schemas.microsoft.com/office/powerpoint/2010/main">
        <p14:playEvt time="3031" objId="2"/>
        <p14:stopEvt time="34389" objId="2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756826" y="1524000"/>
            <a:ext cx="4043774" cy="5127477"/>
            <a:chOff x="4711170" y="1404573"/>
            <a:chExt cx="4043774" cy="5127477"/>
          </a:xfrm>
        </p:grpSpPr>
        <p:grpSp>
          <p:nvGrpSpPr>
            <p:cNvPr id="40" name="Group 39"/>
            <p:cNvGrpSpPr/>
            <p:nvPr/>
          </p:nvGrpSpPr>
          <p:grpSpPr>
            <a:xfrm>
              <a:off x="4711170" y="1404573"/>
              <a:ext cx="4043774" cy="5127477"/>
              <a:chOff x="4711170" y="1404573"/>
              <a:chExt cx="4043774" cy="5127477"/>
            </a:xfrm>
          </p:grpSpPr>
          <p:pic>
            <p:nvPicPr>
              <p:cNvPr id="7" name="Picture 3" descr="C:\Users\lksaxton\AppData\Local\Microsoft\Windows\Temporary Internet Files\Content.IE5\AXA8S61L\MP900305790[1].jp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21247892">
                <a:off x="4891221" y="1404573"/>
                <a:ext cx="3657600" cy="5127477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cxnSp>
            <p:nvCxnSpPr>
              <p:cNvPr id="8" name="Straight Connector 7"/>
              <p:cNvCxnSpPr/>
              <p:nvPr/>
            </p:nvCxnSpPr>
            <p:spPr>
              <a:xfrm rot="21247892" flipV="1">
                <a:off x="4792544" y="2007938"/>
                <a:ext cx="3505200" cy="2207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/>
              <p:cNvCxnSpPr/>
              <p:nvPr/>
            </p:nvCxnSpPr>
            <p:spPr>
              <a:xfrm rot="21247892" flipV="1">
                <a:off x="5955555" y="1591516"/>
                <a:ext cx="76200" cy="480059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TextBox 9"/>
              <p:cNvSpPr txBox="1"/>
              <p:nvPr/>
            </p:nvSpPr>
            <p:spPr>
              <a:xfrm rot="21247892">
                <a:off x="4887327" y="2380017"/>
                <a:ext cx="64152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latin typeface="Mistral" pitchFamily="66" charset="0"/>
                  </a:rPr>
                  <a:t>Meat</a:t>
                </a:r>
              </a:p>
            </p:txBody>
          </p:sp>
          <p:cxnSp>
            <p:nvCxnSpPr>
              <p:cNvPr id="11" name="Straight Connector 10"/>
              <p:cNvCxnSpPr/>
              <p:nvPr/>
            </p:nvCxnSpPr>
            <p:spPr>
              <a:xfrm rot="21247892" flipV="1">
                <a:off x="4944944" y="4294262"/>
                <a:ext cx="3505200" cy="2207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 rot="21247892" flipV="1">
                <a:off x="7450980" y="1591516"/>
                <a:ext cx="76200" cy="480059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 rot="21247892" flipV="1">
                <a:off x="5097343" y="5018000"/>
                <a:ext cx="3505200" cy="2207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 rot="21247892" flipV="1">
                <a:off x="5249744" y="5741737"/>
                <a:ext cx="3505200" cy="2207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/>
              <p:nvPr/>
            </p:nvCxnSpPr>
            <p:spPr>
              <a:xfrm rot="21247892" flipV="1">
                <a:off x="4868744" y="2846786"/>
                <a:ext cx="3505200" cy="22077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Box 18"/>
              <p:cNvSpPr txBox="1"/>
              <p:nvPr/>
            </p:nvSpPr>
            <p:spPr>
              <a:xfrm rot="21247892">
                <a:off x="4895388" y="3148532"/>
                <a:ext cx="95090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latin typeface="Mistral" pitchFamily="66" charset="0"/>
                  </a:rPr>
                  <a:t>Produce</a:t>
                </a: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 rot="21247892">
                <a:off x="4990083" y="3843756"/>
                <a:ext cx="76655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latin typeface="Mistral" pitchFamily="66" charset="0"/>
                  </a:rPr>
                  <a:t>Dairy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 rot="21247892">
                <a:off x="4915755" y="4549454"/>
                <a:ext cx="14110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latin typeface="Mistral" pitchFamily="66" charset="0"/>
                  </a:rPr>
                  <a:t>Dry Goods</a:t>
                </a: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21247892">
                <a:off x="5186300" y="5342142"/>
                <a:ext cx="8467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latin typeface="Mistral" pitchFamily="66" charset="0"/>
                  </a:rPr>
                  <a:t>Frozen</a:t>
                </a: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 rot="21247892">
                <a:off x="5246469" y="5971619"/>
                <a:ext cx="87876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>
                    <a:latin typeface="Mistral" pitchFamily="66" charset="0"/>
                  </a:rPr>
                  <a:t>Drinks</a:t>
                </a: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21247892">
                <a:off x="4711170" y="1727486"/>
                <a:ext cx="101662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latin typeface="Arial" pitchFamily="34" charset="0"/>
                    <a:cs typeface="Arial" pitchFamily="34" charset="0"/>
                  </a:rPr>
                  <a:t>Category</a:t>
                </a: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 rot="21247892">
                <a:off x="6187802" y="1610245"/>
                <a:ext cx="65114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latin typeface="Arial" pitchFamily="34" charset="0"/>
                    <a:cs typeface="Arial" pitchFamily="34" charset="0"/>
                  </a:rPr>
                  <a:t>Food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 rot="21247892">
                <a:off x="7559671" y="1474957"/>
                <a:ext cx="548548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latin typeface="Arial" pitchFamily="34" charset="0"/>
                    <a:cs typeface="Arial" pitchFamily="34" charset="0"/>
                  </a:rPr>
                  <a:t>Unit</a:t>
                </a:r>
              </a:p>
            </p:txBody>
          </p:sp>
        </p:grpSp>
        <p:cxnSp>
          <p:nvCxnSpPr>
            <p:cNvPr id="41" name="Straight Connector 40"/>
            <p:cNvCxnSpPr/>
            <p:nvPr/>
          </p:nvCxnSpPr>
          <p:spPr>
            <a:xfrm rot="21247892" flipV="1">
              <a:off x="4944943" y="3684337"/>
              <a:ext cx="3505200" cy="2207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2A7BDF-8D9F-4CEF-A509-5D9031577B3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grpSp>
        <p:nvGrpSpPr>
          <p:cNvPr id="37" name="Group 36"/>
          <p:cNvGrpSpPr/>
          <p:nvPr/>
        </p:nvGrpSpPr>
        <p:grpSpPr>
          <a:xfrm>
            <a:off x="2013354" y="3708530"/>
            <a:ext cx="2342331" cy="566623"/>
            <a:chOff x="3923528" y="3589103"/>
            <a:chExt cx="2342331" cy="566623"/>
          </a:xfrm>
        </p:grpSpPr>
        <p:sp>
          <p:nvSpPr>
            <p:cNvPr id="23" name="TextBox 22"/>
            <p:cNvSpPr txBox="1"/>
            <p:nvPr/>
          </p:nvSpPr>
          <p:spPr>
            <a:xfrm rot="21247892">
              <a:off x="3923528" y="3694061"/>
              <a:ext cx="16151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Mistral" pitchFamily="66" charset="0"/>
                </a:rPr>
                <a:t>Eggs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 rot="21247892">
              <a:off x="5412740" y="3589103"/>
              <a:ext cx="8531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Mistral" pitchFamily="66" charset="0"/>
                </a:rPr>
                <a:t>18 eggs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2082058" y="4389635"/>
            <a:ext cx="2391237" cy="830997"/>
            <a:chOff x="3992232" y="4270208"/>
            <a:chExt cx="2391237" cy="830997"/>
          </a:xfrm>
        </p:grpSpPr>
        <p:sp>
          <p:nvSpPr>
            <p:cNvPr id="26" name="TextBox 25"/>
            <p:cNvSpPr txBox="1"/>
            <p:nvPr/>
          </p:nvSpPr>
          <p:spPr>
            <a:xfrm rot="21247892">
              <a:off x="3992232" y="4270208"/>
              <a:ext cx="16151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Mistral" pitchFamily="66" charset="0"/>
                </a:rPr>
                <a:t>Krusteauz Pancake mix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 rot="21247892">
              <a:off x="5615310" y="4345038"/>
              <a:ext cx="76815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Mistral" pitchFamily="66" charset="0"/>
                </a:rPr>
                <a:t>2 bags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2164618" y="5131749"/>
            <a:ext cx="2575634" cy="850883"/>
            <a:chOff x="4074792" y="5012322"/>
            <a:chExt cx="2575634" cy="850883"/>
          </a:xfrm>
        </p:grpSpPr>
        <p:sp>
          <p:nvSpPr>
            <p:cNvPr id="29" name="TextBox 28"/>
            <p:cNvSpPr txBox="1"/>
            <p:nvPr/>
          </p:nvSpPr>
          <p:spPr>
            <a:xfrm rot="21247892">
              <a:off x="4074792" y="5032208"/>
              <a:ext cx="16151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Mistral" pitchFamily="66" charset="0"/>
                </a:rPr>
                <a:t>Hash Brown patties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 rot="21247892">
              <a:off x="5500752" y="5012322"/>
              <a:ext cx="114967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Mistral" pitchFamily="66" charset="0"/>
                </a:rPr>
                <a:t>45 patties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856524" y="2001546"/>
            <a:ext cx="2650980" cy="941070"/>
            <a:chOff x="3766698" y="1882119"/>
            <a:chExt cx="2650980" cy="941070"/>
          </a:xfrm>
        </p:grpSpPr>
        <p:sp>
          <p:nvSpPr>
            <p:cNvPr id="13" name="TextBox 12"/>
            <p:cNvSpPr txBox="1"/>
            <p:nvPr/>
          </p:nvSpPr>
          <p:spPr>
            <a:xfrm rot="21247892">
              <a:off x="3766698" y="1980524"/>
              <a:ext cx="15009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Mistral" pitchFamily="66" charset="0"/>
                </a:rPr>
                <a:t>Sausage links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 rot="21247892">
              <a:off x="5333727" y="1882119"/>
              <a:ext cx="108395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latin typeface="Mistral" pitchFamily="66" charset="0"/>
                </a:rPr>
                <a:t>20 links</a:t>
              </a:r>
            </a:p>
            <a:p>
              <a:r>
                <a:rPr lang="en-US" sz="2400" dirty="0">
                  <a:latin typeface="Mistral" pitchFamily="66" charset="0"/>
                </a:rPr>
                <a:t>30 strips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 rot="21247892">
              <a:off x="3842899" y="2361524"/>
              <a:ext cx="15009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latin typeface="Mistral" pitchFamily="66" charset="0"/>
                </a:rPr>
                <a:t>Bacon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5451959" y="1676738"/>
            <a:ext cx="2701441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   60 Links needed</a:t>
            </a:r>
            <a:br>
              <a:rPr lang="en-US" dirty="0"/>
            </a:br>
            <a:r>
              <a:rPr lang="en-US" dirty="0"/>
              <a:t> </a:t>
            </a:r>
            <a:r>
              <a:rPr lang="en-US" u="sng" dirty="0"/>
              <a:t>- 40 Links on hand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= 20 Links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451959" y="3108290"/>
            <a:ext cx="2701441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   30 Eggs needed</a:t>
            </a:r>
            <a:br>
              <a:rPr lang="en-US" dirty="0"/>
            </a:br>
            <a:r>
              <a:rPr lang="en-US" dirty="0"/>
              <a:t> </a:t>
            </a:r>
            <a:r>
              <a:rPr lang="en-US" u="sng" dirty="0"/>
              <a:t>- 12 Eggs on hand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= 18 Eggs</a:t>
            </a:r>
          </a:p>
        </p:txBody>
      </p:sp>
      <p:sp>
        <p:nvSpPr>
          <p:cNvPr id="46" name="Title 1">
            <a:extLst>
              <a:ext uri="{FF2B5EF4-FFF2-40B4-BE49-F238E27FC236}">
                <a16:creationId xmlns:a16="http://schemas.microsoft.com/office/drawing/2014/main" id="{7A0443B6-CFA7-4BFF-A772-FE1079B6A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354"/>
            <a:ext cx="8229600" cy="1143000"/>
          </a:xfrm>
        </p:spPr>
        <p:txBody>
          <a:bodyPr/>
          <a:lstStyle/>
          <a:p>
            <a:r>
              <a:rPr lang="en-US" dirty="0"/>
              <a:t>Prepare a Load Guide cont.</a:t>
            </a:r>
          </a:p>
        </p:txBody>
      </p:sp>
      <p:pic>
        <p:nvPicPr>
          <p:cNvPr id="2" name="Slide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46"/>
    </mc:Choice>
    <mc:Fallback xmlns="">
      <p:transition spd="slow" advTm="22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5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7" grpId="0" animBg="1"/>
      <p:bldP spid="48" grpId="0" animBg="1"/>
    </p:bldLst>
  </p:timing>
  <p:extLst mod="1">
    <p:ext uri="{E180D4A7-C9FB-4DFB-919C-405C955672EB}">
      <p14:showEvtLst xmlns:p14="http://schemas.microsoft.com/office/powerpoint/2010/main">
        <p14:playEvt time="7624" objId="2"/>
        <p14:stopEvt time="21251" objId="2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6D9F3F6-AEBC-49B4-80BF-DDF42D8FAD20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FD5976-1E5C-4E06-9ED9-4885C583C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8938"/>
            <a:ext cx="8229600" cy="1143000"/>
          </a:xfrm>
        </p:spPr>
        <p:txBody>
          <a:bodyPr/>
          <a:lstStyle/>
          <a:p>
            <a:r>
              <a:rPr lang="en-US" dirty="0"/>
              <a:t>Summary and Review</a:t>
            </a:r>
          </a:p>
        </p:txBody>
      </p:sp>
      <p:pic>
        <p:nvPicPr>
          <p:cNvPr id="9" name="Picture 4" descr="USCGShield.png">
            <a:extLst>
              <a:ext uri="{FF2B5EF4-FFF2-40B4-BE49-F238E27FC236}">
                <a16:creationId xmlns:a16="http://schemas.microsoft.com/office/drawing/2014/main" id="{7A29F6C4-C37D-4C11-B457-45F49E812E7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4600" y="4162425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851B176-3E9A-487F-9879-6D991D237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828800"/>
            <a:ext cx="6019800" cy="2667000"/>
          </a:xfrm>
        </p:spPr>
        <p:txBody>
          <a:bodyPr/>
          <a:lstStyle/>
          <a:p>
            <a:r>
              <a:rPr lang="en-US" sz="3200" dirty="0"/>
              <a:t>Define a Load Guide</a:t>
            </a:r>
          </a:p>
          <a:p>
            <a:r>
              <a:rPr lang="en-US" sz="3200" dirty="0"/>
              <a:t>Reasons for a Load Guide</a:t>
            </a:r>
          </a:p>
          <a:p>
            <a:r>
              <a:rPr lang="en-US" sz="3200" dirty="0"/>
              <a:t>Load Guide Formats</a:t>
            </a:r>
          </a:p>
          <a:p>
            <a:r>
              <a:rPr lang="en-US" sz="3200" dirty="0"/>
              <a:t>Prepare a Load Guide</a:t>
            </a:r>
          </a:p>
        </p:txBody>
      </p:sp>
      <p:pic>
        <p:nvPicPr>
          <p:cNvPr id="2" name="Slide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955">
        <p:blinds dir="vert"/>
      </p:transition>
    </mc:Choice>
    <mc:Fallback xmlns="">
      <p:transition spd="slow" advTm="13955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6" objId="2"/>
        <p14:stopEvt time="13248" objId="2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3BD59-7054-4566-A1DE-61BC7129E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1B176-3E9A-487F-9879-6D991D237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2438400"/>
            <a:ext cx="8229600" cy="3581400"/>
          </a:xfrm>
        </p:spPr>
        <p:txBody>
          <a:bodyPr/>
          <a:lstStyle/>
          <a:p>
            <a:r>
              <a:rPr lang="en-US" dirty="0"/>
              <a:t>If you need clarification on this lesson, direct your questions to your instructor, CSCS Adam Shelton at TRACEN Petaluma.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/>
              <a:t>Email: </a:t>
            </a:r>
            <a:r>
              <a:rPr lang="en-US" dirty="0" err="1"/>
              <a:t>Adam.C.Shelton</a:t>
            </a:r>
            <a:r>
              <a:rPr lang="en-US" dirty="0"/>
              <a:t> @uscg.mil</a:t>
            </a:r>
          </a:p>
        </p:txBody>
      </p:sp>
      <p:pic>
        <p:nvPicPr>
          <p:cNvPr id="4" name="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67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70"/>
    </mc:Choice>
    <mc:Fallback xmlns="">
      <p:transition spd="slow" advTm="8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3" objId="4"/>
        <p14:stopEvt time="7241" objId="4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3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5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6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7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8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81ACDF3765E24288DD15764745AFD5" ma:contentTypeVersion="0" ma:contentTypeDescription="Create a new document." ma:contentTypeScope="" ma:versionID="2bab0792177e90cd1d965146a2374413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DC3HDHFYPPD6-1889452293-15</_dlc_DocId>
    <_dlc_DocIdUrl xmlns="b9d87d8e-2e07-46b2-92a5-8b8b5755d768">
      <Url>https://cg.portal.uscg.mil/communities/erats/CS/FSO-PVA%20FOT/_layouts/DocIdRedir.aspx?ID=DC3HDHFYPPD6-1889452293-15</Url>
      <Description>DC3HDHFYPPD6-1889452293-15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81FBA18-A11E-4E81-807C-C19C2BADE2A3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BD176319-D4FC-4876-AC04-7FCBD23ECC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d87d8e-2e07-46b2-92a5-8b8b5755d7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F041360-B778-4C5F-A446-934177E316A0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b9d87d8e-2e07-46b2-92a5-8b8b5755d768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0926BFC8-0ACE-45CE-BE33-3D7373EDFC2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23064</TotalTime>
  <Words>644</Words>
  <Application>Microsoft Office PowerPoint</Application>
  <PresentationFormat>On-screen Show (4:3)</PresentationFormat>
  <Paragraphs>94</Paragraphs>
  <Slides>8</Slides>
  <Notes>8</Notes>
  <HiddenSlides>0</HiddenSlides>
  <MMClips>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8</vt:i4>
      </vt:variant>
    </vt:vector>
  </HeadingPairs>
  <TitlesOfParts>
    <vt:vector size="19" baseType="lpstr">
      <vt:lpstr>Arial</vt:lpstr>
      <vt:lpstr>Calibri</vt:lpstr>
      <vt:lpstr>Constantia</vt:lpstr>
      <vt:lpstr>Mistral</vt:lpstr>
      <vt:lpstr>Trebuchet MS</vt:lpstr>
      <vt:lpstr>Verdana</vt:lpstr>
      <vt:lpstr>Wingdings 2</vt:lpstr>
      <vt:lpstr>3_Flow</vt:lpstr>
      <vt:lpstr>2_Flow</vt:lpstr>
      <vt:lpstr>1_Flow</vt:lpstr>
      <vt:lpstr>Flow</vt:lpstr>
      <vt:lpstr>Unit 4: Culinary Plan Lesson 3: Load Guides </vt:lpstr>
      <vt:lpstr>Continuation of Load Guides Lecture</vt:lpstr>
      <vt:lpstr>Prepare a Load Guide</vt:lpstr>
      <vt:lpstr>Prepare a Load Guide cont.</vt:lpstr>
      <vt:lpstr>Prepare a Load Guide cont.</vt:lpstr>
      <vt:lpstr>Prepare a Load Guide cont.</vt:lpstr>
      <vt:lpstr>Summary and Review</vt:lpstr>
      <vt:lpstr>Questions?</vt:lpstr>
    </vt:vector>
  </TitlesOfParts>
  <Company>University of Central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rashley</dc:creator>
  <cp:lastModifiedBy>Shelton, Adam C CSCS</cp:lastModifiedBy>
  <cp:revision>2079</cp:revision>
  <dcterms:created xsi:type="dcterms:W3CDTF">2004-08-24T01:58:17Z</dcterms:created>
  <dcterms:modified xsi:type="dcterms:W3CDTF">2020-05-02T19:44:10Z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0x0101006B81ACDF3765E24288DD15764745AFD5</vt:lpwstr>
  </property>
  <property fmtid="{D5CDD505-2E9C-101B-9397-08002B2CF9AE}" pid="3" name="_dlc_DocIdItemGuid">
    <vt:lpwstr>eb94bcca-be7e-40c2-b303-774538f3c866</vt:lpwstr>
  </property>
</Properties>
</file>