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12"/>
  </p:notesMasterIdLst>
  <p:handoutMasterIdLst>
    <p:handoutMasterId r:id="rId13"/>
  </p:handoutMasterIdLst>
  <p:sldIdLst>
    <p:sldId id="384" r:id="rId6"/>
    <p:sldId id="395" r:id="rId7"/>
    <p:sldId id="400" r:id="rId8"/>
    <p:sldId id="401" r:id="rId9"/>
    <p:sldId id="402" r:id="rId10"/>
    <p:sldId id="310"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0000"/>
    <a:srgbClr val="E3EDF1"/>
    <a:srgbClr val="CC6600"/>
    <a:srgbClr val="996633"/>
    <a:srgbClr val="828844"/>
    <a:srgbClr val="D3E3E9"/>
    <a:srgbClr val="D6E5EA"/>
    <a:srgbClr val="D6EA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69031" autoAdjust="0"/>
  </p:normalViewPr>
  <p:slideViewPr>
    <p:cSldViewPr>
      <p:cViewPr varScale="1">
        <p:scale>
          <a:sx n="56" d="100"/>
          <a:sy n="56" d="100"/>
        </p:scale>
        <p:origin x="36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B1FC7145-9CEB-422E-A240-F5617F40C539}" type="datetimeFigureOut">
              <a:rPr lang="en-US"/>
              <a:pPr>
                <a:defRPr/>
              </a:pPr>
              <a:t>5/2/2020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B1EE4B53-81DF-48B8-BAC7-0C70EFC3C20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2E9DB42-30CC-4753-972B-95F9FAE33D7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5, Purchasing.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Adam</a:t>
            </a:r>
            <a:r>
              <a:rPr lang="en-US" sz="1200" kern="1200" baseline="0" dirty="0">
                <a:solidFill>
                  <a:schemeClr val="tx1"/>
                </a:solidFill>
                <a:effectLst/>
                <a:latin typeface="Arial" charset="0"/>
                <a:ea typeface="+mn-ea"/>
                <a:cs typeface="+mn-cs"/>
              </a:rPr>
              <a:t> Shelton</a:t>
            </a:r>
            <a:r>
              <a:rPr lang="en-US" sz="1200" kern="1200" dirty="0">
                <a:solidFill>
                  <a:schemeClr val="tx1"/>
                </a:solidFill>
                <a:effectLst/>
                <a:latin typeface="Arial" charset="0"/>
                <a:ea typeface="+mn-ea"/>
                <a:cs typeface="+mn-cs"/>
              </a:rPr>
              <a:t>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5 IS “The Purchase Card &amp;</a:t>
            </a:r>
            <a:r>
              <a:rPr lang="en-US" baseline="0" dirty="0"/>
              <a:t> Purchasing Stores”. </a:t>
            </a:r>
            <a:r>
              <a:rPr lang="en-US" dirty="0"/>
              <a:t>LESSON 1 PROVIDES KNOWLEDGE AND A FOUNDATIONAL UNDERSTANDING OF PURCHASING.  The goal of this lesson is to ensure every FSO attending this course has foundational knowledge critical</a:t>
            </a:r>
            <a:r>
              <a:rPr lang="en-US" baseline="0" dirty="0"/>
              <a:t> to completing purchases for their dining facility</a:t>
            </a:r>
            <a:r>
              <a:rPr lang="en-US" dirty="0"/>
              <a:t>.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dirty="0"/>
          </a:p>
          <a:p>
            <a:r>
              <a:rPr lang="en-US" baseline="0" dirty="0"/>
              <a:t>ONCE THIS LESSON IS COMPLETE, YOU WILL PERFORM AN ACTIVITY IN WHICH YOU DEMONSTRATE YOUR KNOWLEDGE ON PROPER PURCAHSE CARD USAGE AND THE PROPER PROCEDURES FOR PURCHASING STORES.  </a:t>
            </a:r>
          </a:p>
          <a:p>
            <a:endParaRPr lang="en-US" sz="1200" kern="1200" dirty="0">
              <a:solidFill>
                <a:schemeClr val="tx1"/>
              </a:solidFill>
              <a:effectLst/>
              <a:latin typeface="Arial" charset="0"/>
              <a:ea typeface="+mn-ea"/>
              <a:cs typeface="+mn-cs"/>
            </a:endParaRPr>
          </a:p>
          <a:p>
            <a:r>
              <a:rPr lang="en-US" sz="1200" kern="1200" dirty="0">
                <a:solidFill>
                  <a:schemeClr val="tx1"/>
                </a:solidFill>
                <a:effectLst/>
                <a:latin typeface="Arial" charset="0"/>
                <a:ea typeface="+mn-ea"/>
                <a:cs typeface="+mn-cs"/>
              </a:rPr>
              <a:t> </a:t>
            </a:r>
          </a:p>
          <a:p>
            <a:endParaRPr lang="en-US" dirty="0">
              <a:latin typeface="Trebuchet MS" pitchFamily="34" charset="0"/>
            </a:endParaRPr>
          </a:p>
        </p:txBody>
      </p:sp>
      <p:sp>
        <p:nvSpPr>
          <p:cNvPr id="13316" name="Slide Number Placeholder 3"/>
          <p:cNvSpPr>
            <a:spLocks noGrp="1"/>
          </p:cNvSpPr>
          <p:nvPr>
            <p:ph type="sldNum" sz="quarter" idx="5"/>
          </p:nvPr>
        </p:nvSpPr>
        <p:spPr/>
        <p:txBody>
          <a:bodyPr/>
          <a:lstStyle/>
          <a:p>
            <a:pPr>
              <a:defRPr/>
            </a:pPr>
            <a:fld id="{85FDEBD6-7949-4577-8F9B-22684ACACB52}"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AFTER completing this lesson, you should be able to …….(read objective on slide</a:t>
            </a:r>
          </a:p>
          <a:p>
            <a:endParaRPr lang="en-US" dirty="0"/>
          </a:p>
        </p:txBody>
      </p:sp>
      <p:sp>
        <p:nvSpPr>
          <p:cNvPr id="4" name="Slide Number Placeholder 3"/>
          <p:cNvSpPr>
            <a:spLocks noGrp="1"/>
          </p:cNvSpPr>
          <p:nvPr>
            <p:ph type="sldNum" sz="quarter" idx="5"/>
          </p:nvPr>
        </p:nvSpPr>
        <p:spPr/>
        <p:txBody>
          <a:bodyPr/>
          <a:lstStyle/>
          <a:p>
            <a:pPr>
              <a:defRPr/>
            </a:pPr>
            <a:fld id="{E2E9DB42-30CC-4753-972B-95F9FAE33D78}" type="slidenum">
              <a:rPr lang="en-US" smtClean="0"/>
              <a:pPr>
                <a:defRPr/>
              </a:pPr>
              <a:t>2</a:t>
            </a:fld>
            <a:endParaRPr lang="en-US"/>
          </a:p>
        </p:txBody>
      </p:sp>
    </p:spTree>
    <p:extLst>
      <p:ext uri="{BB962C8B-B14F-4D97-AF65-F5344CB8AC3E}">
        <p14:creationId xmlns:p14="http://schemas.microsoft.com/office/powerpoint/2010/main" val="2149492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using a Purchase Card, there are certain things you always need to watch out for:</a:t>
            </a:r>
          </a:p>
          <a:p>
            <a:endParaRPr lang="en-US" dirty="0"/>
          </a:p>
          <a:p>
            <a:r>
              <a:rPr lang="en-US" dirty="0"/>
              <a:t>READ each bullet and corresponding</a:t>
            </a:r>
            <a:r>
              <a:rPr lang="en-US" baseline="0" dirty="0"/>
              <a:t> </a:t>
            </a:r>
            <a:r>
              <a:rPr lang="en-US" dirty="0"/>
              <a:t>note below</a:t>
            </a:r>
            <a:r>
              <a:rPr lang="en-US" baseline="0" dirty="0"/>
              <a:t>:</a:t>
            </a:r>
          </a:p>
          <a:p>
            <a:endParaRPr lang="en-US" baseline="0" dirty="0"/>
          </a:p>
          <a:p>
            <a:r>
              <a:rPr lang="en-US" baseline="0" dirty="0"/>
              <a:t>1. Always keep your card in an approved safe when not shopping.  Refer to the Physical Security and Force Protection Manual on the CS Portal for security container guidelines.</a:t>
            </a:r>
          </a:p>
          <a:p>
            <a:endParaRPr lang="en-US" dirty="0"/>
          </a:p>
          <a:p>
            <a:r>
              <a:rPr lang="en-US" dirty="0"/>
              <a:t>2. Do</a:t>
            </a:r>
            <a:r>
              <a:rPr lang="en-US" baseline="0" dirty="0"/>
              <a:t> not purchase unauthorized items, for example, IAW the Food Service Manual it is prohibited to purchase energy drinks, protein powder, charcoal or ice with galley funds.  Refer to the Food Service Manual for a complete list of unauthorized items.</a:t>
            </a:r>
          </a:p>
          <a:p>
            <a:endParaRPr lang="en-US" baseline="0" dirty="0"/>
          </a:p>
          <a:p>
            <a:r>
              <a:rPr lang="en-US" baseline="0" dirty="0"/>
              <a:t>3. To prevent over or erroneous charging, vendors shall not retain the purchase card number on file.</a:t>
            </a:r>
          </a:p>
          <a:p>
            <a:endParaRPr lang="en-US" baseline="0" dirty="0"/>
          </a:p>
          <a:p>
            <a:r>
              <a:rPr lang="en-US" baseline="0" dirty="0"/>
              <a:t>4. To avoid split purchases, do not spend over the purchase card limit ($10K) twice in one day with the same vendor.</a:t>
            </a:r>
          </a:p>
          <a:p>
            <a:endParaRPr lang="en-US" baseline="0" dirty="0"/>
          </a:p>
          <a:p>
            <a:r>
              <a:rPr lang="en-US" baseline="0" dirty="0"/>
              <a:t>5. The tax-exempt number is B239641</a:t>
            </a:r>
          </a:p>
          <a:p>
            <a:endParaRPr lang="en-US" baseline="0" dirty="0"/>
          </a:p>
        </p:txBody>
      </p:sp>
      <p:sp>
        <p:nvSpPr>
          <p:cNvPr id="4" name="Slide Number Placeholder 3"/>
          <p:cNvSpPr>
            <a:spLocks noGrp="1"/>
          </p:cNvSpPr>
          <p:nvPr>
            <p:ph type="sldNum" sz="quarter" idx="10"/>
          </p:nvPr>
        </p:nvSpPr>
        <p:spPr/>
        <p:txBody>
          <a:bodyPr/>
          <a:lstStyle/>
          <a:p>
            <a:pPr>
              <a:defRPr/>
            </a:pPr>
            <a:fld id="{E2E9DB42-30CC-4753-972B-95F9FAE33D78}" type="slidenum">
              <a:rPr lang="en-US" smtClean="0"/>
              <a:pPr>
                <a:defRPr/>
              </a:pPr>
              <a:t>3</a:t>
            </a:fld>
            <a:endParaRPr lang="en-US"/>
          </a:p>
        </p:txBody>
      </p:sp>
    </p:spTree>
    <p:extLst>
      <p:ext uri="{BB962C8B-B14F-4D97-AF65-F5344CB8AC3E}">
        <p14:creationId xmlns:p14="http://schemas.microsoft.com/office/powerpoint/2010/main" val="2684776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you’re shopping for food, there are some standard practices that help you select the freshest, high quality foods available.</a:t>
            </a:r>
          </a:p>
          <a:p>
            <a:endParaRPr lang="en-US" dirty="0"/>
          </a:p>
          <a:p>
            <a:r>
              <a:rPr lang="en-US" dirty="0"/>
              <a:t>READ SLIDE</a:t>
            </a:r>
          </a:p>
          <a:p>
            <a:endParaRPr lang="en-US" dirty="0"/>
          </a:p>
          <a:p>
            <a:r>
              <a:rPr lang="en-US" dirty="0"/>
              <a:t>Penultimate bullet: this will expedite your inventory process at the end of the month.</a:t>
            </a:r>
          </a:p>
          <a:p>
            <a:endParaRPr lang="en-US" dirty="0"/>
          </a:p>
          <a:p>
            <a:r>
              <a:rPr lang="en-US" dirty="0"/>
              <a:t>Last</a:t>
            </a:r>
            <a:r>
              <a:rPr lang="en-US" baseline="0" dirty="0"/>
              <a:t> bullet:  if you misplace a receipt/invoice, simply return to or contact the vendor for a replacement.</a:t>
            </a:r>
            <a:endParaRPr lang="en-US" dirty="0"/>
          </a:p>
        </p:txBody>
      </p:sp>
      <p:sp>
        <p:nvSpPr>
          <p:cNvPr id="4" name="Slide Number Placeholder 3"/>
          <p:cNvSpPr>
            <a:spLocks noGrp="1"/>
          </p:cNvSpPr>
          <p:nvPr>
            <p:ph type="sldNum" sz="quarter" idx="10"/>
          </p:nvPr>
        </p:nvSpPr>
        <p:spPr/>
        <p:txBody>
          <a:bodyPr/>
          <a:lstStyle/>
          <a:p>
            <a:pPr>
              <a:defRPr/>
            </a:pPr>
            <a:fld id="{E2E9DB42-30CC-4753-972B-95F9FAE33D78}" type="slidenum">
              <a:rPr lang="en-US" smtClean="0"/>
              <a:pPr>
                <a:defRPr/>
              </a:pPr>
              <a:t>4</a:t>
            </a:fld>
            <a:endParaRPr lang="en-US"/>
          </a:p>
        </p:txBody>
      </p:sp>
    </p:spTree>
    <p:extLst>
      <p:ext uri="{BB962C8B-B14F-4D97-AF65-F5344CB8AC3E}">
        <p14:creationId xmlns:p14="http://schemas.microsoft.com/office/powerpoint/2010/main" val="4177604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a:t>
            </a:r>
            <a:r>
              <a:rPr lang="en-US" baseline="0" dirty="0"/>
              <a:t> this lesson you have learned to:</a:t>
            </a:r>
            <a:endParaRPr lang="en-US" dirty="0"/>
          </a:p>
        </p:txBody>
      </p:sp>
      <p:sp>
        <p:nvSpPr>
          <p:cNvPr id="4" name="Slide Number Placeholder 3"/>
          <p:cNvSpPr>
            <a:spLocks noGrp="1"/>
          </p:cNvSpPr>
          <p:nvPr>
            <p:ph type="sldNum" sz="quarter" idx="5"/>
          </p:nvPr>
        </p:nvSpPr>
        <p:spPr/>
        <p:txBody>
          <a:bodyPr/>
          <a:lstStyle/>
          <a:p>
            <a:pPr>
              <a:defRPr/>
            </a:pPr>
            <a:fld id="{E2E9DB42-30CC-4753-972B-95F9FAE33D78}" type="slidenum">
              <a:rPr lang="en-US" smtClean="0"/>
              <a:pPr>
                <a:defRPr/>
              </a:pPr>
              <a:t>5</a:t>
            </a:fld>
            <a:endParaRPr lang="en-US"/>
          </a:p>
        </p:txBody>
      </p:sp>
    </p:spTree>
    <p:extLst>
      <p:ext uri="{BB962C8B-B14F-4D97-AF65-F5344CB8AC3E}">
        <p14:creationId xmlns:p14="http://schemas.microsoft.com/office/powerpoint/2010/main" val="892500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direct any questions you may have to your instructors for further clarification.</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6</a:t>
            </a:fld>
            <a:endParaRPr lang="en-US"/>
          </a:p>
        </p:txBody>
      </p:sp>
    </p:spTree>
    <p:extLst>
      <p:ext uri="{BB962C8B-B14F-4D97-AF65-F5344CB8AC3E}">
        <p14:creationId xmlns:p14="http://schemas.microsoft.com/office/powerpoint/2010/main" val="1678914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5/2/2020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168784397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812662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0295795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907236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5/2/2020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042851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5/2/2020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38359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5/2/2020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4228041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068983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5/2/2020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3964567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2971919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1471500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5/2/2020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695936"/>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4DF3E-F53E-4595-89DB-482CA9028C64}"/>
              </a:ext>
            </a:extLst>
          </p:cNvPr>
          <p:cNvSpPr>
            <a:spLocks noGrp="1"/>
          </p:cNvSpPr>
          <p:nvPr>
            <p:ph type="ctrTitle"/>
          </p:nvPr>
        </p:nvSpPr>
        <p:spPr>
          <a:xfrm>
            <a:off x="533400" y="914400"/>
            <a:ext cx="7851648" cy="2286000"/>
          </a:xfrm>
        </p:spPr>
        <p:txBody>
          <a:bodyPr>
            <a:normAutofit fontScale="90000"/>
          </a:bodyPr>
          <a:lstStyle/>
          <a:p>
            <a:pPr algn="ctr"/>
            <a:r>
              <a:rPr lang="en-US" dirty="0"/>
              <a:t>Unit 5: Purchasing</a:t>
            </a:r>
            <a:br>
              <a:rPr lang="en-US" dirty="0"/>
            </a:br>
            <a:r>
              <a:rPr lang="en-US" dirty="0"/>
              <a:t>Lesson 1: The Purchase Card &amp; Purchasing Stores</a:t>
            </a:r>
          </a:p>
        </p:txBody>
      </p:sp>
      <p:pic>
        <p:nvPicPr>
          <p:cNvPr id="7" name="Picture 4" descr="USCGShield.png">
            <a:extLst>
              <a:ext uri="{FF2B5EF4-FFF2-40B4-BE49-F238E27FC236}">
                <a16:creationId xmlns:a16="http://schemas.microsoft.com/office/drawing/2014/main" id="{9A4DE52B-7CEB-43FA-ADF6-CBC5F61D7529}"/>
              </a:ext>
            </a:extLst>
          </p:cNvPr>
          <p:cNvPicPr>
            <a:picLocks noChangeAspect="1"/>
          </p:cNvPicPr>
          <p:nvPr/>
        </p:nvPicPr>
        <p:blipFill>
          <a:blip r:embed="rId5" cstate="print"/>
          <a:srcRect/>
          <a:stretch>
            <a:fillRect/>
          </a:stretch>
        </p:blipFill>
        <p:spPr bwMode="auto">
          <a:xfrm>
            <a:off x="3460750" y="3733800"/>
            <a:ext cx="2222500" cy="2057400"/>
          </a:xfrm>
          <a:prstGeom prst="rect">
            <a:avLst/>
          </a:prstGeom>
          <a:noFill/>
          <a:ln w="9525">
            <a:noFill/>
            <a:miter lim="800000"/>
            <a:headEnd/>
            <a:tailEnd/>
          </a:ln>
        </p:spPr>
      </p:pic>
      <p:pic>
        <p:nvPicPr>
          <p:cNvPr id="4"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p:transition spd="med" advTm="411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96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34" objId="4"/>
        <p14:stopEvt time="40963"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9800"/>
            <a:ext cx="8305800" cy="3916363"/>
          </a:xfrm>
        </p:spPr>
        <p:txBody>
          <a:bodyPr/>
          <a:lstStyle/>
          <a:p>
            <a:r>
              <a:rPr lang="en-US" sz="2000" dirty="0"/>
              <a:t>After this lesson, you should be able to:</a:t>
            </a:r>
          </a:p>
          <a:p>
            <a:endParaRPr lang="en-US" sz="2000" dirty="0"/>
          </a:p>
          <a:p>
            <a:pPr lvl="1"/>
            <a:r>
              <a:rPr lang="en-US" sz="1800" dirty="0"/>
              <a:t> Follow basic rules for Purchase Cards including:</a:t>
            </a:r>
          </a:p>
          <a:p>
            <a:pPr lvl="2"/>
            <a:r>
              <a:rPr lang="en-US" sz="1800" dirty="0"/>
              <a:t>Purchase only approved items and do not “split” your purchases</a:t>
            </a:r>
          </a:p>
          <a:p>
            <a:pPr lvl="2"/>
            <a:r>
              <a:rPr lang="en-US" sz="1800" dirty="0"/>
              <a:t>Do not let a vendor charge you sales tax or keep your Purchase Card number on file </a:t>
            </a:r>
          </a:p>
          <a:p>
            <a:pPr marL="393700" lvl="1" indent="0">
              <a:buNone/>
            </a:pPr>
            <a:endParaRPr lang="en-US" sz="1800" dirty="0"/>
          </a:p>
          <a:p>
            <a:pPr lvl="1"/>
            <a:r>
              <a:rPr lang="en-US" sz="1800" dirty="0"/>
              <a:t>Follow basic rules for purchasing food including:</a:t>
            </a:r>
          </a:p>
          <a:p>
            <a:pPr lvl="2"/>
            <a:r>
              <a:rPr lang="en-US" sz="1800" dirty="0"/>
              <a:t> Select fresh quality foods from reputable approved sources</a:t>
            </a:r>
          </a:p>
          <a:p>
            <a:pPr lvl="2"/>
            <a:r>
              <a:rPr lang="en-US" sz="1800" dirty="0"/>
              <a:t> Reliably collect and maintain item pricing and receipts/invoices</a:t>
            </a:r>
          </a:p>
          <a:p>
            <a:pPr lvl="2"/>
            <a:endParaRPr lang="en-US" sz="1800" dirty="0"/>
          </a:p>
          <a:p>
            <a:pPr marL="393700" lvl="1" indent="0">
              <a:buNone/>
            </a:pPr>
            <a:endParaRPr lang="en-US" dirty="0"/>
          </a:p>
        </p:txBody>
      </p:sp>
      <p:sp>
        <p:nvSpPr>
          <p:cNvPr id="4" name="Slide Number Placeholder 3"/>
          <p:cNvSpPr>
            <a:spLocks noGrp="1"/>
          </p:cNvSpPr>
          <p:nvPr>
            <p:ph type="sldNum" sz="quarter" idx="12"/>
          </p:nvPr>
        </p:nvSpPr>
        <p:spPr/>
        <p:txBody>
          <a:bodyPr/>
          <a:lstStyle/>
          <a:p>
            <a:pPr>
              <a:defRPr/>
            </a:pPr>
            <a:fld id="{F08A2781-67AA-43F6-ADBC-E860214CE4B0}" type="slidenum">
              <a:rPr lang="en-US" smtClean="0"/>
              <a:pPr>
                <a:defRPr/>
              </a:pPr>
              <a:t>2</a:t>
            </a:fld>
            <a:endParaRPr lang="en-US"/>
          </a:p>
        </p:txBody>
      </p:sp>
      <p:sp>
        <p:nvSpPr>
          <p:cNvPr id="5" name="Title 1">
            <a:extLst>
              <a:ext uri="{FF2B5EF4-FFF2-40B4-BE49-F238E27FC236}">
                <a16:creationId xmlns:a16="http://schemas.microsoft.com/office/drawing/2014/main" id="{5F7EDDF4-FD10-40AA-B7FE-0DA0C90B9FFF}"/>
              </a:ext>
            </a:extLst>
          </p:cNvPr>
          <p:cNvSpPr>
            <a:spLocks noGrp="1"/>
          </p:cNvSpPr>
          <p:nvPr>
            <p:ph type="title"/>
          </p:nvPr>
        </p:nvSpPr>
        <p:spPr>
          <a:xfrm>
            <a:off x="457200" y="704850"/>
            <a:ext cx="8229600" cy="1143000"/>
          </a:xfrm>
        </p:spPr>
        <p:txBody>
          <a:bodyPr/>
          <a:lstStyle/>
          <a:p>
            <a:pPr algn="ctr"/>
            <a:r>
              <a:rPr lang="en-US" sz="4800" dirty="0"/>
              <a:t>Objective(s)</a:t>
            </a:r>
          </a:p>
        </p:txBody>
      </p:sp>
      <p:pic>
        <p:nvPicPr>
          <p:cNvPr id="6" name="Picture 5" descr="USCGShield.png">
            <a:extLst>
              <a:ext uri="{FF2B5EF4-FFF2-40B4-BE49-F238E27FC236}">
                <a16:creationId xmlns:a16="http://schemas.microsoft.com/office/drawing/2014/main" id="{8ACD2F13-63D1-4716-A840-8692B6AE98DC}"/>
              </a:ext>
            </a:extLst>
          </p:cNvPr>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pic>
        <p:nvPicPr>
          <p:cNvPr id="7"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665831453"/>
      </p:ext>
    </p:extLst>
  </p:cSld>
  <p:clrMapOvr>
    <a:masterClrMapping/>
  </p:clrMapOvr>
  <mc:AlternateContent xmlns:mc="http://schemas.openxmlformats.org/markup-compatibility/2006" xmlns:p14="http://schemas.microsoft.com/office/powerpoint/2010/main">
    <mc:Choice Requires="p14">
      <p:transition spd="slow" p14:dur="2000" advTm="27931"/>
    </mc:Choice>
    <mc:Fallback xmlns="">
      <p:transition spd="slow" advTm="27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49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extLst mod="1">
    <p:ext uri="{E180D4A7-C9FB-4DFB-919C-405C955672EB}">
      <p14:showEvtLst xmlns:p14="http://schemas.microsoft.com/office/powerpoint/2010/main">
        <p14:playEvt time="94" objId="7"/>
        <p14:stopEvt time="27616" objId="7"/>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058" y="914400"/>
            <a:ext cx="8229600" cy="781050"/>
          </a:xfrm>
        </p:spPr>
        <p:txBody>
          <a:bodyPr/>
          <a:lstStyle/>
          <a:p>
            <a:pPr algn="ctr"/>
            <a:r>
              <a:rPr lang="en-US" dirty="0"/>
              <a:t>Purchase Card Basics</a:t>
            </a:r>
          </a:p>
        </p:txBody>
      </p:sp>
      <p:sp>
        <p:nvSpPr>
          <p:cNvPr id="3" name="Content Placeholder 2"/>
          <p:cNvSpPr>
            <a:spLocks noGrp="1"/>
          </p:cNvSpPr>
          <p:nvPr>
            <p:ph idx="1"/>
          </p:nvPr>
        </p:nvSpPr>
        <p:spPr>
          <a:xfrm>
            <a:off x="457200" y="1648597"/>
            <a:ext cx="8229600" cy="4922837"/>
          </a:xfrm>
        </p:spPr>
        <p:txBody>
          <a:bodyPr/>
          <a:lstStyle/>
          <a:p>
            <a:r>
              <a:rPr lang="en-US" sz="3600" dirty="0"/>
              <a:t>Always keep your card in an approved safe when not shopping.</a:t>
            </a:r>
          </a:p>
          <a:p>
            <a:r>
              <a:rPr lang="en-US" sz="3600" dirty="0"/>
              <a:t>Avoid unauthorized purchases.</a:t>
            </a:r>
          </a:p>
          <a:p>
            <a:r>
              <a:rPr lang="en-US" sz="3600" dirty="0"/>
              <a:t>Prohibit vendors from retaining your Purchase Card number on file.</a:t>
            </a:r>
          </a:p>
          <a:p>
            <a:r>
              <a:rPr lang="en-US" sz="3600" dirty="0"/>
              <a:t>Prevent “split” purchases.</a:t>
            </a:r>
          </a:p>
          <a:p>
            <a:r>
              <a:rPr lang="en-US" sz="3600" dirty="0"/>
              <a:t>Do not pay sales tax.</a:t>
            </a:r>
          </a:p>
          <a:p>
            <a:pPr lvl="1"/>
            <a:r>
              <a:rPr lang="en-US" sz="3400" dirty="0"/>
              <a:t>The tax-exempt number is </a:t>
            </a:r>
            <a:r>
              <a:rPr lang="en-US" sz="3400" dirty="0">
                <a:solidFill>
                  <a:srgbClr val="FF0000"/>
                </a:solidFill>
              </a:rPr>
              <a:t>B239641</a:t>
            </a:r>
          </a:p>
        </p:txBody>
      </p:sp>
      <p:pic>
        <p:nvPicPr>
          <p:cNvPr id="10"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035370736"/>
      </p:ext>
    </p:extLst>
  </p:cSld>
  <p:clrMapOvr>
    <a:masterClrMapping/>
  </p:clrMapOvr>
  <mc:AlternateContent xmlns:mc="http://schemas.openxmlformats.org/markup-compatibility/2006" xmlns:p14="http://schemas.microsoft.com/office/powerpoint/2010/main">
    <mc:Choice Requires="p14">
      <p:transition spd="slow" p14:dur="2000" advTm="56727"/>
    </mc:Choice>
    <mc:Fallback xmlns="">
      <p:transition spd="slow" advTm="567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96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extLst mod="1">
    <p:ext uri="{E180D4A7-C9FB-4DFB-919C-405C955672EB}">
      <p14:showEvtLst xmlns:p14="http://schemas.microsoft.com/office/powerpoint/2010/main">
        <p14:playEvt time="41" objId="5"/>
        <p14:stopEvt time="55982" objId="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927" y="685800"/>
            <a:ext cx="8229600" cy="857250"/>
          </a:xfrm>
        </p:spPr>
        <p:txBody>
          <a:bodyPr/>
          <a:lstStyle/>
          <a:p>
            <a:pPr algn="ctr"/>
            <a:r>
              <a:rPr lang="en-US" dirty="0"/>
              <a:t>Purchasing Basics</a:t>
            </a:r>
          </a:p>
        </p:txBody>
      </p:sp>
      <p:sp>
        <p:nvSpPr>
          <p:cNvPr id="3" name="Content Placeholder 2"/>
          <p:cNvSpPr>
            <a:spLocks noGrp="1"/>
          </p:cNvSpPr>
          <p:nvPr>
            <p:ph idx="1"/>
          </p:nvPr>
        </p:nvSpPr>
        <p:spPr>
          <a:xfrm>
            <a:off x="473927" y="1556060"/>
            <a:ext cx="8229600" cy="5105400"/>
          </a:xfrm>
        </p:spPr>
        <p:txBody>
          <a:bodyPr/>
          <a:lstStyle/>
          <a:p>
            <a:r>
              <a:rPr lang="en-US" dirty="0"/>
              <a:t>Always shop with reputable, approved sources of supply.</a:t>
            </a:r>
          </a:p>
          <a:p>
            <a:r>
              <a:rPr lang="en-US" dirty="0"/>
              <a:t>Be sure to check the appearance of produce for the best quality.</a:t>
            </a:r>
          </a:p>
          <a:p>
            <a:r>
              <a:rPr lang="en-US" dirty="0"/>
              <a:t>Check dates on packaged foods for the freshest product.</a:t>
            </a:r>
          </a:p>
          <a:p>
            <a:r>
              <a:rPr lang="en-US" dirty="0"/>
              <a:t>Whenever possible, source locally and in season.</a:t>
            </a:r>
          </a:p>
          <a:p>
            <a:r>
              <a:rPr lang="en-US" dirty="0"/>
              <a:t>Make sure to write the price on each item before you place it in your shopping cart. </a:t>
            </a:r>
          </a:p>
          <a:p>
            <a:r>
              <a:rPr lang="en-US" dirty="0"/>
              <a:t>Secure each receipt/invoice in a safe location.</a:t>
            </a:r>
          </a:p>
        </p:txBody>
      </p:sp>
      <p:pic>
        <p:nvPicPr>
          <p:cNvPr id="4"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079768641"/>
      </p:ext>
    </p:extLst>
  </p:cSld>
  <p:clrMapOvr>
    <a:masterClrMapping/>
  </p:clrMapOvr>
  <mc:AlternateContent xmlns:mc="http://schemas.openxmlformats.org/markup-compatibility/2006" xmlns:p14="http://schemas.microsoft.com/office/powerpoint/2010/main">
    <mc:Choice Requires="p14">
      <p:transition spd="slow" p14:dur="2000" advTm="46944"/>
    </mc:Choice>
    <mc:Fallback xmlns="">
      <p:transition spd="slow" advTm="46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5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45" objId="4"/>
        <p14:stopEvt time="46581"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DA902-F015-4883-8291-6C3C2DF686BF}"/>
              </a:ext>
            </a:extLst>
          </p:cNvPr>
          <p:cNvSpPr>
            <a:spLocks noGrp="1"/>
          </p:cNvSpPr>
          <p:nvPr>
            <p:ph type="title"/>
          </p:nvPr>
        </p:nvSpPr>
        <p:spPr/>
        <p:txBody>
          <a:bodyPr/>
          <a:lstStyle/>
          <a:p>
            <a:r>
              <a:rPr lang="en-US" dirty="0"/>
              <a:t>Summary and Review</a:t>
            </a:r>
          </a:p>
        </p:txBody>
      </p:sp>
      <p:sp>
        <p:nvSpPr>
          <p:cNvPr id="3" name="Content Placeholder 2">
            <a:extLst>
              <a:ext uri="{FF2B5EF4-FFF2-40B4-BE49-F238E27FC236}">
                <a16:creationId xmlns:a16="http://schemas.microsoft.com/office/drawing/2014/main" id="{BF9C66AF-6F48-426D-B3AA-1B29C574431F}"/>
              </a:ext>
            </a:extLst>
          </p:cNvPr>
          <p:cNvSpPr>
            <a:spLocks noGrp="1"/>
          </p:cNvSpPr>
          <p:nvPr>
            <p:ph idx="1"/>
          </p:nvPr>
        </p:nvSpPr>
        <p:spPr>
          <a:xfrm>
            <a:off x="457200" y="2057400"/>
            <a:ext cx="8229600" cy="4419600"/>
          </a:xfrm>
        </p:spPr>
        <p:txBody>
          <a:bodyPr/>
          <a:lstStyle/>
          <a:p>
            <a:pPr lvl="1"/>
            <a:r>
              <a:rPr lang="en-US" sz="2800" dirty="0"/>
              <a:t>Always keep your Purchase Card in an approved safe.</a:t>
            </a:r>
          </a:p>
          <a:p>
            <a:pPr lvl="1"/>
            <a:r>
              <a:rPr lang="en-US" sz="2800" dirty="0"/>
              <a:t>Purchase food only from reputable approved sources.</a:t>
            </a:r>
          </a:p>
          <a:p>
            <a:pPr lvl="1"/>
            <a:r>
              <a:rPr lang="en-US" sz="2800" dirty="0"/>
              <a:t>Shop for the best quality items.</a:t>
            </a:r>
          </a:p>
          <a:p>
            <a:pPr lvl="1"/>
            <a:r>
              <a:rPr lang="en-US" sz="2800" dirty="0"/>
              <a:t>Look at the expiration dates.</a:t>
            </a:r>
          </a:p>
          <a:p>
            <a:pPr lvl="1"/>
            <a:r>
              <a:rPr lang="en-US" sz="2800" dirty="0"/>
              <a:t>Secure receipts/invoices in safe location.</a:t>
            </a:r>
          </a:p>
          <a:p>
            <a:pPr lvl="1"/>
            <a:r>
              <a:rPr lang="en-US" sz="2800" dirty="0"/>
              <a:t>Protect your Purchase Card number and tax-exempt status.</a:t>
            </a:r>
          </a:p>
          <a:p>
            <a:pPr marL="0" indent="0">
              <a:buNone/>
            </a:pPr>
            <a:endParaRPr lang="en-US" dirty="0"/>
          </a:p>
        </p:txBody>
      </p:sp>
      <p:pic>
        <p:nvPicPr>
          <p:cNvPr id="5"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256741762"/>
      </p:ext>
    </p:extLst>
  </p:cSld>
  <p:clrMapOvr>
    <a:masterClrMapping/>
  </p:clrMapOvr>
  <mc:AlternateContent xmlns:mc="http://schemas.openxmlformats.org/markup-compatibility/2006" xmlns:p14="http://schemas.microsoft.com/office/powerpoint/2010/main">
    <mc:Choice Requires="p14">
      <p:transition spd="slow" p14:dur="2000" advTm="24582"/>
    </mc:Choice>
    <mc:Fallback xmlns="">
      <p:transition spd="slow" advTm="245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9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61" objId="5"/>
        <p14:stopEvt time="24582" objId="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3BD59-7054-4566-A1DE-61BC7129E8F2}"/>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5851B176-3E9A-487F-9879-6D991D23772E}"/>
              </a:ext>
            </a:extLst>
          </p:cNvPr>
          <p:cNvSpPr>
            <a:spLocks noGrp="1"/>
          </p:cNvSpPr>
          <p:nvPr>
            <p:ph idx="1"/>
          </p:nvPr>
        </p:nvSpPr>
        <p:spPr/>
        <p:txBody>
          <a:bodyPr/>
          <a:lstStyle/>
          <a:p>
            <a:r>
              <a:rPr lang="en-US" dirty="0"/>
              <a:t>If you need clarification on this lesson, direct your questions to your instructor, CSCS Adam Shelton at TRACEN Petaluma.</a:t>
            </a:r>
          </a:p>
          <a:p>
            <a:pPr lvl="1"/>
            <a:r>
              <a:rPr lang="en-US" dirty="0"/>
              <a:t>Phone: 707-765-7427</a:t>
            </a:r>
          </a:p>
          <a:p>
            <a:pPr lvl="1"/>
            <a:r>
              <a:rPr lang="en-US" dirty="0"/>
              <a:t>Email: </a:t>
            </a:r>
            <a:r>
              <a:rPr lang="en-US" dirty="0" err="1"/>
              <a:t>Adam.C.Shelton</a:t>
            </a:r>
            <a:r>
              <a:rPr lang="en-US" dirty="0"/>
              <a:t> @uscg.mil</a:t>
            </a:r>
          </a:p>
        </p:txBody>
      </p:sp>
      <p:pic>
        <p:nvPicPr>
          <p:cNvPr id="4"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914698246"/>
      </p:ext>
    </p:extLst>
  </p:cSld>
  <p:clrMapOvr>
    <a:masterClrMapping/>
  </p:clrMapOvr>
  <mc:AlternateContent xmlns:mc="http://schemas.openxmlformats.org/markup-compatibility/2006" xmlns:p14="http://schemas.microsoft.com/office/powerpoint/2010/main">
    <mc:Choice Requires="p14">
      <p:transition spd="slow" p14:dur="2000" advTm="7698"/>
    </mc:Choice>
    <mc:Fallback xmlns="">
      <p:transition spd="slow" advTm="7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154" objId="4"/>
        <p14:stopEvt time="7002" objId="4"/>
      </p14:showEvtLst>
    </p:ext>
  </p:extLs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0F995326E0CF704482B192BAC8D5EB96" ma:contentTypeVersion="0" ma:contentTypeDescription="Create a new document." ma:contentTypeScope="" ma:versionID="7de9823770bb3d3d70785932e38e488a">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DC3HDHFYPPD6-1988536163-4</_dlc_DocId>
    <_dlc_DocIdUrl xmlns="b9d87d8e-2e07-46b2-92a5-8b8b5755d768">
      <Url>https://cg.portal.uscg.mil/communities/erats/CS/FSO-PVA%20FOT/_layouts/DocIdRedir.aspx?ID=DC3HDHFYPPD6-1988536163-4</Url>
      <Description>DC3HDHFYPPD6-1988536163-4</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4436D5-513C-40E6-AA03-17E1C475D7AD}">
  <ds:schemaRefs>
    <ds:schemaRef ds:uri="http://schemas.microsoft.com/sharepoint/events"/>
  </ds:schemaRefs>
</ds:datastoreItem>
</file>

<file path=customXml/itemProps2.xml><?xml version="1.0" encoding="utf-8"?>
<ds:datastoreItem xmlns:ds="http://schemas.openxmlformats.org/officeDocument/2006/customXml" ds:itemID="{8BCFA044-78FA-49C3-A153-C82816581A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d87d8e-2e07-46b2-92a5-8b8b5755d7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4760A13-3872-482D-8F03-B7A1CB3DC6BC}">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b9d87d8e-2e07-46b2-92a5-8b8b5755d768"/>
    <ds:schemaRef ds:uri="http://www.w3.org/XML/1998/namespace"/>
  </ds:schemaRefs>
</ds:datastoreItem>
</file>

<file path=customXml/itemProps4.xml><?xml version="1.0" encoding="utf-8"?>
<ds:datastoreItem xmlns:ds="http://schemas.openxmlformats.org/officeDocument/2006/customXml" ds:itemID="{B9A2EB74-CC29-40C4-9C48-966241A984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19595</TotalTime>
  <Words>674</Words>
  <Application>Microsoft Office PowerPoint</Application>
  <PresentationFormat>On-screen Show (4:3)</PresentationFormat>
  <Paragraphs>74</Paragraphs>
  <Slides>6</Slides>
  <Notes>6</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Constantia</vt:lpstr>
      <vt:lpstr>Trebuchet MS</vt:lpstr>
      <vt:lpstr>Verdana</vt:lpstr>
      <vt:lpstr>Wingdings 2</vt:lpstr>
      <vt:lpstr>Flow</vt:lpstr>
      <vt:lpstr>Unit 5: Purchasing Lesson 1: The Purchase Card &amp; Purchasing Stores</vt:lpstr>
      <vt:lpstr>Objective(s)</vt:lpstr>
      <vt:lpstr>Purchase Card Basics</vt:lpstr>
      <vt:lpstr>Purchasing Basics</vt:lpstr>
      <vt:lpstr>Summary and Review</vt:lpstr>
      <vt:lpstr>Questions?</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Shelton, Adam C CSCS</cp:lastModifiedBy>
  <cp:revision>1728</cp:revision>
  <dcterms:created xsi:type="dcterms:W3CDTF">2004-08-24T01:58:17Z</dcterms:created>
  <dcterms:modified xsi:type="dcterms:W3CDTF">2020-05-02T19:18:20Z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0x0101000F995326E0CF704482B192BAC8D5EB96</vt:lpwstr>
  </property>
  <property fmtid="{D5CDD505-2E9C-101B-9397-08002B2CF9AE}" pid="3" name="_dlc_DocIdItemGuid">
    <vt:lpwstr>0453f06f-b949-4095-b9b9-9e6ee042b724</vt:lpwstr>
  </property>
</Properties>
</file>