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5"/>
  </p:sldMasterIdLst>
  <p:notesMasterIdLst>
    <p:notesMasterId r:id="rId15"/>
  </p:notesMasterIdLst>
  <p:handoutMasterIdLst>
    <p:handoutMasterId r:id="rId16"/>
  </p:handoutMasterIdLst>
  <p:sldIdLst>
    <p:sldId id="384" r:id="rId6"/>
    <p:sldId id="395" r:id="rId7"/>
    <p:sldId id="398" r:id="rId8"/>
    <p:sldId id="396" r:id="rId9"/>
    <p:sldId id="399" r:id="rId10"/>
    <p:sldId id="393" r:id="rId11"/>
    <p:sldId id="394" r:id="rId12"/>
    <p:sldId id="400" r:id="rId13"/>
    <p:sldId id="401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0000"/>
    <a:srgbClr val="E3EDF1"/>
    <a:srgbClr val="CC6600"/>
    <a:srgbClr val="996633"/>
    <a:srgbClr val="828844"/>
    <a:srgbClr val="D3E3E9"/>
    <a:srgbClr val="D6E5EA"/>
    <a:srgbClr val="D6EA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77896" autoAdjust="0"/>
  </p:normalViewPr>
  <p:slideViewPr>
    <p:cSldViewPr>
      <p:cViewPr varScale="1">
        <p:scale>
          <a:sx n="63" d="100"/>
          <a:sy n="63" d="100"/>
        </p:scale>
        <p:origin x="15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1FC7145-9CEB-422E-A240-F5617F40C539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1EE4B53-81DF-48B8-BAC7-0C70EFC3C2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2E9DB42-30CC-4753-972B-95F9FAE33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5, Purchasing.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Adam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Shelton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SECOND LESSON IN UNIT 5 IS “PROCESS</a:t>
            </a:r>
            <a:r>
              <a:rPr lang="en-US" baseline="0" dirty="0"/>
              <a:t> RECEIPTS”. </a:t>
            </a:r>
            <a:r>
              <a:rPr lang="en-US" dirty="0"/>
              <a:t>LESSON 2 PROVIDES KNOWLEDGE AND A FOUNDATIONAL UNDERSTANDING OF PROCESSING</a:t>
            </a:r>
            <a:r>
              <a:rPr lang="en-US" baseline="0" dirty="0"/>
              <a:t> RECEIPTS</a:t>
            </a:r>
            <a:r>
              <a:rPr lang="en-US" dirty="0"/>
              <a:t>.  The goal of this lesson is to ensure every FSO attending this course has foundational knowledge critical</a:t>
            </a:r>
            <a:r>
              <a:rPr lang="en-US" baseline="0" dirty="0"/>
              <a:t> to processing receipts for their dining facility</a:t>
            </a:r>
            <a:r>
              <a:rPr lang="en-US" dirty="0"/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r>
              <a:rPr lang="en-US" baseline="0" dirty="0"/>
              <a:t>ONCE THIS LESSON IS COMPLETE, YOU WILL PERFORM AN ACTIVITY IN WHICH YOU DEMONSTRATE YOUR KNOWLEDGE ON HOW TO PROPERLY PROCESS RECEIPTS.  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5FDEBD6-7949-4577-8F9B-22684ACACB52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AFTER completing this lesson, you should be able to…. (read objective on slide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36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12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990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625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AUDIT</a:t>
            </a:r>
            <a:r>
              <a:rPr lang="en-US" baseline="0" dirty="0"/>
              <a:t> OF PURCHASES: </a:t>
            </a:r>
            <a:r>
              <a:rPr lang="en-US" dirty="0"/>
              <a:t>If your</a:t>
            </a:r>
            <a:r>
              <a:rPr lang="en-US" baseline="0" dirty="0"/>
              <a:t> purchase(s) are audited for any reason, provide the following to the agency performing the audit.  Also, contact your FINCEN liaison for continued guidance.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660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following agencies may</a:t>
            </a:r>
            <a:r>
              <a:rPr lang="en-US" baseline="0" dirty="0"/>
              <a:t> request an audit on any or all of your monthly purchases.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9413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this lesson you have learned that: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You must have a third-party signature on each receipt / invoice with the five required items: name, title, signature, date &amp; unit contact number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You must enter the total from that receipt/invoice into column 8 of the CG-3471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You must enter the Vendor name and the total amount of the receipt/invoice into Block G of your CG-2576.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021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Please direct any questions you may have to your instructors for further clarification.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27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8439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662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579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236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851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91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0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983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567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919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500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5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4DF3E-F53E-4595-89DB-482CA9028C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6176" y="1219200"/>
            <a:ext cx="7851648" cy="1732672"/>
          </a:xfrm>
        </p:spPr>
        <p:txBody>
          <a:bodyPr/>
          <a:lstStyle/>
          <a:p>
            <a:pPr algn="ctr"/>
            <a:r>
              <a:rPr lang="en-US" dirty="0"/>
              <a:t>Unit 5: Purchasing</a:t>
            </a:r>
            <a:br>
              <a:rPr lang="en-US" dirty="0"/>
            </a:br>
            <a:r>
              <a:rPr lang="en-US" dirty="0"/>
              <a:t>Lesson 2. Process Receipts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9A4DE52B-7CEB-43FA-ADF6-CBC5F61D752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60750" y="37338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Slid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377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3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07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305800" cy="4678363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Once you have completed this lesson, you should be able to:</a:t>
            </a:r>
          </a:p>
          <a:p>
            <a:pPr lvl="1"/>
            <a:r>
              <a:rPr lang="en-US" dirty="0"/>
              <a:t>Correctly record your receipts/invoices in your PVAISW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8A2781-67AA-43F6-ADBC-E860214CE4B0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F7EDDF4-FD10-40AA-B7FE-0DA0C90B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Objective(s)</a:t>
            </a:r>
          </a:p>
        </p:txBody>
      </p:sp>
      <p:pic>
        <p:nvPicPr>
          <p:cNvPr id="6" name="Picture 5" descr="USCGShield.png">
            <a:extLst>
              <a:ext uri="{FF2B5EF4-FFF2-40B4-BE49-F238E27FC236}">
                <a16:creationId xmlns:a16="http://schemas.microsoft.com/office/drawing/2014/main" id="{8ACD2F13-63D1-4716-A840-8692B6AE98D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99060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3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32"/>
    </mc:Choice>
    <mc:Fallback xmlns="">
      <p:transition spd="slow" advTm="10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08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704850"/>
          </a:xfrm>
        </p:spPr>
        <p:txBody>
          <a:bodyPr/>
          <a:lstStyle/>
          <a:p>
            <a:r>
              <a:rPr lang="en-US" dirty="0"/>
              <a:t>Process Receipts Basics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1"/>
            <a:ext cx="8229600" cy="4876800"/>
          </a:xfrm>
        </p:spPr>
        <p:txBody>
          <a:bodyPr/>
          <a:lstStyle/>
          <a:p>
            <a:r>
              <a:rPr lang="en-US" sz="2000" dirty="0"/>
              <a:t>All receipts/invoices must have a Third Party Signature containing the following:</a:t>
            </a:r>
          </a:p>
          <a:p>
            <a:pPr lvl="1"/>
            <a:r>
              <a:rPr lang="en-US" sz="2000" dirty="0"/>
              <a:t>Members Name (cannot be the purchaser)</a:t>
            </a:r>
          </a:p>
          <a:p>
            <a:pPr lvl="1"/>
            <a:r>
              <a:rPr lang="en-US" sz="2000" dirty="0"/>
              <a:t>Title</a:t>
            </a:r>
          </a:p>
          <a:p>
            <a:pPr lvl="1"/>
            <a:r>
              <a:rPr lang="en-US" sz="2000" dirty="0"/>
              <a:t>Date</a:t>
            </a:r>
          </a:p>
          <a:p>
            <a:pPr lvl="1"/>
            <a:r>
              <a:rPr lang="en-US" sz="2000" dirty="0"/>
              <a:t>Signature</a:t>
            </a:r>
          </a:p>
          <a:p>
            <a:pPr lvl="1"/>
            <a:r>
              <a:rPr lang="en-US" sz="2000" dirty="0"/>
              <a:t>Unit Contact Phone Number </a:t>
            </a:r>
          </a:p>
          <a:p>
            <a:r>
              <a:rPr lang="en-US" sz="2000" dirty="0"/>
              <a:t>This Third Party Signature on each receipt/invoice satisfies the DHS requirement and negates having the Third Party Signature on the DHS-1501 form itself.</a:t>
            </a:r>
          </a:p>
          <a:p>
            <a:r>
              <a:rPr lang="en-US" sz="2000" dirty="0"/>
              <a:t>Signature must be on the actual receipt/invoice, not the paper it may be stapled to.</a:t>
            </a:r>
          </a:p>
          <a:p>
            <a:pPr lvl="1"/>
            <a:r>
              <a:rPr lang="en-US" sz="2000" dirty="0"/>
              <a:t>Recommend the unit purchase a stamp with the 5 requirements for convenience.</a:t>
            </a:r>
          </a:p>
          <a:p>
            <a:pPr lvl="1"/>
            <a:endParaRPr lang="en-US" dirty="0"/>
          </a:p>
        </p:txBody>
      </p:sp>
      <p:pic>
        <p:nvPicPr>
          <p:cNvPr id="4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73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204"/>
    </mc:Choice>
    <mc:Fallback xmlns="">
      <p:transition spd="slow" advTm="382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2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92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781050"/>
          </a:xfrm>
        </p:spPr>
        <p:txBody>
          <a:bodyPr/>
          <a:lstStyle/>
          <a:p>
            <a:r>
              <a:rPr lang="en-US" dirty="0"/>
              <a:t>Process Receipts Basics cont.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 receipts must be listed on your monthly CG-3471, Daily Ration Cost Record, located within your PVAISW.</a:t>
            </a:r>
          </a:p>
          <a:p>
            <a:pPr lvl="1"/>
            <a:r>
              <a:rPr lang="en-US" dirty="0"/>
              <a:t>Total receipt/invoice amount for each purchase is entered into column 8, Stores </a:t>
            </a:r>
            <a:r>
              <a:rPr lang="en-US" dirty="0" err="1"/>
              <a:t>Purch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191000"/>
            <a:ext cx="8153400" cy="2057400"/>
          </a:xfrm>
          <a:prstGeom prst="rect">
            <a:avLst/>
          </a:prstGeom>
        </p:spPr>
      </p:pic>
      <p:pic>
        <p:nvPicPr>
          <p:cNvPr id="5" name="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39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37"/>
    </mc:Choice>
    <mc:Fallback xmlns="">
      <p:transition spd="slow" advTm="19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65" objId="5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 receipts/invoices must also be listed on your monthly CG-2576, CGDFOS, located within your PVAISW.</a:t>
            </a:r>
          </a:p>
          <a:p>
            <a:pPr lvl="1"/>
            <a:r>
              <a:rPr lang="en-US" dirty="0"/>
              <a:t>Vendor name and the total receipt/invoice amount for each purchase is entered into Block G, Purchases</a:t>
            </a:r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857250"/>
          </a:xfrm>
        </p:spPr>
        <p:txBody>
          <a:bodyPr/>
          <a:lstStyle/>
          <a:p>
            <a:r>
              <a:rPr lang="en-US" dirty="0"/>
              <a:t>Process Receipts Basics cont.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804" y="4129881"/>
            <a:ext cx="4724996" cy="2552342"/>
          </a:xfrm>
          <a:prstGeom prst="rect">
            <a:avLst/>
          </a:prstGeom>
        </p:spPr>
      </p:pic>
      <p:pic>
        <p:nvPicPr>
          <p:cNvPr id="2" name="Slid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28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10"/>
    </mc:Choice>
    <mc:Fallback xmlns="">
      <p:transition spd="slow" advTm="22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81" objId="2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57AEBA-FE3A-4529-B2B6-7E23CB4B6E65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08612" y="1524000"/>
            <a:ext cx="86353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3200" dirty="0">
                <a:latin typeface="Arial" charset="0"/>
              </a:rPr>
              <a:t>Supporting Documentation:</a:t>
            </a:r>
          </a:p>
          <a:p>
            <a:pPr marL="740664" lvl="1" indent="-283464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‒"/>
            </a:pPr>
            <a:r>
              <a:rPr lang="en-US" sz="2800" dirty="0">
                <a:latin typeface="Arial" charset="0"/>
              </a:rPr>
              <a:t>Purchase receipt</a:t>
            </a:r>
          </a:p>
          <a:p>
            <a:pPr marL="740664" lvl="1" indent="-283464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‒"/>
            </a:pPr>
            <a:r>
              <a:rPr lang="en-US" sz="2800" dirty="0">
                <a:latin typeface="Arial" charset="0"/>
              </a:rPr>
              <a:t>Menu</a:t>
            </a:r>
          </a:p>
          <a:p>
            <a:pPr marL="740664" lvl="1" indent="-283464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‒"/>
            </a:pPr>
            <a:r>
              <a:rPr lang="en-US" sz="2800" dirty="0">
                <a:latin typeface="Arial" charset="0"/>
              </a:rPr>
              <a:t>PR</a:t>
            </a:r>
          </a:p>
          <a:p>
            <a:pPr marL="740664" lvl="1" indent="-283464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‒"/>
            </a:pPr>
            <a:r>
              <a:rPr lang="en-US" sz="2800" dirty="0">
                <a:latin typeface="Arial" charset="0"/>
              </a:rPr>
              <a:t>DHS-1501 </a:t>
            </a:r>
          </a:p>
          <a:p>
            <a:pPr marL="342900" indent="-342900" eaLnBrk="0" hangingPunct="0">
              <a:spcBef>
                <a:spcPts val="12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US" sz="3200" dirty="0">
                <a:latin typeface="Arial" charset="0"/>
              </a:rPr>
              <a:t>In the event of an audit, engage FINCEN CS liaison for guidance. </a:t>
            </a:r>
          </a:p>
          <a:p>
            <a:pPr marL="342900" indent="-342900" eaLnBrk="0" hangingPunct="0">
              <a:spcBef>
                <a:spcPts val="0"/>
              </a:spcBef>
            </a:pPr>
            <a:endParaRPr lang="en-US" sz="4000" dirty="0">
              <a:latin typeface="Arial" charset="0"/>
            </a:endParaRPr>
          </a:p>
        </p:txBody>
      </p:sp>
      <p:pic>
        <p:nvPicPr>
          <p:cNvPr id="8" name="Picture 7" descr="folder IDFSO PCA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1036" y="4785259"/>
            <a:ext cx="3783376" cy="2072741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112500"/>
          </a:effec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A593B595-DDE8-4B0E-B76F-CF0D6A7B6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744" y="131209"/>
            <a:ext cx="8229600" cy="1143000"/>
          </a:xfrm>
        </p:spPr>
        <p:txBody>
          <a:bodyPr/>
          <a:lstStyle/>
          <a:p>
            <a:r>
              <a:rPr lang="en-US" sz="4800" dirty="0"/>
              <a:t>Audit of Purchases</a:t>
            </a:r>
          </a:p>
        </p:txBody>
      </p:sp>
      <p:pic>
        <p:nvPicPr>
          <p:cNvPr id="2" name="Slid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12"/>
    </mc:Choice>
    <mc:Fallback xmlns="">
      <p:transition spd="slow" advTm="212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5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40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6248" objId="2"/>
        <p14:stopEvt time="20471" objId="2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57AEBA-FE3A-4529-B2B6-7E23CB4B6E65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57200" y="1600200"/>
            <a:ext cx="822960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latin typeface="Arial" charset="0"/>
              </a:rPr>
              <a:t>Audit request sources</a:t>
            </a:r>
            <a:r>
              <a:rPr lang="en-US" sz="3600" dirty="0">
                <a:latin typeface="Arial" charset="0"/>
              </a:rPr>
              <a:t>:</a:t>
            </a:r>
          </a:p>
          <a:p>
            <a:pPr marL="740664" lvl="1" indent="-283464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‒"/>
            </a:pPr>
            <a:r>
              <a:rPr lang="en-US" sz="2800" dirty="0">
                <a:latin typeface="Arial" charset="0"/>
              </a:rPr>
              <a:t>PCA</a:t>
            </a:r>
          </a:p>
          <a:p>
            <a:pPr marL="740664" lvl="1" indent="-283464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‒"/>
            </a:pPr>
            <a:r>
              <a:rPr lang="en-US" sz="2800" dirty="0">
                <a:latin typeface="Arial" charset="0"/>
              </a:rPr>
              <a:t>FINCEN</a:t>
            </a:r>
          </a:p>
          <a:p>
            <a:pPr marL="740664" lvl="1" indent="-283464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‒"/>
            </a:pPr>
            <a:r>
              <a:rPr lang="en-US" sz="2800" dirty="0">
                <a:latin typeface="Arial" charset="0"/>
              </a:rPr>
              <a:t>DHS </a:t>
            </a:r>
          </a:p>
        </p:txBody>
      </p:sp>
      <p:pic>
        <p:nvPicPr>
          <p:cNvPr id="8" name="Picture 7" descr="audit IDFSO PCA.jpg"/>
          <p:cNvPicPr>
            <a:picLocks noChangeAspect="1"/>
          </p:cNvPicPr>
          <p:nvPr/>
        </p:nvPicPr>
        <p:blipFill>
          <a:blip r:embed="rId5" cstate="print"/>
          <a:srcRect t="12822" r="11765"/>
          <a:stretch>
            <a:fillRect/>
          </a:stretch>
        </p:blipFill>
        <p:spPr>
          <a:xfrm>
            <a:off x="3657600" y="2678906"/>
            <a:ext cx="4343399" cy="3013417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D471466-0869-464B-9E9E-6A947128D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744" y="131209"/>
            <a:ext cx="8229600" cy="1143000"/>
          </a:xfrm>
        </p:spPr>
        <p:txBody>
          <a:bodyPr/>
          <a:lstStyle/>
          <a:p>
            <a:r>
              <a:rPr lang="en-US" sz="4800" dirty="0"/>
              <a:t>Audit of Purchases cont.</a:t>
            </a:r>
          </a:p>
        </p:txBody>
      </p:sp>
      <p:pic>
        <p:nvPicPr>
          <p:cNvPr id="2" name="Slid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55"/>
    </mc:Choice>
    <mc:Fallback xmlns="">
      <p:transition spd="slow" advTm="19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41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4315" objId="2"/>
        <p14:stopEvt time="18560" objId="2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E7A28-9B9F-4998-B09F-87D0833A2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and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7D210-F25B-42F1-B2E6-ED6A46A7E6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2362199"/>
            <a:ext cx="7620000" cy="3992725"/>
          </a:xfrm>
        </p:spPr>
        <p:txBody>
          <a:bodyPr/>
          <a:lstStyle/>
          <a:p>
            <a:r>
              <a:rPr lang="en-US" sz="2400" dirty="0"/>
              <a:t>Must have a Third Party signature on each receipt/invoice with the five required items: name, title, signature</a:t>
            </a:r>
            <a:r>
              <a:rPr lang="en-US" sz="2400"/>
              <a:t>, date </a:t>
            </a:r>
            <a:r>
              <a:rPr lang="en-US" sz="2400" dirty="0"/>
              <a:t>&amp; unit contact number</a:t>
            </a:r>
          </a:p>
          <a:p>
            <a:r>
              <a:rPr lang="en-US" sz="2400" dirty="0"/>
              <a:t>Enter the total amount of your purchase into </a:t>
            </a:r>
            <a:br>
              <a:rPr lang="en-US" sz="2400" dirty="0"/>
            </a:br>
            <a:r>
              <a:rPr lang="en-US" sz="2400" dirty="0"/>
              <a:t>column 8 of the CG-3471</a:t>
            </a:r>
          </a:p>
          <a:p>
            <a:r>
              <a:rPr lang="en-US" sz="2400" dirty="0"/>
              <a:t>Enter the Vendor name and total amount </a:t>
            </a:r>
            <a:r>
              <a:rPr lang="en-US" dirty="0"/>
              <a:t>into Block G of your CG-2576</a:t>
            </a:r>
          </a:p>
        </p:txBody>
      </p:sp>
      <p:pic>
        <p:nvPicPr>
          <p:cNvPr id="4" name="Slid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67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33"/>
    </mc:Choice>
    <mc:Fallback xmlns="">
      <p:transition spd="slow" advTm="338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7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59" objId="4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D027F-FA0F-43F3-9163-BD43FDC43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25740-B472-4060-AE1C-4F135187C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you need clarification on this lesson, direct your questions to your instructor, CSCS Adam Shelton at TRACEN Petaluma.</a:t>
            </a:r>
          </a:p>
          <a:p>
            <a:pPr lvl="1"/>
            <a:r>
              <a:rPr lang="en-US" dirty="0"/>
              <a:t>Phone: 707-765-7427</a:t>
            </a:r>
          </a:p>
          <a:p>
            <a:pPr lvl="1"/>
            <a:r>
              <a:rPr lang="en-US" dirty="0"/>
              <a:t>Email: </a:t>
            </a:r>
            <a:r>
              <a:rPr lang="en-US" dirty="0" err="1"/>
              <a:t>Adam.C.Shelton</a:t>
            </a:r>
            <a:r>
              <a:rPr lang="en-US" dirty="0"/>
              <a:t> @uscg.mil</a:t>
            </a:r>
          </a:p>
          <a:p>
            <a:endParaRPr lang="en-US" dirty="0"/>
          </a:p>
        </p:txBody>
      </p:sp>
      <p:pic>
        <p:nvPicPr>
          <p:cNvPr id="4" name="Slid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71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05"/>
    </mc:Choice>
    <mc:Fallback xmlns="">
      <p:transition spd="slow" advTm="85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99" objId="4"/>
        <p14:stopEvt time="7782" objId="4"/>
      </p14:showEvt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DC3HDHFYPPD6-1999368182-2</_dlc_DocId>
    <_dlc_DocIdUrl xmlns="b9d87d8e-2e07-46b2-92a5-8b8b5755d768">
      <Url>https://cg.portal.uscg.mil/communities/erats/CS/FSO-PVA%20FOT/_layouts/DocIdRedir.aspx?ID=DC3HDHFYPPD6-1999368182-2</Url>
      <Description>DC3HDHFYPPD6-1999368182-2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0057CD39878A43A37AFFE81028157C" ma:contentTypeVersion="0" ma:contentTypeDescription="Create a new document." ma:contentTypeScope="" ma:versionID="0fb153843d1ce3690c8096e95bd3355d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4760A13-3872-482D-8F03-B7A1CB3DC6BC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b9d87d8e-2e07-46b2-92a5-8b8b5755d768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9AD0B12-4AF5-4B81-A230-0C51713C6A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d87d8e-2e07-46b2-92a5-8b8b5755d7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E4436D5-513C-40E6-AA03-17E1C475D7AD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B9A2EB74-CC29-40C4-9C48-966241A984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19601</TotalTime>
  <Words>599</Words>
  <Application>Microsoft Office PowerPoint</Application>
  <PresentationFormat>On-screen Show (4:3)</PresentationFormat>
  <Paragraphs>71</Paragraphs>
  <Slides>9</Slides>
  <Notes>9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Constantia</vt:lpstr>
      <vt:lpstr>Verdana</vt:lpstr>
      <vt:lpstr>Wingdings 2</vt:lpstr>
      <vt:lpstr>Flow</vt:lpstr>
      <vt:lpstr>Unit 5: Purchasing Lesson 2. Process Receipts</vt:lpstr>
      <vt:lpstr>Objective(s)</vt:lpstr>
      <vt:lpstr>Process Receipts Basics</vt:lpstr>
      <vt:lpstr>Process Receipts Basics cont.</vt:lpstr>
      <vt:lpstr>Process Receipts Basics cont.</vt:lpstr>
      <vt:lpstr>Audit of Purchases</vt:lpstr>
      <vt:lpstr>Audit of Purchases cont.</vt:lpstr>
      <vt:lpstr>Summary and Review</vt:lpstr>
      <vt:lpstr>Questions?</vt:lpstr>
    </vt:vector>
  </TitlesOfParts>
  <Company>University of Central Florida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rashley</dc:creator>
  <cp:lastModifiedBy>Shelton, Adam C CSCS</cp:lastModifiedBy>
  <cp:revision>1720</cp:revision>
  <dcterms:created xsi:type="dcterms:W3CDTF">2004-08-24T01:58:17Z</dcterms:created>
  <dcterms:modified xsi:type="dcterms:W3CDTF">2020-05-02T19:20:37Z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0x010100E60057CD39878A43A37AFFE81028157C</vt:lpwstr>
  </property>
  <property fmtid="{D5CDD505-2E9C-101B-9397-08002B2CF9AE}" pid="3" name="_dlc_DocIdItemGuid">
    <vt:lpwstr>fc011dce-53d0-4498-b95e-4c1d97d761ab</vt:lpwstr>
  </property>
</Properties>
</file>