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8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0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0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64" r:id="rId2"/>
  </p:sldMasterIdLst>
  <p:notesMasterIdLst>
    <p:notesMasterId r:id="rId29"/>
  </p:notesMasterIdLst>
  <p:handoutMasterIdLst>
    <p:handoutMasterId r:id="rId30"/>
  </p:handoutMasterIdLst>
  <p:sldIdLst>
    <p:sldId id="256" r:id="rId3"/>
    <p:sldId id="277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79" r:id="rId16"/>
    <p:sldId id="278" r:id="rId17"/>
    <p:sldId id="280" r:id="rId18"/>
    <p:sldId id="281" r:id="rId19"/>
    <p:sldId id="282" r:id="rId20"/>
    <p:sldId id="270" r:id="rId21"/>
    <p:sldId id="271" r:id="rId22"/>
    <p:sldId id="272" r:id="rId23"/>
    <p:sldId id="273" r:id="rId24"/>
    <p:sldId id="274" r:id="rId25"/>
    <p:sldId id="275" r:id="rId26"/>
    <p:sldId id="283" r:id="rId27"/>
    <p:sldId id="284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95ED"/>
    <a:srgbClr val="2F2894"/>
    <a:srgbClr val="0000FF"/>
    <a:srgbClr val="243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4" autoAdjust="0"/>
    <p:restoredTop sz="90314" autoAdjust="0"/>
  </p:normalViewPr>
  <p:slideViewPr>
    <p:cSldViewPr snapToGrid="0">
      <p:cViewPr varScale="1">
        <p:scale>
          <a:sx n="75" d="100"/>
          <a:sy n="75" d="100"/>
        </p:scale>
        <p:origin x="62" y="317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303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38" Type="http://schemas.openxmlformats.org/officeDocument/2006/relationships/customXml" Target="../customXml/item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37" Type="http://schemas.openxmlformats.org/officeDocument/2006/relationships/customXml" Target="../customXml/item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customXml" Target="../customXml/item2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35" Type="http://schemas.openxmlformats.org/officeDocument/2006/relationships/customXml" Target="../customXml/item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D1786-BD44-4D2E-8A4D-B78DCE266059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521704-EA20-4109-9436-48BAFCDEC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01679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B2B8E-51A7-434F-A965-7C4D52BFC814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3A080-7BB0-4739-A8FC-39170917C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2172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171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6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1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0619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90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05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5874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2823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2362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9239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6402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5580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3410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067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4244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5464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576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0124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4916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0097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1836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3997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3106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0203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6835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6835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03A080-7BB0-4739-A8FC-39170917C2A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49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B0FAC24-CB89-4C1B-AFAB-79E01A99011F}" type="slidenum">
              <a:rPr lang="en-US" smtClean="0"/>
              <a:pPr/>
              <a:t>‹#›</a:t>
            </a:fld>
            <a:fld id="{E7F2B503-1231-43F9-B3EA-484E9A80CC9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5359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839588" y="1039091"/>
            <a:ext cx="5245332" cy="260945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801"/>
          </a:p>
        </p:txBody>
      </p:sp>
    </p:spTree>
    <p:extLst>
      <p:ext uri="{BB962C8B-B14F-4D97-AF65-F5344CB8AC3E}">
        <p14:creationId xmlns:p14="http://schemas.microsoft.com/office/powerpoint/2010/main" val="981581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223058" y="191194"/>
            <a:ext cx="11745884" cy="647561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801"/>
          </a:p>
        </p:txBody>
      </p:sp>
    </p:spTree>
    <p:extLst>
      <p:ext uri="{BB962C8B-B14F-4D97-AF65-F5344CB8AC3E}">
        <p14:creationId xmlns:p14="http://schemas.microsoft.com/office/powerpoint/2010/main" val="968177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1112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052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91" b="9346"/>
          <a:stretch/>
        </p:blipFill>
        <p:spPr>
          <a:xfrm>
            <a:off x="0" y="0"/>
            <a:ext cx="12192000" cy="688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37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728" r:id="rId4"/>
  </p:sldLayoutIdLst>
  <p:hf sldNum="0" hdr="0" ftr="0" dt="0"/>
  <p:txStyles>
    <p:titleStyle>
      <a:lvl1pPr algn="l" defTabSz="91437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3" indent="-228593" algn="l" defTabSz="914374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1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69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57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3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1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719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8905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093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88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74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2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0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938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124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312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0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94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37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3" indent="-228593" algn="l" defTabSz="914374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1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69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57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3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1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719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8905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093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88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74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2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0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938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124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312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0" algn="l" defTabSz="9143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A182070-8C2A-4454-8A0A-38A4875CF144}"/>
              </a:ext>
            </a:extLst>
          </p:cNvPr>
          <p:cNvSpPr txBox="1"/>
          <p:nvPr/>
        </p:nvSpPr>
        <p:spPr>
          <a:xfrm>
            <a:off x="640080" y="2174886"/>
            <a:ext cx="59790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/>
          </a:p>
          <a:p>
            <a:endParaRPr lang="en-US" sz="1200" dirty="0"/>
          </a:p>
          <a:p>
            <a:pPr algn="ctr"/>
            <a:r>
              <a:rPr lang="en-US" sz="1600" dirty="0"/>
              <a:t>Job Aid: How to Verify Purchase Card Transactions (PC)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64865D-7E01-4AB2-8404-34C19A27E340}"/>
              </a:ext>
            </a:extLst>
          </p:cNvPr>
          <p:cNvSpPr txBox="1"/>
          <p:nvPr/>
        </p:nvSpPr>
        <p:spPr>
          <a:xfrm>
            <a:off x="319901" y="2037448"/>
            <a:ext cx="629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Demonstration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844760-0BE3-426C-B37D-518B542AFC95}"/>
              </a:ext>
            </a:extLst>
          </p:cNvPr>
          <p:cNvSpPr txBox="1"/>
          <p:nvPr/>
        </p:nvSpPr>
        <p:spPr>
          <a:xfrm>
            <a:off x="1812324" y="1116312"/>
            <a:ext cx="48067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Verify PCA</a:t>
            </a:r>
          </a:p>
        </p:txBody>
      </p:sp>
      <p:pic>
        <p:nvPicPr>
          <p:cNvPr id="10" name="Picture 9" descr="USCGShield.png">
            <a:extLst>
              <a:ext uri="{FF2B5EF4-FFF2-40B4-BE49-F238E27FC236}">
                <a16:creationId xmlns:a16="http://schemas.microsoft.com/office/drawing/2014/main" id="{63266F8B-EE57-42A1-B113-6EA42531754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33511" y="4513598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986853-979A-4B11-B612-8A9ADD4E4A13}"/>
              </a:ext>
            </a:extLst>
          </p:cNvPr>
          <p:cNvSpPr txBox="1"/>
          <p:nvPr/>
        </p:nvSpPr>
        <p:spPr>
          <a:xfrm>
            <a:off x="2156390" y="3145017"/>
            <a:ext cx="59790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</a:rPr>
              <a:t>CLICK to move through this presentation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942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696DA9-4D35-4DA1-B722-5856308BEF34}"/>
              </a:ext>
            </a:extLst>
          </p:cNvPr>
          <p:cNvSpPr txBox="1"/>
          <p:nvPr/>
        </p:nvSpPr>
        <p:spPr>
          <a:xfrm>
            <a:off x="2207194" y="1419994"/>
            <a:ext cx="41626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1: </a:t>
            </a:r>
            <a:r>
              <a:rPr lang="en-US" sz="2400" dirty="0"/>
              <a:t>Collect your </a:t>
            </a:r>
            <a:r>
              <a:rPr lang="en-US" sz="3600" dirty="0"/>
              <a:t>receipts</a:t>
            </a:r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B26565-828F-41C1-A04F-FA09DA58D36A}"/>
              </a:ext>
            </a:extLst>
          </p:cNvPr>
          <p:cNvSpPr txBox="1"/>
          <p:nvPr/>
        </p:nvSpPr>
        <p:spPr>
          <a:xfrm>
            <a:off x="2207194" y="2543258"/>
            <a:ext cx="69596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2</a:t>
            </a:r>
            <a:r>
              <a:rPr lang="en-US" sz="3600" dirty="0"/>
              <a:t>: LOG IN </a:t>
            </a:r>
            <a:r>
              <a:rPr lang="en-US" sz="2400" dirty="0"/>
              <a:t>to a CAC-enabled CG Workstation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FF5243-0A69-4CB0-A0A0-9857343D41BE}"/>
              </a:ext>
            </a:extLst>
          </p:cNvPr>
          <p:cNvSpPr txBox="1"/>
          <p:nvPr/>
        </p:nvSpPr>
        <p:spPr>
          <a:xfrm>
            <a:off x="2207194" y="3841406"/>
            <a:ext cx="78465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3</a:t>
            </a:r>
            <a:r>
              <a:rPr lang="en-US" sz="3600" dirty="0">
                <a:solidFill>
                  <a:srgbClr val="00B050"/>
                </a:solidFill>
              </a:rPr>
              <a:t>: </a:t>
            </a:r>
            <a:r>
              <a:rPr lang="en-US" sz="3600" dirty="0"/>
              <a:t>NAVIGATE </a:t>
            </a:r>
            <a:r>
              <a:rPr lang="en-US" sz="2400" dirty="0"/>
              <a:t>to </a:t>
            </a:r>
          </a:p>
          <a:p>
            <a:endParaRPr lang="en-US" sz="2400" dirty="0"/>
          </a:p>
          <a:p>
            <a:r>
              <a:rPr lang="en-US" sz="2400" u="sng" dirty="0">
                <a:hlinkClick r:id="rId3"/>
              </a:rPr>
              <a:t>https://cg.portal.uscg.mil/units/fincen/SitePages/PCA.aspx</a:t>
            </a:r>
            <a:endParaRPr 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086AD2-2DEE-4253-BC5E-60EC4C4FFBC1}"/>
              </a:ext>
            </a:extLst>
          </p:cNvPr>
          <p:cNvSpPr txBox="1"/>
          <p:nvPr/>
        </p:nvSpPr>
        <p:spPr>
          <a:xfrm>
            <a:off x="902043" y="0"/>
            <a:ext cx="81719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algn="ctr"/>
            <a:r>
              <a:rPr lang="en-US" sz="2800" dirty="0"/>
              <a:t>Job Aid: How to Verify Purchase Card Transactions (PC)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F4A8BBC-AE5E-4958-B478-40E189870BFA}"/>
              </a:ext>
            </a:extLst>
          </p:cNvPr>
          <p:cNvCxnSpPr/>
          <p:nvPr/>
        </p:nvCxnSpPr>
        <p:spPr>
          <a:xfrm>
            <a:off x="902043" y="1089575"/>
            <a:ext cx="10058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3715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779" y="1"/>
            <a:ext cx="6328443" cy="109701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176" y="10032508"/>
            <a:ext cx="2571750" cy="2762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AEE78B-1A06-4D45-BB6B-1A57D2DB0D03}"/>
              </a:ext>
            </a:extLst>
          </p:cNvPr>
          <p:cNvSpPr txBox="1"/>
          <p:nvPr/>
        </p:nvSpPr>
        <p:spPr>
          <a:xfrm>
            <a:off x="321274" y="741406"/>
            <a:ext cx="28452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Top </a:t>
            </a:r>
            <a:r>
              <a:rPr lang="en-US" sz="2400" dirty="0"/>
              <a:t>of first page</a:t>
            </a:r>
            <a:endParaRPr lang="en-US" sz="3200" dirty="0"/>
          </a:p>
          <a:p>
            <a:endParaRPr lang="en-US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D14ECB-C8CD-43F0-BF70-66552125191F}"/>
              </a:ext>
            </a:extLst>
          </p:cNvPr>
          <p:cNvSpPr/>
          <p:nvPr/>
        </p:nvSpPr>
        <p:spPr>
          <a:xfrm>
            <a:off x="7617355" y="4856207"/>
            <a:ext cx="45746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4: </a:t>
            </a:r>
          </a:p>
          <a:p>
            <a:endParaRPr lang="en-US" sz="2400" dirty="0"/>
          </a:p>
          <a:p>
            <a:r>
              <a:rPr lang="en-US" sz="2400" dirty="0"/>
              <a:t>See Job Aid for </a:t>
            </a:r>
            <a:r>
              <a:rPr lang="en-US" sz="3600" dirty="0"/>
              <a:t>bottom</a:t>
            </a:r>
            <a:r>
              <a:rPr lang="en-US" dirty="0"/>
              <a:t> </a:t>
            </a:r>
            <a:r>
              <a:rPr lang="en-US" sz="2400" dirty="0"/>
              <a:t>of page where you click </a:t>
            </a:r>
            <a:r>
              <a:rPr lang="en-US" sz="2400" dirty="0">
                <a:solidFill>
                  <a:srgbClr val="FF0000"/>
                </a:solidFill>
              </a:rPr>
              <a:t>the RED button</a:t>
            </a:r>
            <a:r>
              <a:rPr lang="en-US" sz="2400" dirty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5715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45110"/>
            <a:ext cx="4401164" cy="36771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548CEB7-AE5A-46E7-86F1-F93A6E769562}"/>
              </a:ext>
            </a:extLst>
          </p:cNvPr>
          <p:cNvSpPr/>
          <p:nvPr/>
        </p:nvSpPr>
        <p:spPr>
          <a:xfrm>
            <a:off x="882923" y="490647"/>
            <a:ext cx="440116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5:</a:t>
            </a:r>
          </a:p>
          <a:p>
            <a:endParaRPr lang="en-US" sz="2400" dirty="0"/>
          </a:p>
          <a:p>
            <a:r>
              <a:rPr lang="en-US" sz="3200" dirty="0"/>
              <a:t>LOG IN </a:t>
            </a:r>
            <a:r>
              <a:rPr lang="en-US" sz="2400" dirty="0"/>
              <a:t>to the PCA using your PCA log in credentials.</a:t>
            </a:r>
          </a:p>
          <a:p>
            <a:endParaRPr lang="en-US" sz="2400" dirty="0"/>
          </a:p>
          <a:p>
            <a:r>
              <a:rPr lang="en-US" sz="2400" dirty="0"/>
              <a:t>For this class, use: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User Name: 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/>
              <a:t>First name and last initial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Password is the password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Click OK after entering your credentials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121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[Cardholder Menu]  [PCA Help Desk]  [Reset Password]  [Log Out]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84059" y="1602297"/>
            <a:ext cx="6046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84059" y="2334917"/>
            <a:ext cx="364082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PCA Main Menu</a:t>
            </a:r>
          </a:p>
          <a:p>
            <a:endParaRPr lang="en-US" dirty="0"/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Approving Official Menu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Cardholder Menu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Query Menu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Audit Menu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784060" y="3196206"/>
            <a:ext cx="1814818" cy="243280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cxnSp>
        <p:nvCxnSpPr>
          <p:cNvPr id="11" name="Straight Arrow Connector 10"/>
          <p:cNvCxnSpPr>
            <a:cxnSpLocks/>
          </p:cNvCxnSpPr>
          <p:nvPr/>
        </p:nvCxnSpPr>
        <p:spPr>
          <a:xfrm flipH="1" flipV="1">
            <a:off x="2681416" y="1280901"/>
            <a:ext cx="3737334" cy="6291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31E3FD2F-6A7D-4AD5-8C0C-FF18D5C3A0FA}"/>
              </a:ext>
            </a:extLst>
          </p:cNvPr>
          <p:cNvSpPr/>
          <p:nvPr/>
        </p:nvSpPr>
        <p:spPr>
          <a:xfrm>
            <a:off x="6418750" y="3081635"/>
            <a:ext cx="44011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6:</a:t>
            </a:r>
          </a:p>
          <a:p>
            <a:endParaRPr lang="en-US" sz="2400" dirty="0"/>
          </a:p>
          <a:p>
            <a:r>
              <a:rPr lang="en-US" sz="2400" dirty="0"/>
              <a:t>Click on </a:t>
            </a:r>
            <a:r>
              <a:rPr lang="en-US" sz="2400" u="sng" dirty="0">
                <a:solidFill>
                  <a:schemeClr val="accent1">
                    <a:lumMod val="75000"/>
                  </a:schemeClr>
                </a:solidFill>
              </a:rPr>
              <a:t>Cardholder Menu </a:t>
            </a:r>
            <a:r>
              <a:rPr lang="en-US" sz="2400" dirty="0"/>
              <a:t>link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D6359C-BBD6-41A6-97E0-CF1593D1E959}"/>
              </a:ext>
            </a:extLst>
          </p:cNvPr>
          <p:cNvSpPr txBox="1"/>
          <p:nvPr/>
        </p:nvSpPr>
        <p:spPr>
          <a:xfrm>
            <a:off x="6418750" y="1694155"/>
            <a:ext cx="37102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You end up on the Main Menu screen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6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84059" y="1602297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4059" y="2334917"/>
            <a:ext cx="4289570" cy="1423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Cardholder Menu</a:t>
            </a:r>
          </a:p>
          <a:p>
            <a:endParaRPr lang="en-US" dirty="0"/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Transaction Verification and Reallocation – PE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Statements Not Verified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Print a Statement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130357" y="2925010"/>
            <a:ext cx="3691602" cy="243280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cxnSp>
        <p:nvCxnSpPr>
          <p:cNvPr id="11" name="Straight Arrow Connector 10"/>
          <p:cNvCxnSpPr>
            <a:cxnSpLocks/>
          </p:cNvCxnSpPr>
          <p:nvPr/>
        </p:nvCxnSpPr>
        <p:spPr>
          <a:xfrm flipH="1" flipV="1">
            <a:off x="6073629" y="1200357"/>
            <a:ext cx="500166" cy="40194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B06B1D4-FF80-49A3-9C2C-FDDA74412A75}"/>
              </a:ext>
            </a:extLst>
          </p:cNvPr>
          <p:cNvSpPr/>
          <p:nvPr/>
        </p:nvSpPr>
        <p:spPr>
          <a:xfrm>
            <a:off x="6418750" y="3081635"/>
            <a:ext cx="520895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7:</a:t>
            </a:r>
          </a:p>
          <a:p>
            <a:endParaRPr lang="en-US" sz="2400" dirty="0"/>
          </a:p>
          <a:p>
            <a:r>
              <a:rPr lang="en-US" sz="2400" dirty="0"/>
              <a:t>Click  on </a:t>
            </a:r>
            <a:r>
              <a:rPr lang="en-US" sz="3200" u="sng" dirty="0">
                <a:solidFill>
                  <a:schemeClr val="accent1">
                    <a:lumMod val="75000"/>
                  </a:schemeClr>
                </a:solidFill>
              </a:rPr>
              <a:t>Transaction Verification </a:t>
            </a:r>
            <a:r>
              <a:rPr lang="en-US" sz="2400" u="sng" dirty="0">
                <a:solidFill>
                  <a:schemeClr val="accent1">
                    <a:lumMod val="75000"/>
                  </a:schemeClr>
                </a:solidFill>
              </a:rPr>
              <a:t>and </a:t>
            </a:r>
            <a:r>
              <a:rPr lang="en-US" sz="3200" u="sng" dirty="0">
                <a:solidFill>
                  <a:schemeClr val="accent1">
                    <a:lumMod val="75000"/>
                  </a:schemeClr>
                </a:solidFill>
              </a:rPr>
              <a:t>Reallocation – PE </a:t>
            </a:r>
            <a:r>
              <a:rPr lang="en-US" sz="2400" dirty="0"/>
              <a:t>link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255DEC1-3F7C-49D9-9C2C-19BEF14131CD}"/>
              </a:ext>
            </a:extLst>
          </p:cNvPr>
          <p:cNvSpPr txBox="1"/>
          <p:nvPr/>
        </p:nvSpPr>
        <p:spPr>
          <a:xfrm>
            <a:off x="6418750" y="1756185"/>
            <a:ext cx="42745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You end up on the Cardholder Menu screen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7543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150" y="2081212"/>
            <a:ext cx="5219700" cy="2695575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H="1">
            <a:off x="7323590" y="3323968"/>
            <a:ext cx="1116075" cy="199408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116117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C95D51-E190-40CB-B624-B4F43DF83C1C}"/>
              </a:ext>
            </a:extLst>
          </p:cNvPr>
          <p:cNvSpPr/>
          <p:nvPr/>
        </p:nvSpPr>
        <p:spPr>
          <a:xfrm>
            <a:off x="8538518" y="3081635"/>
            <a:ext cx="308918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8:</a:t>
            </a:r>
          </a:p>
          <a:p>
            <a:endParaRPr lang="en-US" sz="2400" dirty="0"/>
          </a:p>
          <a:p>
            <a:r>
              <a:rPr lang="en-US" sz="2400" dirty="0"/>
              <a:t>Click the </a:t>
            </a:r>
            <a:r>
              <a:rPr lang="en-US" sz="3200" u="sng" dirty="0">
                <a:solidFill>
                  <a:schemeClr val="accent1">
                    <a:lumMod val="75000"/>
                  </a:schemeClr>
                </a:solidFill>
              </a:rPr>
              <a:t>LOV </a:t>
            </a:r>
            <a:r>
              <a:rPr lang="en-US" sz="2400" dirty="0"/>
              <a:t>link next to Card Number</a:t>
            </a:r>
          </a:p>
        </p:txBody>
      </p:sp>
    </p:spTree>
    <p:extLst>
      <p:ext uri="{BB962C8B-B14F-4D97-AF65-F5344CB8AC3E}">
        <p14:creationId xmlns:p14="http://schemas.microsoft.com/office/powerpoint/2010/main" val="343988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150" y="2081212"/>
            <a:ext cx="5219700" cy="26955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542" y="2008852"/>
            <a:ext cx="4874916" cy="3236403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3991004" y="3994367"/>
            <a:ext cx="2698704" cy="243280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116117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82827" y="3944982"/>
            <a:ext cx="17068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2F2894"/>
                </a:solidFill>
                <a:latin typeface="Arial Narrow" panose="020B0606020202030204" pitchFamily="34" charset="0"/>
              </a:rPr>
              <a:t>JONATHAN COOK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82827" y="4200874"/>
            <a:ext cx="17068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2F2894"/>
                </a:solidFill>
                <a:latin typeface="Arial Narrow" panose="020B0606020202030204" pitchFamily="34" charset="0"/>
              </a:rPr>
              <a:t>JOANN COASTIE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82827" y="4456766"/>
            <a:ext cx="17068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2F2894"/>
                </a:solidFill>
                <a:latin typeface="Arial Narrow" panose="020B0606020202030204" pitchFamily="34" charset="0"/>
              </a:rPr>
              <a:t>POLLY PURCHASE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82827" y="4712659"/>
            <a:ext cx="17068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2F2894"/>
                </a:solidFill>
                <a:latin typeface="Arial Narrow" panose="020B0606020202030204" pitchFamily="34" charset="0"/>
              </a:rPr>
              <a:t>JOE COASTIE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2B06DF2-2DC5-4A37-9A54-82AA11EA297A}"/>
              </a:ext>
            </a:extLst>
          </p:cNvPr>
          <p:cNvSpPr/>
          <p:nvPr/>
        </p:nvSpPr>
        <p:spPr>
          <a:xfrm>
            <a:off x="8538518" y="3081635"/>
            <a:ext cx="32498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9:</a:t>
            </a:r>
          </a:p>
          <a:p>
            <a:endParaRPr lang="en-US" sz="2400" dirty="0"/>
          </a:p>
          <a:p>
            <a:r>
              <a:rPr lang="en-US" sz="2800" dirty="0"/>
              <a:t>Select</a:t>
            </a:r>
            <a:r>
              <a:rPr lang="en-US" sz="2400" dirty="0"/>
              <a:t> your </a:t>
            </a:r>
            <a:br>
              <a:rPr lang="en-US" sz="2400" dirty="0"/>
            </a:br>
            <a:r>
              <a:rPr lang="en-US" sz="3200" dirty="0"/>
              <a:t>card number </a:t>
            </a:r>
            <a:r>
              <a:rPr lang="en-US" sz="2400" dirty="0"/>
              <a:t>from the list.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5FE0B19-6E5A-4701-8C85-1B9CCAB8A48C}"/>
              </a:ext>
            </a:extLst>
          </p:cNvPr>
          <p:cNvCxnSpPr>
            <a:cxnSpLocks/>
          </p:cNvCxnSpPr>
          <p:nvPr/>
        </p:nvCxnSpPr>
        <p:spPr>
          <a:xfrm flipH="1">
            <a:off x="6871602" y="4114259"/>
            <a:ext cx="1506279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448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150" y="2081212"/>
            <a:ext cx="5219700" cy="26955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972961" y="3365615"/>
            <a:ext cx="10342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7654321000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116117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86522" y="4582982"/>
            <a:ext cx="34176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533944" y="4208318"/>
            <a:ext cx="2871299" cy="1274564"/>
            <a:chOff x="533944" y="4208318"/>
            <a:chExt cx="2871299" cy="1274564"/>
          </a:xfrm>
        </p:grpSpPr>
        <p:sp>
          <p:nvSpPr>
            <p:cNvPr id="15" name="TextBox 14"/>
            <p:cNvSpPr txBox="1"/>
            <p:nvPr/>
          </p:nvSpPr>
          <p:spPr>
            <a:xfrm>
              <a:off x="533944" y="4582982"/>
              <a:ext cx="210506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b="1" dirty="0">
                  <a:latin typeface="Arial" panose="020B0604020202020204" pitchFamily="34" charset="0"/>
                  <a:cs typeface="Arial" panose="020B0604020202020204" pitchFamily="34" charset="0"/>
                </a:rPr>
                <a:t>Purchase in November, 2020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61209" y="4208318"/>
              <a:ext cx="158729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Statement Dates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33944" y="4959662"/>
              <a:ext cx="287129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b="1" dirty="0">
                  <a:latin typeface="Arial" panose="020B0604020202020204" pitchFamily="34" charset="0"/>
                  <a:cs typeface="Arial" panose="020B0604020202020204" pitchFamily="34" charset="0"/>
                </a:rPr>
                <a:t>Statement issued on December 12, 2020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33944" y="5221272"/>
              <a:ext cx="1183337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b="1" dirty="0">
                  <a:latin typeface="Arial" panose="020B0604020202020204" pitchFamily="34" charset="0"/>
                  <a:cs typeface="Arial" panose="020B0604020202020204" pitchFamily="34" charset="0"/>
                </a:rPr>
                <a:t>December = 12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366993" y="5231663"/>
            <a:ext cx="34176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9181C24-6E7E-4A8B-B687-43E9F48854B3}"/>
              </a:ext>
            </a:extLst>
          </p:cNvPr>
          <p:cNvSpPr/>
          <p:nvPr/>
        </p:nvSpPr>
        <p:spPr>
          <a:xfrm>
            <a:off x="8538518" y="3081635"/>
            <a:ext cx="3089189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10:</a:t>
            </a:r>
          </a:p>
          <a:p>
            <a:endParaRPr lang="en-US" sz="2400" dirty="0"/>
          </a:p>
          <a:p>
            <a:r>
              <a:rPr lang="en-US" sz="2400" dirty="0"/>
              <a:t>Click the </a:t>
            </a:r>
            <a:r>
              <a:rPr lang="en-US" sz="3200" u="sng" dirty="0">
                <a:solidFill>
                  <a:schemeClr val="accent1">
                    <a:lumMod val="75000"/>
                  </a:schemeClr>
                </a:solidFill>
              </a:rPr>
              <a:t>LOV </a:t>
            </a:r>
            <a:r>
              <a:rPr lang="en-US" sz="2400" dirty="0"/>
              <a:t>link next to Statement (YYMM)</a:t>
            </a:r>
          </a:p>
          <a:p>
            <a:endParaRPr lang="en-US" sz="2400" dirty="0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5517F5E-F031-436F-A5F4-CA17499EF432}"/>
              </a:ext>
            </a:extLst>
          </p:cNvPr>
          <p:cNvCxnSpPr>
            <a:cxnSpLocks/>
          </p:cNvCxnSpPr>
          <p:nvPr/>
        </p:nvCxnSpPr>
        <p:spPr>
          <a:xfrm flipH="1">
            <a:off x="6871602" y="4114259"/>
            <a:ext cx="1506279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2492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L 0.13164 0.058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76" y="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66667E-6 -4.44444E-6 L 0.21914 -0.03657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1" y="-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1" grpId="2"/>
      <p:bldP spid="19" grpId="0"/>
      <p:bldP spid="19" grpId="1"/>
      <p:bldP spid="19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972961" y="3365615"/>
            <a:ext cx="10342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0001234567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635" y="1889694"/>
            <a:ext cx="4424730" cy="403534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116117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55303" y="3182632"/>
            <a:ext cx="1745991" cy="2503249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2012</a:t>
            </a:r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 	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12-DEC-2020</a:t>
            </a:r>
            <a:endParaRPr lang="en-US" sz="1000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2011</a:t>
            </a:r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 	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12-NOV-2020</a:t>
            </a:r>
            <a:endParaRPr lang="en-US" sz="1000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2010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 	12-OCT-2020</a:t>
            </a:r>
            <a:endParaRPr lang="en-US" sz="1000" b="1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2009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 	12-SEP-2020</a:t>
            </a:r>
            <a:endParaRPr lang="en-US" sz="1000" b="1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2008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 	12-AUG-2020</a:t>
            </a:r>
            <a:endParaRPr lang="en-US" sz="1000" b="1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2007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 	12-JUL-2020</a:t>
            </a:r>
            <a:endParaRPr lang="en-US" sz="1000" b="1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2006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 	12-JUN-2020</a:t>
            </a:r>
            <a:endParaRPr lang="en-US" sz="1000" b="1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2005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 	12-MAY-2020</a:t>
            </a:r>
            <a:endParaRPr lang="en-US" sz="1000" b="1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2004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 	12-APR-2020</a:t>
            </a:r>
            <a:endParaRPr lang="en-US" sz="1000" b="1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2003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 	12-MAR-2020</a:t>
            </a:r>
            <a:endParaRPr lang="en-US" sz="1000" b="1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2002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 	12-FEB-2020</a:t>
            </a:r>
            <a:endParaRPr lang="en-US" sz="1000" b="1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  <a:p>
            <a:pPr>
              <a:spcAft>
                <a:spcPts val="400"/>
              </a:spcAft>
              <a:tabLst>
                <a:tab pos="365760" algn="l"/>
                <a:tab pos="457200" algn="l"/>
                <a:tab pos="640080" algn="l"/>
              </a:tabLst>
            </a:pPr>
            <a:r>
              <a:rPr lang="en-US" sz="1000" b="1" u="sng" dirty="0">
                <a:solidFill>
                  <a:srgbClr val="2F2894"/>
                </a:solidFill>
                <a:latin typeface="Arial Narrow" panose="020B0606020202030204" pitchFamily="34" charset="0"/>
              </a:rPr>
              <a:t>2001</a:t>
            </a:r>
            <a:r>
              <a:rPr lang="en-US" sz="1000" dirty="0">
                <a:solidFill>
                  <a:srgbClr val="2F2894"/>
                </a:solidFill>
                <a:latin typeface="Arial Narrow" panose="020B0606020202030204" pitchFamily="34" charset="0"/>
              </a:rPr>
              <a:t>	12-JAN-2020</a:t>
            </a:r>
            <a:endParaRPr lang="en-US" sz="1000" b="1" u="sng" dirty="0">
              <a:solidFill>
                <a:srgbClr val="2F2894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055303" y="4612836"/>
            <a:ext cx="1167698" cy="206000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7037AB5-B3A9-483D-981B-78188732BE64}"/>
              </a:ext>
            </a:extLst>
          </p:cNvPr>
          <p:cNvSpPr/>
          <p:nvPr/>
        </p:nvSpPr>
        <p:spPr>
          <a:xfrm>
            <a:off x="8538518" y="3081635"/>
            <a:ext cx="3089189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11:</a:t>
            </a:r>
          </a:p>
          <a:p>
            <a:endParaRPr lang="en-US" sz="2400" dirty="0"/>
          </a:p>
          <a:p>
            <a:r>
              <a:rPr lang="en-US" sz="3200" dirty="0"/>
              <a:t>Select</a:t>
            </a:r>
            <a:r>
              <a:rPr lang="en-US" sz="2400" dirty="0"/>
              <a:t> the statement period you are working with.</a:t>
            </a:r>
          </a:p>
          <a:p>
            <a:endParaRPr lang="en-US" sz="24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88CA9B9-7E79-4FC1-A886-6CA4B13880B6}"/>
              </a:ext>
            </a:extLst>
          </p:cNvPr>
          <p:cNvCxnSpPr>
            <a:cxnSpLocks/>
          </p:cNvCxnSpPr>
          <p:nvPr/>
        </p:nvCxnSpPr>
        <p:spPr>
          <a:xfrm flipH="1">
            <a:off x="5342861" y="4164227"/>
            <a:ext cx="3195657" cy="448609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843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150" y="2081212"/>
            <a:ext cx="5219700" cy="26955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972961" y="3365615"/>
            <a:ext cx="10342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7654321000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73975" y="3949479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cxnSp>
        <p:nvCxnSpPr>
          <p:cNvPr id="12" name="Straight Arrow Connector 11"/>
          <p:cNvCxnSpPr>
            <a:cxnSpLocks/>
          </p:cNvCxnSpPr>
          <p:nvPr/>
        </p:nvCxnSpPr>
        <p:spPr>
          <a:xfrm flipH="1">
            <a:off x="6190735" y="4077730"/>
            <a:ext cx="2347783" cy="321275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116117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884F9FB-A2DE-4333-A658-8DD48424D3C2}"/>
              </a:ext>
            </a:extLst>
          </p:cNvPr>
          <p:cNvSpPr/>
          <p:nvPr/>
        </p:nvSpPr>
        <p:spPr>
          <a:xfrm>
            <a:off x="8538518" y="3081635"/>
            <a:ext cx="308918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12:</a:t>
            </a:r>
          </a:p>
          <a:p>
            <a:endParaRPr lang="en-US" sz="2400" dirty="0"/>
          </a:p>
          <a:p>
            <a:r>
              <a:rPr lang="en-US" sz="2400" dirty="0"/>
              <a:t>Click</a:t>
            </a:r>
            <a:r>
              <a:rPr lang="en-US" sz="3200" dirty="0"/>
              <a:t> Submit.</a:t>
            </a:r>
            <a:endParaRPr lang="en-US" sz="2400" dirty="0"/>
          </a:p>
          <a:p>
            <a:endParaRPr lang="en-US" sz="2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5CF29F-6340-4CE0-B05D-E60230CEF713}"/>
              </a:ext>
            </a:extLst>
          </p:cNvPr>
          <p:cNvSpPr/>
          <p:nvPr/>
        </p:nvSpPr>
        <p:spPr>
          <a:xfrm>
            <a:off x="5325762" y="4349578"/>
            <a:ext cx="770238" cy="4248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0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16117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59" b="8649"/>
          <a:stretch/>
        </p:blipFill>
        <p:spPr>
          <a:xfrm>
            <a:off x="195156" y="2908383"/>
            <a:ext cx="11801688" cy="2038603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511" y="4975328"/>
            <a:ext cx="2458979" cy="75853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749846" y="1870067"/>
            <a:ext cx="4692310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0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Transaction Verification and Reallocation</a:t>
            </a:r>
          </a:p>
          <a:p>
            <a:pPr algn="ctr">
              <a:lnSpc>
                <a:spcPct val="150000"/>
              </a:lnSpc>
            </a:pPr>
            <a:r>
              <a:rPr lang="en-US" sz="800" i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save changes on this page, please click on the update button at the bottom of the page.</a:t>
            </a:r>
          </a:p>
          <a:p>
            <a:pPr algn="ctr">
              <a:lnSpc>
                <a:spcPct val="150000"/>
              </a:lnSpc>
            </a:pP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Search results for: Card Number: 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7654321000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     Statement: 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     Document Id: 0004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42669" y="3156400"/>
            <a:ext cx="7617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7654321000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42669" y="3308867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4/12/2020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72353" y="3308692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72353" y="3152195"/>
            <a:ext cx="11256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32201350B1010004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701118" y="3158460"/>
            <a:ext cx="6014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42669" y="3702295"/>
            <a:ext cx="853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Safeway</a:t>
            </a:r>
          </a:p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Spokane, WA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701118" y="3812268"/>
            <a:ext cx="44114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42669" y="4110277"/>
            <a:ext cx="13981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2/D/X56/174/30/0/82/2645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52257" y="2548437"/>
            <a:ext cx="6365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5B09496-DF5E-4EF8-AA8D-E208AD7EA9E4}"/>
              </a:ext>
            </a:extLst>
          </p:cNvPr>
          <p:cNvSpPr/>
          <p:nvPr/>
        </p:nvSpPr>
        <p:spPr>
          <a:xfrm>
            <a:off x="8723372" y="1230379"/>
            <a:ext cx="30891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/>
          </a:p>
          <a:p>
            <a:endParaRPr lang="en-US" sz="24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74BA74D-F46D-4085-ACD5-475D226980A9}"/>
              </a:ext>
            </a:extLst>
          </p:cNvPr>
          <p:cNvSpPr/>
          <p:nvPr/>
        </p:nvSpPr>
        <p:spPr>
          <a:xfrm>
            <a:off x="8413024" y="5067611"/>
            <a:ext cx="370988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13:</a:t>
            </a:r>
          </a:p>
          <a:p>
            <a:endParaRPr lang="en-US" sz="1600" i="1" dirty="0">
              <a:solidFill>
                <a:srgbClr val="FF0000"/>
              </a:solidFill>
            </a:endParaRPr>
          </a:p>
          <a:p>
            <a:r>
              <a:rPr lang="en-US" sz="2000" dirty="0"/>
              <a:t>This is where you see how many transactions  you need to verify</a:t>
            </a:r>
          </a:p>
          <a:p>
            <a:endParaRPr lang="en-US" sz="24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E3930B2-C425-4D53-8B96-27671F54420B}"/>
              </a:ext>
            </a:extLst>
          </p:cNvPr>
          <p:cNvCxnSpPr>
            <a:cxnSpLocks/>
            <a:endCxn id="36" idx="3"/>
          </p:cNvCxnSpPr>
          <p:nvPr/>
        </p:nvCxnSpPr>
        <p:spPr>
          <a:xfrm flipH="1" flipV="1">
            <a:off x="7157523" y="2664013"/>
            <a:ext cx="1284633" cy="292306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>
            <a:extLst>
              <a:ext uri="{FF2B5EF4-FFF2-40B4-BE49-F238E27FC236}">
                <a16:creationId xmlns:a16="http://schemas.microsoft.com/office/drawing/2014/main" id="{B311F29B-801D-42C0-9A4D-568A64BB1EFF}"/>
              </a:ext>
            </a:extLst>
          </p:cNvPr>
          <p:cNvSpPr/>
          <p:nvPr/>
        </p:nvSpPr>
        <p:spPr>
          <a:xfrm>
            <a:off x="4534930" y="2478851"/>
            <a:ext cx="2790560" cy="39186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480DE66-ADF9-4E60-939E-3F960B0DC9BC}"/>
              </a:ext>
            </a:extLst>
          </p:cNvPr>
          <p:cNvSpPr txBox="1"/>
          <p:nvPr/>
        </p:nvSpPr>
        <p:spPr>
          <a:xfrm>
            <a:off x="4866511" y="2533208"/>
            <a:ext cx="22910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0 of 2 transactions Verified/Disputed</a:t>
            </a:r>
          </a:p>
        </p:txBody>
      </p:sp>
    </p:spTree>
    <p:extLst>
      <p:ext uri="{BB962C8B-B14F-4D97-AF65-F5344CB8AC3E}">
        <p14:creationId xmlns:p14="http://schemas.microsoft.com/office/powerpoint/2010/main" val="4122607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>
            <a:extLst>
              <a:ext uri="{FF2B5EF4-FFF2-40B4-BE49-F238E27FC236}">
                <a16:creationId xmlns:a16="http://schemas.microsoft.com/office/drawing/2014/main" id="{9B948AB2-B3EA-467F-A503-92C347690B85}"/>
              </a:ext>
            </a:extLst>
          </p:cNvPr>
          <p:cNvSpPr/>
          <p:nvPr/>
        </p:nvSpPr>
        <p:spPr>
          <a:xfrm>
            <a:off x="341948" y="1403354"/>
            <a:ext cx="4427551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14:</a:t>
            </a:r>
          </a:p>
          <a:p>
            <a:endParaRPr lang="en-US" sz="800" dirty="0">
              <a:solidFill>
                <a:srgbClr val="00B050"/>
              </a:solidFill>
            </a:endParaRPr>
          </a:p>
          <a:p>
            <a:pPr lvl="1"/>
            <a:r>
              <a:rPr lang="en-US" dirty="0"/>
              <a:t>Verify the </a:t>
            </a:r>
            <a:r>
              <a:rPr lang="en-US" sz="2400" dirty="0"/>
              <a:t>Card number </a:t>
            </a:r>
            <a:r>
              <a:rPr lang="en-US" dirty="0"/>
              <a:t>is yours</a:t>
            </a:r>
          </a:p>
          <a:p>
            <a:pPr marL="800100" lvl="1" indent="-342900">
              <a:buAutoNum type="alphaLcPeriod"/>
            </a:pPr>
            <a:endParaRPr lang="en-US" dirty="0"/>
          </a:p>
          <a:p>
            <a:endParaRPr lang="en-US" dirty="0"/>
          </a:p>
          <a:p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59" b="8649"/>
          <a:stretch/>
        </p:blipFill>
        <p:spPr>
          <a:xfrm>
            <a:off x="852616" y="2500602"/>
            <a:ext cx="11144228" cy="2038603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6096000" y="2907653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0" y="2710657"/>
            <a:ext cx="11256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32191350B1010004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705460" y="2762214"/>
            <a:ext cx="6014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787669" y="3404487"/>
            <a:ext cx="44114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52256" y="2737276"/>
            <a:ext cx="7617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7654321000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48864" y="2875652"/>
            <a:ext cx="6463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4/12/2020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129165" y="3292286"/>
            <a:ext cx="853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Safeway</a:t>
            </a:r>
          </a:p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Spokane, WA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152256" y="3676308"/>
            <a:ext cx="13981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2/D/X56/174/30/0/82/2645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42851" y="2165252"/>
            <a:ext cx="6365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577" y="2689499"/>
            <a:ext cx="3827726" cy="374944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3134EE1-BB72-4906-A84C-C4C2ACACECC4}"/>
              </a:ext>
            </a:extLst>
          </p:cNvPr>
          <p:cNvSpPr/>
          <p:nvPr/>
        </p:nvSpPr>
        <p:spPr>
          <a:xfrm>
            <a:off x="1052220" y="4742534"/>
            <a:ext cx="547855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14a and 14b:</a:t>
            </a:r>
          </a:p>
          <a:p>
            <a:endParaRPr lang="en-US" sz="800" dirty="0"/>
          </a:p>
          <a:p>
            <a:r>
              <a:rPr lang="en-US" dirty="0"/>
              <a:t>Compare the receipt to the onscreen data</a:t>
            </a:r>
          </a:p>
          <a:p>
            <a:pPr lvl="1"/>
            <a:r>
              <a:rPr lang="en-US" dirty="0"/>
              <a:t>a. </a:t>
            </a:r>
            <a:r>
              <a:rPr lang="en-US" sz="2400" dirty="0"/>
              <a:t>Transaction Date</a:t>
            </a:r>
          </a:p>
          <a:p>
            <a:pPr lvl="1"/>
            <a:r>
              <a:rPr lang="en-US" dirty="0"/>
              <a:t>b</a:t>
            </a:r>
            <a:r>
              <a:rPr lang="en-US" sz="2400" dirty="0"/>
              <a:t>. Merchant name and address</a:t>
            </a:r>
          </a:p>
          <a:p>
            <a:endParaRPr lang="en-US" dirty="0"/>
          </a:p>
          <a:p>
            <a:endParaRPr lang="en-US" sz="24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0D9DD47-2F11-4B57-8A47-8DBC44671116}"/>
              </a:ext>
            </a:extLst>
          </p:cNvPr>
          <p:cNvSpPr/>
          <p:nvPr/>
        </p:nvSpPr>
        <p:spPr>
          <a:xfrm>
            <a:off x="1218376" y="2737276"/>
            <a:ext cx="2332020" cy="1974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AC2456B3-51C3-4267-91F3-8449EBD320B5}"/>
              </a:ext>
            </a:extLst>
          </p:cNvPr>
          <p:cNvSpPr/>
          <p:nvPr/>
        </p:nvSpPr>
        <p:spPr>
          <a:xfrm>
            <a:off x="6475934" y="3382281"/>
            <a:ext cx="365760" cy="365760"/>
          </a:xfrm>
          <a:prstGeom prst="ellipse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136FB71-5E0F-4C36-8037-B706BDA45F34}"/>
              </a:ext>
            </a:extLst>
          </p:cNvPr>
          <p:cNvSpPr/>
          <p:nvPr/>
        </p:nvSpPr>
        <p:spPr>
          <a:xfrm>
            <a:off x="3217022" y="3315142"/>
            <a:ext cx="365760" cy="365760"/>
          </a:xfrm>
          <a:prstGeom prst="ellipse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AE17831-0D65-4377-AF5F-162530EE6201}"/>
              </a:ext>
            </a:extLst>
          </p:cNvPr>
          <p:cNvSpPr/>
          <p:nvPr/>
        </p:nvSpPr>
        <p:spPr>
          <a:xfrm>
            <a:off x="6632357" y="5270693"/>
            <a:ext cx="365760" cy="365760"/>
          </a:xfrm>
          <a:prstGeom prst="ellipse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FD31F94A-732A-45AF-92AC-29E0B1334E43}"/>
              </a:ext>
            </a:extLst>
          </p:cNvPr>
          <p:cNvCxnSpPr>
            <a:cxnSpLocks/>
            <a:stCxn id="41" idx="5"/>
            <a:endCxn id="39" idx="2"/>
          </p:cNvCxnSpPr>
          <p:nvPr/>
        </p:nvCxnSpPr>
        <p:spPr>
          <a:xfrm flipV="1">
            <a:off x="3529218" y="3565161"/>
            <a:ext cx="2946716" cy="62177"/>
          </a:xfrm>
          <a:prstGeom prst="straightConnector1">
            <a:avLst/>
          </a:prstGeom>
          <a:ln w="127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>
            <a:extLst>
              <a:ext uri="{FF2B5EF4-FFF2-40B4-BE49-F238E27FC236}">
                <a16:creationId xmlns:a16="http://schemas.microsoft.com/office/drawing/2014/main" id="{65A951BD-8B21-4356-86B9-DF7606E4ED94}"/>
              </a:ext>
            </a:extLst>
          </p:cNvPr>
          <p:cNvSpPr/>
          <p:nvPr/>
        </p:nvSpPr>
        <p:spPr>
          <a:xfrm>
            <a:off x="1417980" y="2956878"/>
            <a:ext cx="1537346" cy="14615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71B3F9F-E32C-44CE-A03A-091B9ACE00BD}"/>
              </a:ext>
            </a:extLst>
          </p:cNvPr>
          <p:cNvSpPr/>
          <p:nvPr/>
        </p:nvSpPr>
        <p:spPr>
          <a:xfrm>
            <a:off x="6742331" y="5684108"/>
            <a:ext cx="857074" cy="20076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825882B-5F4A-4AD0-AE2E-7EF1B78B2044}"/>
              </a:ext>
            </a:extLst>
          </p:cNvPr>
          <p:cNvSpPr/>
          <p:nvPr/>
        </p:nvSpPr>
        <p:spPr>
          <a:xfrm>
            <a:off x="1642812" y="3310548"/>
            <a:ext cx="1537346" cy="3657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C6F089B-AD8E-42A6-8B3F-C2D23E4B12DD}"/>
              </a:ext>
            </a:extLst>
          </p:cNvPr>
          <p:cNvSpPr/>
          <p:nvPr/>
        </p:nvSpPr>
        <p:spPr>
          <a:xfrm>
            <a:off x="2915509" y="2890635"/>
            <a:ext cx="365760" cy="365760"/>
          </a:xfrm>
          <a:prstGeom prst="ellipse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</a:t>
            </a:r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ADC66EB9-70E0-4FB9-9628-3DA298FC8412}"/>
              </a:ext>
            </a:extLst>
          </p:cNvPr>
          <p:cNvCxnSpPr>
            <a:cxnSpLocks/>
            <a:stCxn id="52" idx="6"/>
            <a:endCxn id="45" idx="2"/>
          </p:cNvCxnSpPr>
          <p:nvPr/>
        </p:nvCxnSpPr>
        <p:spPr>
          <a:xfrm>
            <a:off x="3281269" y="3073515"/>
            <a:ext cx="3351088" cy="2380058"/>
          </a:xfrm>
          <a:prstGeom prst="straightConnector1">
            <a:avLst/>
          </a:prstGeom>
          <a:ln w="127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C9C98A67-165E-449B-9332-F6FBC2E893F9}"/>
              </a:ext>
            </a:extLst>
          </p:cNvPr>
          <p:cNvCxnSpPr/>
          <p:nvPr/>
        </p:nvCxnSpPr>
        <p:spPr>
          <a:xfrm flipH="1">
            <a:off x="2186653" y="2255565"/>
            <a:ext cx="86990" cy="464833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5143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>
            <a:extLst>
              <a:ext uri="{FF2B5EF4-FFF2-40B4-BE49-F238E27FC236}">
                <a16:creationId xmlns:a16="http://schemas.microsoft.com/office/drawing/2014/main" id="{9B948AB2-B3EA-467F-A503-92C347690B85}"/>
              </a:ext>
            </a:extLst>
          </p:cNvPr>
          <p:cNvSpPr/>
          <p:nvPr/>
        </p:nvSpPr>
        <p:spPr>
          <a:xfrm>
            <a:off x="3330729" y="4950646"/>
            <a:ext cx="6656169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15:</a:t>
            </a:r>
          </a:p>
          <a:p>
            <a:endParaRPr lang="en-US" sz="800" dirty="0">
              <a:solidFill>
                <a:srgbClr val="00B050"/>
              </a:solidFill>
            </a:endParaRPr>
          </a:p>
          <a:p>
            <a:pPr lvl="1"/>
            <a:r>
              <a:rPr lang="en-US" dirty="0"/>
              <a:t>Enter a </a:t>
            </a:r>
            <a:r>
              <a:rPr lang="en-US" sz="2400" dirty="0"/>
              <a:t>Purchase Description </a:t>
            </a:r>
            <a:r>
              <a:rPr lang="en-US" dirty="0"/>
              <a:t>in the middle column</a:t>
            </a:r>
          </a:p>
          <a:p>
            <a:pPr marL="800100" lvl="1" indent="-342900">
              <a:buAutoNum type="alphaLcPeriod"/>
            </a:pPr>
            <a:endParaRPr lang="en-US" dirty="0"/>
          </a:p>
          <a:p>
            <a:endParaRPr lang="en-US" dirty="0"/>
          </a:p>
          <a:p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59" b="8649"/>
          <a:stretch/>
        </p:blipFill>
        <p:spPr>
          <a:xfrm>
            <a:off x="852616" y="2500602"/>
            <a:ext cx="11144228" cy="2038603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6096000" y="2907653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0" y="2710657"/>
            <a:ext cx="11256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32191350B1010004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705460" y="2762214"/>
            <a:ext cx="6014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787669" y="3404487"/>
            <a:ext cx="44114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52256" y="2737276"/>
            <a:ext cx="7617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7654321000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48864" y="2875652"/>
            <a:ext cx="6463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4/12/2020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129165" y="3292286"/>
            <a:ext cx="853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Safeway</a:t>
            </a:r>
          </a:p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Spokane, WA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152256" y="3676308"/>
            <a:ext cx="13981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2/D/X56/174/30/0/82/2645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42851" y="2165252"/>
            <a:ext cx="6365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825882B-5F4A-4AD0-AE2E-7EF1B78B2044}"/>
              </a:ext>
            </a:extLst>
          </p:cNvPr>
          <p:cNvSpPr/>
          <p:nvPr/>
        </p:nvSpPr>
        <p:spPr>
          <a:xfrm>
            <a:off x="4694930" y="3308177"/>
            <a:ext cx="3472885" cy="38421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C9C98A67-165E-449B-9332-F6FBC2E893F9}"/>
              </a:ext>
            </a:extLst>
          </p:cNvPr>
          <p:cNvCxnSpPr>
            <a:cxnSpLocks/>
            <a:endCxn id="53" idx="2"/>
          </p:cNvCxnSpPr>
          <p:nvPr/>
        </p:nvCxnSpPr>
        <p:spPr>
          <a:xfrm flipV="1">
            <a:off x="5397834" y="3692396"/>
            <a:ext cx="1033539" cy="1781648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C346043F-B153-4175-BD74-E2D293DE28CC}"/>
              </a:ext>
            </a:extLst>
          </p:cNvPr>
          <p:cNvSpPr txBox="1"/>
          <p:nvPr/>
        </p:nvSpPr>
        <p:spPr>
          <a:xfrm>
            <a:off x="6096000" y="3289070"/>
            <a:ext cx="20718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Courier New" panose="02070309020205020404" pitchFamily="49" charset="0"/>
                <a:cs typeface="Courier New" panose="02070309020205020404" pitchFamily="49" charset="0"/>
              </a:rPr>
              <a:t>Salad dressings, cheese and soda bibs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4B26B74-D29B-43DE-921A-932968733040}"/>
              </a:ext>
            </a:extLst>
          </p:cNvPr>
          <p:cNvSpPr txBox="1"/>
          <p:nvPr/>
        </p:nvSpPr>
        <p:spPr>
          <a:xfrm>
            <a:off x="5116117" y="1436329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EA133F7-6AB1-480D-BFDA-594D6083287A}"/>
              </a:ext>
            </a:extLst>
          </p:cNvPr>
          <p:cNvSpPr txBox="1"/>
          <p:nvPr/>
        </p:nvSpPr>
        <p:spPr>
          <a:xfrm>
            <a:off x="3749846" y="1771211"/>
            <a:ext cx="4692310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0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Transaction Verification and Reallocation</a:t>
            </a:r>
          </a:p>
          <a:p>
            <a:pPr algn="ctr">
              <a:lnSpc>
                <a:spcPct val="150000"/>
              </a:lnSpc>
            </a:pPr>
            <a:r>
              <a:rPr lang="en-US" sz="800" i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save changes on this page, please click on the update button at the bottom of the page.</a:t>
            </a:r>
          </a:p>
          <a:p>
            <a:pPr algn="ctr">
              <a:lnSpc>
                <a:spcPct val="150000"/>
              </a:lnSpc>
            </a:pP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Search results for: Card Number: 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7654321000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     Statement: 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     Document Id: 0004</a:t>
            </a:r>
          </a:p>
        </p:txBody>
      </p:sp>
    </p:spTree>
    <p:extLst>
      <p:ext uri="{BB962C8B-B14F-4D97-AF65-F5344CB8AC3E}">
        <p14:creationId xmlns:p14="http://schemas.microsoft.com/office/powerpoint/2010/main" val="4213198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>
            <a:extLst>
              <a:ext uri="{FF2B5EF4-FFF2-40B4-BE49-F238E27FC236}">
                <a16:creationId xmlns:a16="http://schemas.microsoft.com/office/drawing/2014/main" id="{9B948AB2-B3EA-467F-A503-92C347690B85}"/>
              </a:ext>
            </a:extLst>
          </p:cNvPr>
          <p:cNvSpPr/>
          <p:nvPr/>
        </p:nvSpPr>
        <p:spPr>
          <a:xfrm>
            <a:off x="7643573" y="5104786"/>
            <a:ext cx="5826869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16:</a:t>
            </a:r>
          </a:p>
          <a:p>
            <a:endParaRPr lang="en-US" sz="800" dirty="0">
              <a:solidFill>
                <a:srgbClr val="00B050"/>
              </a:solidFill>
            </a:endParaRPr>
          </a:p>
          <a:p>
            <a:pPr lvl="1"/>
            <a:r>
              <a:rPr lang="en-US" dirty="0"/>
              <a:t>Verify the </a:t>
            </a:r>
            <a:r>
              <a:rPr lang="en-US" sz="2400" dirty="0"/>
              <a:t>Amount </a:t>
            </a:r>
            <a:r>
              <a:rPr lang="en-US" dirty="0"/>
              <a:t>of the transaction</a:t>
            </a:r>
            <a:endParaRPr lang="en-US" sz="1400" dirty="0"/>
          </a:p>
          <a:p>
            <a:pPr marL="800100" lvl="1" indent="-342900">
              <a:buAutoNum type="alphaLcPeriod"/>
            </a:pPr>
            <a:endParaRPr lang="en-US" dirty="0"/>
          </a:p>
          <a:p>
            <a:endParaRPr lang="en-US" dirty="0"/>
          </a:p>
          <a:p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59" b="8649"/>
          <a:stretch/>
        </p:blipFill>
        <p:spPr>
          <a:xfrm>
            <a:off x="630190" y="2500602"/>
            <a:ext cx="11144228" cy="2038603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5873574" y="2907653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73574" y="2710657"/>
            <a:ext cx="11256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32191350B1010004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483034" y="2762214"/>
            <a:ext cx="6014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565243" y="3404487"/>
            <a:ext cx="44114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29830" y="2737276"/>
            <a:ext cx="7617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7654321000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6438" y="2875652"/>
            <a:ext cx="6463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4/12/2020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06739" y="3292286"/>
            <a:ext cx="853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Safeway</a:t>
            </a:r>
          </a:p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Spokane, WA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929830" y="3676308"/>
            <a:ext cx="13981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2/D/X56/174/30/0/82/2645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20425" y="2165252"/>
            <a:ext cx="6365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095" y="2762214"/>
            <a:ext cx="3827726" cy="374944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FD31F94A-732A-45AF-92AC-29E0B1334E43}"/>
              </a:ext>
            </a:extLst>
          </p:cNvPr>
          <p:cNvCxnSpPr>
            <a:cxnSpLocks/>
          </p:cNvCxnSpPr>
          <p:nvPr/>
        </p:nvCxnSpPr>
        <p:spPr>
          <a:xfrm flipV="1">
            <a:off x="6350581" y="2907653"/>
            <a:ext cx="2620420" cy="2728801"/>
          </a:xfrm>
          <a:prstGeom prst="straightConnector1">
            <a:avLst/>
          </a:prstGeom>
          <a:ln w="127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>
            <a:extLst>
              <a:ext uri="{FF2B5EF4-FFF2-40B4-BE49-F238E27FC236}">
                <a16:creationId xmlns:a16="http://schemas.microsoft.com/office/drawing/2014/main" id="{371B3F9F-E32C-44CE-A03A-091B9ACE00BD}"/>
              </a:ext>
            </a:extLst>
          </p:cNvPr>
          <p:cNvSpPr/>
          <p:nvPr/>
        </p:nvSpPr>
        <p:spPr>
          <a:xfrm>
            <a:off x="3643334" y="5518355"/>
            <a:ext cx="2707247" cy="2477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zzzzzzzzzzzzzzzzzzzz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1453B0C-E506-4E8C-8A0E-02AA928B9D4F}"/>
              </a:ext>
            </a:extLst>
          </p:cNvPr>
          <p:cNvSpPr/>
          <p:nvPr/>
        </p:nvSpPr>
        <p:spPr>
          <a:xfrm>
            <a:off x="9141060" y="2762214"/>
            <a:ext cx="1044456" cy="19466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758BB83-9A01-4D52-A2D9-E073A35F4E61}"/>
              </a:ext>
            </a:extLst>
          </p:cNvPr>
          <p:cNvSpPr txBox="1"/>
          <p:nvPr/>
        </p:nvSpPr>
        <p:spPr>
          <a:xfrm>
            <a:off x="5116117" y="1386901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00781DA-31C9-4899-8FE7-11C65924FD5C}"/>
              </a:ext>
            </a:extLst>
          </p:cNvPr>
          <p:cNvSpPr txBox="1"/>
          <p:nvPr/>
        </p:nvSpPr>
        <p:spPr>
          <a:xfrm>
            <a:off x="3749846" y="1721783"/>
            <a:ext cx="4692310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0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Transaction Verification and Reallocation</a:t>
            </a:r>
          </a:p>
          <a:p>
            <a:pPr algn="ctr">
              <a:lnSpc>
                <a:spcPct val="150000"/>
              </a:lnSpc>
            </a:pPr>
            <a:r>
              <a:rPr lang="en-US" sz="800" i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save changes on this page, please click on the update button at the bottom of the page.</a:t>
            </a:r>
          </a:p>
          <a:p>
            <a:pPr algn="ctr">
              <a:lnSpc>
                <a:spcPct val="150000"/>
              </a:lnSpc>
            </a:pP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Search results for: Card Number: 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7654321000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     Statement: 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     Document Id: 0004</a:t>
            </a:r>
          </a:p>
        </p:txBody>
      </p:sp>
    </p:spTree>
    <p:extLst>
      <p:ext uri="{BB962C8B-B14F-4D97-AF65-F5344CB8AC3E}">
        <p14:creationId xmlns:p14="http://schemas.microsoft.com/office/powerpoint/2010/main" val="7106250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59" b="8649"/>
          <a:stretch/>
        </p:blipFill>
        <p:spPr>
          <a:xfrm>
            <a:off x="195156" y="3402663"/>
            <a:ext cx="11801688" cy="2038603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511" y="5469608"/>
            <a:ext cx="2458979" cy="75853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42669" y="3650680"/>
            <a:ext cx="7617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7654321000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42669" y="3803147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4/12/2020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72353" y="3802972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72353" y="3646475"/>
            <a:ext cx="11256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32201350B1010004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701118" y="3652740"/>
            <a:ext cx="6014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42669" y="4196575"/>
            <a:ext cx="853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Safeway</a:t>
            </a:r>
          </a:p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Spokane, WA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701118" y="4306548"/>
            <a:ext cx="44114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42669" y="4604557"/>
            <a:ext cx="13981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2/D/X56/174/30/0/82/2645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5B09496-DF5E-4EF8-AA8D-E208AD7EA9E4}"/>
              </a:ext>
            </a:extLst>
          </p:cNvPr>
          <p:cNvSpPr/>
          <p:nvPr/>
        </p:nvSpPr>
        <p:spPr>
          <a:xfrm>
            <a:off x="8723372" y="1489876"/>
            <a:ext cx="30891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/>
          </a:p>
          <a:p>
            <a:endParaRPr lang="en-US" sz="24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74BA74D-F46D-4085-ACD5-475D226980A9}"/>
              </a:ext>
            </a:extLst>
          </p:cNvPr>
          <p:cNvSpPr/>
          <p:nvPr/>
        </p:nvSpPr>
        <p:spPr>
          <a:xfrm>
            <a:off x="5887769" y="1593628"/>
            <a:ext cx="58017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Steps 18-20:</a:t>
            </a:r>
          </a:p>
          <a:p>
            <a:endParaRPr lang="en-US" sz="800" i="1" dirty="0">
              <a:solidFill>
                <a:srgbClr val="FF0000"/>
              </a:solidFill>
            </a:endParaRPr>
          </a:p>
          <a:p>
            <a:r>
              <a:rPr lang="en-US" sz="2000" dirty="0"/>
              <a:t>If there ARE errors, contact the merchant and click </a:t>
            </a:r>
            <a:r>
              <a:rPr lang="en-US" sz="2800" dirty="0"/>
              <a:t>Disputed</a:t>
            </a:r>
            <a:r>
              <a:rPr lang="en-US" sz="2000" dirty="0"/>
              <a:t> button. Add comments about why the purchase is being disputed.</a:t>
            </a:r>
          </a:p>
          <a:p>
            <a:endParaRPr lang="en-US" sz="2000" dirty="0"/>
          </a:p>
          <a:p>
            <a:endParaRPr lang="en-US" sz="24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F3DD042-78B0-44BA-8DFC-53BA5CD82407}"/>
              </a:ext>
            </a:extLst>
          </p:cNvPr>
          <p:cNvSpPr/>
          <p:nvPr/>
        </p:nvSpPr>
        <p:spPr>
          <a:xfrm>
            <a:off x="756009" y="1678591"/>
            <a:ext cx="407426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17:</a:t>
            </a:r>
          </a:p>
          <a:p>
            <a:endParaRPr lang="en-US" sz="800" i="1" dirty="0">
              <a:solidFill>
                <a:srgbClr val="FF0000"/>
              </a:solidFill>
            </a:endParaRPr>
          </a:p>
          <a:p>
            <a:r>
              <a:rPr lang="en-US" sz="2000" dirty="0"/>
              <a:t>If there are no errors, click </a:t>
            </a:r>
            <a:r>
              <a:rPr lang="en-US" sz="2800" dirty="0"/>
              <a:t>Verified</a:t>
            </a:r>
            <a:r>
              <a:rPr lang="en-US" sz="2000" dirty="0"/>
              <a:t> button</a:t>
            </a:r>
          </a:p>
          <a:p>
            <a:endParaRPr lang="en-US" sz="2000" dirty="0"/>
          </a:p>
          <a:p>
            <a:endParaRPr lang="en-US" sz="24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9FBE2C6-DC56-4E6D-8287-64788582BC04}"/>
              </a:ext>
            </a:extLst>
          </p:cNvPr>
          <p:cNvCxnSpPr>
            <a:cxnSpLocks/>
          </p:cNvCxnSpPr>
          <p:nvPr/>
        </p:nvCxnSpPr>
        <p:spPr>
          <a:xfrm>
            <a:off x="1302872" y="2943474"/>
            <a:ext cx="413002" cy="562014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59E9CB0C-420F-46A7-8D49-F0292DDEC00D}"/>
              </a:ext>
            </a:extLst>
          </p:cNvPr>
          <p:cNvCxnSpPr>
            <a:cxnSpLocks/>
            <a:endCxn id="37" idx="7"/>
          </p:cNvCxnSpPr>
          <p:nvPr/>
        </p:nvCxnSpPr>
        <p:spPr>
          <a:xfrm flipH="1">
            <a:off x="2939145" y="2429547"/>
            <a:ext cx="3023278" cy="1055727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E7448660-4CBE-4130-B8FE-302D9C26C5F2}"/>
              </a:ext>
            </a:extLst>
          </p:cNvPr>
          <p:cNvCxnSpPr>
            <a:cxnSpLocks/>
          </p:cNvCxnSpPr>
          <p:nvPr/>
        </p:nvCxnSpPr>
        <p:spPr>
          <a:xfrm>
            <a:off x="9252855" y="2943474"/>
            <a:ext cx="1991794" cy="195272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F2AF8558-F001-4535-8FE3-EDCC55D8385F}"/>
              </a:ext>
            </a:extLst>
          </p:cNvPr>
          <p:cNvSpPr/>
          <p:nvPr/>
        </p:nvSpPr>
        <p:spPr>
          <a:xfrm>
            <a:off x="10836876" y="4992139"/>
            <a:ext cx="1159968" cy="4110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610224" y="3048635"/>
            <a:ext cx="6365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.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AE07E6F-6894-4511-A9AE-735D8016C950}"/>
              </a:ext>
            </a:extLst>
          </p:cNvPr>
          <p:cNvSpPr/>
          <p:nvPr/>
        </p:nvSpPr>
        <p:spPr>
          <a:xfrm>
            <a:off x="2395788" y="3449216"/>
            <a:ext cx="636582" cy="24622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344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59" b="8649"/>
          <a:stretch/>
        </p:blipFill>
        <p:spPr>
          <a:xfrm>
            <a:off x="195156" y="3402663"/>
            <a:ext cx="11801688" cy="2038603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028" y="5441266"/>
            <a:ext cx="2458979" cy="75853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42669" y="3650680"/>
            <a:ext cx="7617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7654321000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42669" y="3803147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4/12/2020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72353" y="3802972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72353" y="3646475"/>
            <a:ext cx="11256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32201350B1010004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701118" y="3652740"/>
            <a:ext cx="6014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42669" y="4196575"/>
            <a:ext cx="853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Safeway</a:t>
            </a:r>
          </a:p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Spokane, WA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701118" y="4306548"/>
            <a:ext cx="44114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42669" y="4604557"/>
            <a:ext cx="13981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2/D/X56/174/30/0/82/2645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5B09496-DF5E-4EF8-AA8D-E208AD7EA9E4}"/>
              </a:ext>
            </a:extLst>
          </p:cNvPr>
          <p:cNvSpPr/>
          <p:nvPr/>
        </p:nvSpPr>
        <p:spPr>
          <a:xfrm>
            <a:off x="8723372" y="1489876"/>
            <a:ext cx="30891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/>
          </a:p>
          <a:p>
            <a:endParaRPr lang="en-US" sz="24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F3DD042-78B0-44BA-8DFC-53BA5CD82407}"/>
              </a:ext>
            </a:extLst>
          </p:cNvPr>
          <p:cNvSpPr/>
          <p:nvPr/>
        </p:nvSpPr>
        <p:spPr>
          <a:xfrm>
            <a:off x="713439" y="1667498"/>
            <a:ext cx="1076415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Steps 21 - 22:</a:t>
            </a:r>
          </a:p>
          <a:p>
            <a:endParaRPr lang="en-US" sz="800" i="1" dirty="0">
              <a:solidFill>
                <a:srgbClr val="FF0000"/>
              </a:solidFill>
            </a:endParaRPr>
          </a:p>
          <a:p>
            <a:r>
              <a:rPr lang="en-US" sz="2000" dirty="0"/>
              <a:t>When you are finished verifying all transactions, click the </a:t>
            </a:r>
            <a:r>
              <a:rPr lang="en-US" sz="2800" dirty="0"/>
              <a:t>Update button </a:t>
            </a:r>
            <a:r>
              <a:rPr lang="en-US" sz="2000" dirty="0"/>
              <a:t>to save your changes.</a:t>
            </a:r>
          </a:p>
          <a:p>
            <a:endParaRPr lang="en-US" sz="2000" dirty="0"/>
          </a:p>
          <a:p>
            <a:endParaRPr lang="en-US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1610224" y="3048635"/>
            <a:ext cx="6365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C45AF44-00E6-4163-9CB2-CD5EEF66867F}"/>
              </a:ext>
            </a:extLst>
          </p:cNvPr>
          <p:cNvSpPr/>
          <p:nvPr/>
        </p:nvSpPr>
        <p:spPr>
          <a:xfrm>
            <a:off x="4707924" y="5441266"/>
            <a:ext cx="877330" cy="4436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A76447A-ECFD-402C-80E3-EBD19A470A30}"/>
              </a:ext>
            </a:extLst>
          </p:cNvPr>
          <p:cNvCxnSpPr/>
          <p:nvPr/>
        </p:nvCxnSpPr>
        <p:spPr>
          <a:xfrm flipH="1">
            <a:off x="5325762" y="2644130"/>
            <a:ext cx="2157349" cy="2668009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67050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16117" y="1423972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863522"/>
            <a:ext cx="3929143" cy="8832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59" b="8649"/>
          <a:stretch/>
        </p:blipFill>
        <p:spPr>
          <a:xfrm>
            <a:off x="195156" y="2797170"/>
            <a:ext cx="11801688" cy="2038603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511" y="4864115"/>
            <a:ext cx="2458979" cy="75853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749846" y="1758854"/>
            <a:ext cx="4692310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0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Transaction Verification and Reallocation</a:t>
            </a:r>
          </a:p>
          <a:p>
            <a:pPr algn="ctr">
              <a:lnSpc>
                <a:spcPct val="150000"/>
              </a:lnSpc>
            </a:pPr>
            <a:r>
              <a:rPr lang="en-US" sz="800" i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save changes on this page, please click on the update button at the bottom of the page.</a:t>
            </a:r>
          </a:p>
          <a:p>
            <a:pPr algn="ctr">
              <a:lnSpc>
                <a:spcPct val="150000"/>
              </a:lnSpc>
            </a:pP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Search results for: Card Number: 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7654321000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     Statement: 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     Document Id: 0004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42669" y="3045187"/>
            <a:ext cx="7617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7654321000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42669" y="3197654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4/12/2020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72353" y="3197479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4/16/2020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72353" y="3040982"/>
            <a:ext cx="11256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32201350B1010004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701118" y="3047247"/>
            <a:ext cx="6014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42669" y="3591082"/>
            <a:ext cx="853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Safeway</a:t>
            </a:r>
          </a:p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Spokane, WA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701118" y="3701055"/>
            <a:ext cx="44114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42669" y="3999064"/>
            <a:ext cx="13981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2F2894"/>
                </a:solidFill>
                <a:latin typeface="Arial Narrow" panose="020B0606020202030204" pitchFamily="34" charset="0"/>
              </a:rPr>
              <a:t>2/D/X56/174/30/0/82/2645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52257" y="2437224"/>
            <a:ext cx="6365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5B09496-DF5E-4EF8-AA8D-E208AD7EA9E4}"/>
              </a:ext>
            </a:extLst>
          </p:cNvPr>
          <p:cNvSpPr/>
          <p:nvPr/>
        </p:nvSpPr>
        <p:spPr>
          <a:xfrm>
            <a:off x="8723372" y="1230379"/>
            <a:ext cx="30891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/>
          </a:p>
          <a:p>
            <a:endParaRPr lang="en-US" sz="24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74BA74D-F46D-4085-ACD5-475D226980A9}"/>
              </a:ext>
            </a:extLst>
          </p:cNvPr>
          <p:cNvSpPr/>
          <p:nvPr/>
        </p:nvSpPr>
        <p:spPr>
          <a:xfrm>
            <a:off x="8060572" y="4956398"/>
            <a:ext cx="40623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23:</a:t>
            </a:r>
          </a:p>
          <a:p>
            <a:endParaRPr lang="en-US" sz="1600" i="1" dirty="0">
              <a:solidFill>
                <a:srgbClr val="FF0000"/>
              </a:solidFill>
            </a:endParaRPr>
          </a:p>
          <a:p>
            <a:r>
              <a:rPr lang="en-US" sz="2000" dirty="0"/>
              <a:t>When you are ready to print your PCA statement, click the </a:t>
            </a:r>
            <a:r>
              <a:rPr lang="en-US" sz="2800" dirty="0"/>
              <a:t>Cardholder Menu </a:t>
            </a:r>
            <a:r>
              <a:rPr lang="en-US" sz="2000" dirty="0"/>
              <a:t>link.</a:t>
            </a:r>
          </a:p>
          <a:p>
            <a:endParaRPr lang="en-US" sz="24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E3930B2-C425-4D53-8B96-27671F54420B}"/>
              </a:ext>
            </a:extLst>
          </p:cNvPr>
          <p:cNvCxnSpPr>
            <a:cxnSpLocks/>
          </p:cNvCxnSpPr>
          <p:nvPr/>
        </p:nvCxnSpPr>
        <p:spPr>
          <a:xfrm flipH="1" flipV="1">
            <a:off x="5809910" y="1309242"/>
            <a:ext cx="2632247" cy="37057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222AA366-CAF9-4314-92A3-4CF968A144B0}"/>
              </a:ext>
            </a:extLst>
          </p:cNvPr>
          <p:cNvSpPr/>
          <p:nvPr/>
        </p:nvSpPr>
        <p:spPr>
          <a:xfrm>
            <a:off x="4866511" y="913596"/>
            <a:ext cx="2031471" cy="449612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19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84059" y="1602297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4059" y="2334917"/>
            <a:ext cx="4289570" cy="1423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Cardholder Menu</a:t>
            </a:r>
          </a:p>
          <a:p>
            <a:endParaRPr lang="en-US" dirty="0"/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Transaction Verification and Reallocation – PE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Statements Not Verified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Print a Statement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776631" y="3463402"/>
            <a:ext cx="1967195" cy="243280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AD1145-E8A7-4C78-9378-912E3ED5E8EF}"/>
              </a:ext>
            </a:extLst>
          </p:cNvPr>
          <p:cNvSpPr/>
          <p:nvPr/>
        </p:nvSpPr>
        <p:spPr>
          <a:xfrm>
            <a:off x="7245026" y="1756185"/>
            <a:ext cx="4062336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24:</a:t>
            </a:r>
          </a:p>
          <a:p>
            <a:endParaRPr lang="en-US" sz="1400" dirty="0"/>
          </a:p>
          <a:p>
            <a:r>
              <a:rPr lang="en-US" sz="2000" dirty="0"/>
              <a:t>On the Cardholder Menu screen, click the </a:t>
            </a:r>
            <a:r>
              <a:rPr lang="en-US" sz="2400" dirty="0"/>
              <a:t>Print a Statement </a:t>
            </a:r>
            <a:r>
              <a:rPr lang="en-US" sz="2000" dirty="0"/>
              <a:t>link.</a:t>
            </a:r>
          </a:p>
          <a:p>
            <a:endParaRPr lang="en-US" sz="24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F5B84A4-DCEB-4E33-8B54-F317DCB776CE}"/>
              </a:ext>
            </a:extLst>
          </p:cNvPr>
          <p:cNvCxnSpPr/>
          <p:nvPr/>
        </p:nvCxnSpPr>
        <p:spPr>
          <a:xfrm flipH="1">
            <a:off x="4003589" y="3027405"/>
            <a:ext cx="3150973" cy="568411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2812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16117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883" y="2097247"/>
            <a:ext cx="3704233" cy="213387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594C3C-86B4-4DE7-95D6-107D79AC30B1}"/>
              </a:ext>
            </a:extLst>
          </p:cNvPr>
          <p:cNvSpPr/>
          <p:nvPr/>
        </p:nvSpPr>
        <p:spPr>
          <a:xfrm>
            <a:off x="586284" y="3149707"/>
            <a:ext cx="2767913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25a:</a:t>
            </a:r>
          </a:p>
          <a:p>
            <a:endParaRPr lang="en-US" sz="1400" dirty="0"/>
          </a:p>
          <a:p>
            <a:r>
              <a:rPr lang="en-US" sz="2000" dirty="0"/>
              <a:t>On the Print Purchase Card Statement screen, click the </a:t>
            </a:r>
            <a:r>
              <a:rPr lang="en-US" sz="2800" dirty="0"/>
              <a:t>LOV link </a:t>
            </a:r>
            <a:r>
              <a:rPr lang="en-US" sz="2000" dirty="0"/>
              <a:t>to locate your Statement period and Purchase Card number</a:t>
            </a:r>
            <a:endParaRPr lang="en-US" sz="2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44C5F6-2F5C-4D49-A9E1-56921FBEC46D}"/>
              </a:ext>
            </a:extLst>
          </p:cNvPr>
          <p:cNvSpPr/>
          <p:nvPr/>
        </p:nvSpPr>
        <p:spPr>
          <a:xfrm>
            <a:off x="6635578" y="3064476"/>
            <a:ext cx="440306" cy="36452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E547919-D86B-4FBA-B55B-975A328BD48C}"/>
              </a:ext>
            </a:extLst>
          </p:cNvPr>
          <p:cNvCxnSpPr/>
          <p:nvPr/>
        </p:nvCxnSpPr>
        <p:spPr>
          <a:xfrm flipV="1">
            <a:off x="2557848" y="3246738"/>
            <a:ext cx="3941806" cy="1226408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82743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16117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883" y="2097247"/>
            <a:ext cx="3704233" cy="21338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487" y="1861485"/>
            <a:ext cx="5223027" cy="3450171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997624" y="3986140"/>
            <a:ext cx="3872912" cy="1269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  <a:tabLst>
                <a:tab pos="1554480" algn="l"/>
              </a:tabLst>
            </a:pPr>
            <a:r>
              <a:rPr lang="en-US" sz="16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7654321000	JONATHAN COOK</a:t>
            </a:r>
          </a:p>
          <a:p>
            <a:pPr>
              <a:spcAft>
                <a:spcPts val="500"/>
              </a:spcAft>
              <a:tabLst>
                <a:tab pos="1554480" algn="l"/>
              </a:tabLst>
            </a:pPr>
            <a:r>
              <a:rPr lang="en-US" sz="16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0001122334	JOANN COASTIE</a:t>
            </a:r>
          </a:p>
          <a:p>
            <a:pPr>
              <a:spcAft>
                <a:spcPts val="500"/>
              </a:spcAft>
              <a:tabLst>
                <a:tab pos="1554480" algn="l"/>
              </a:tabLst>
            </a:pPr>
            <a:r>
              <a:rPr lang="en-US" sz="16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0004433221	POLLY PURCHASE</a:t>
            </a:r>
          </a:p>
          <a:p>
            <a:pPr>
              <a:spcAft>
                <a:spcPts val="500"/>
              </a:spcAft>
              <a:tabLst>
                <a:tab pos="1554480" algn="l"/>
              </a:tabLst>
            </a:pPr>
            <a:r>
              <a:rPr lang="en-US" sz="16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0005533220	JOE COASTIE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45229" y="3986140"/>
            <a:ext cx="675861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US" sz="16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  <a:p>
            <a:pPr>
              <a:spcAft>
                <a:spcPts val="500"/>
              </a:spcAft>
            </a:pPr>
            <a:r>
              <a:rPr lang="en-US" sz="16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  <a:p>
            <a:pPr>
              <a:spcAft>
                <a:spcPts val="500"/>
              </a:spcAft>
            </a:pPr>
            <a:r>
              <a:rPr lang="en-US" sz="16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2004</a:t>
            </a:r>
          </a:p>
          <a:p>
            <a:pPr>
              <a:spcAft>
                <a:spcPts val="500"/>
              </a:spcAft>
            </a:pPr>
            <a:r>
              <a:rPr lang="en-US" sz="16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9DA7100-6A09-4E90-84F3-1AE842A87F06}"/>
              </a:ext>
            </a:extLst>
          </p:cNvPr>
          <p:cNvSpPr/>
          <p:nvPr/>
        </p:nvSpPr>
        <p:spPr>
          <a:xfrm>
            <a:off x="553552" y="1404441"/>
            <a:ext cx="2767913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25b.</a:t>
            </a:r>
          </a:p>
          <a:p>
            <a:endParaRPr lang="en-US" sz="1400" dirty="0"/>
          </a:p>
          <a:p>
            <a:r>
              <a:rPr lang="en-US" sz="2000" dirty="0"/>
              <a:t>Click on the </a:t>
            </a:r>
            <a:r>
              <a:rPr lang="en-US" sz="2800" dirty="0"/>
              <a:t>Statement Period </a:t>
            </a:r>
            <a:r>
              <a:rPr lang="en-US" sz="2000" dirty="0"/>
              <a:t>you want to print.</a:t>
            </a:r>
            <a:endParaRPr lang="en-US" sz="2400" dirty="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0248A8E-0998-46EF-AED5-2F21C5AB7C8F}"/>
              </a:ext>
            </a:extLst>
          </p:cNvPr>
          <p:cNvCxnSpPr/>
          <p:nvPr/>
        </p:nvCxnSpPr>
        <p:spPr>
          <a:xfrm>
            <a:off x="2718486" y="3855308"/>
            <a:ext cx="1326743" cy="274068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60BDA60E-C2DE-44C9-BAF9-7647A2E1BF42}"/>
              </a:ext>
            </a:extLst>
          </p:cNvPr>
          <p:cNvSpPr/>
          <p:nvPr/>
        </p:nvSpPr>
        <p:spPr>
          <a:xfrm>
            <a:off x="4045229" y="3986140"/>
            <a:ext cx="789373" cy="3634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0514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16117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883" y="2097247"/>
            <a:ext cx="3704233" cy="213387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95999" y="3010297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00782" y="3345678"/>
            <a:ext cx="11785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7654321000</a:t>
            </a:r>
          </a:p>
        </p:txBody>
      </p:sp>
      <p:cxnSp>
        <p:nvCxnSpPr>
          <p:cNvPr id="12" name="Straight Arrow Connector 11"/>
          <p:cNvCxnSpPr>
            <a:cxnSpLocks/>
          </p:cNvCxnSpPr>
          <p:nvPr/>
        </p:nvCxnSpPr>
        <p:spPr>
          <a:xfrm flipV="1">
            <a:off x="3237470" y="4134422"/>
            <a:ext cx="2137834" cy="91305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D03155-2F54-40E0-A758-B7FBBE0E9758}"/>
              </a:ext>
            </a:extLst>
          </p:cNvPr>
          <p:cNvSpPr/>
          <p:nvPr/>
        </p:nvSpPr>
        <p:spPr>
          <a:xfrm>
            <a:off x="664763" y="4773537"/>
            <a:ext cx="417908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26</a:t>
            </a:r>
          </a:p>
          <a:p>
            <a:endParaRPr lang="en-US" sz="1400" dirty="0"/>
          </a:p>
          <a:p>
            <a:r>
              <a:rPr lang="en-US" sz="2000" dirty="0"/>
              <a:t>Click on the </a:t>
            </a:r>
            <a:r>
              <a:rPr lang="en-US" sz="2800" dirty="0"/>
              <a:t>Submit button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38588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29" y="5974735"/>
            <a:ext cx="3929143" cy="8832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16117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883" y="2097247"/>
            <a:ext cx="3704233" cy="213387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3973794" y="4134421"/>
            <a:ext cx="1401510" cy="335381"/>
          </a:xfrm>
          <a:prstGeom prst="straightConnector1">
            <a:avLst/>
          </a:prstGeom>
          <a:ln w="3810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56"/>
          <a:stretch/>
        </p:blipFill>
        <p:spPr>
          <a:xfrm>
            <a:off x="3172189" y="2623559"/>
            <a:ext cx="5847619" cy="223559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31429" y="3409600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17470" y="3394210"/>
            <a:ext cx="26389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tabLst>
                <a:tab pos="1005840" algn="l"/>
              </a:tabLst>
            </a:pPr>
            <a:r>
              <a:rPr lang="en-US" sz="1200" b="1" dirty="0">
                <a:solidFill>
                  <a:srgbClr val="2F28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7654321000	JONATHAN COOK</a:t>
            </a:r>
          </a:p>
        </p:txBody>
      </p:sp>
      <p:cxnSp>
        <p:nvCxnSpPr>
          <p:cNvPr id="13" name="Straight Arrow Connector 12"/>
          <p:cNvCxnSpPr>
            <a:cxnSpLocks/>
          </p:cNvCxnSpPr>
          <p:nvPr/>
        </p:nvCxnSpPr>
        <p:spPr>
          <a:xfrm flipH="1" flipV="1">
            <a:off x="8101774" y="3654470"/>
            <a:ext cx="374961" cy="815332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10616A5-82A4-4C45-B33C-E755085CA5E4}"/>
              </a:ext>
            </a:extLst>
          </p:cNvPr>
          <p:cNvSpPr/>
          <p:nvPr/>
        </p:nvSpPr>
        <p:spPr>
          <a:xfrm>
            <a:off x="8101773" y="4400262"/>
            <a:ext cx="4179085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27</a:t>
            </a:r>
          </a:p>
          <a:p>
            <a:endParaRPr lang="en-US" sz="1400" dirty="0"/>
          </a:p>
          <a:p>
            <a:r>
              <a:rPr lang="en-US" sz="2000" dirty="0"/>
              <a:t>Click on the </a:t>
            </a:r>
            <a:r>
              <a:rPr lang="en-US" sz="2800" dirty="0"/>
              <a:t>Statement link </a:t>
            </a:r>
            <a:r>
              <a:rPr lang="en-US" sz="2000" dirty="0"/>
              <a:t>which will present the statement you have selected</a:t>
            </a:r>
            <a:endParaRPr lang="en-US" sz="24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9097AC6-8B7F-49E8-BCD4-4542D39474A8}"/>
              </a:ext>
            </a:extLst>
          </p:cNvPr>
          <p:cNvSpPr/>
          <p:nvPr/>
        </p:nvSpPr>
        <p:spPr>
          <a:xfrm>
            <a:off x="7253416" y="3262184"/>
            <a:ext cx="1368287" cy="60548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94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740" y="5974735"/>
            <a:ext cx="3929143" cy="8832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85428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795" y="2097247"/>
            <a:ext cx="8419032" cy="35275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259957" y="429706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5/01/2020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79089" y="4297066"/>
            <a:ext cx="1334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</a:rPr>
              <a:t>32201350B1010004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79005" y="4297066"/>
            <a:ext cx="6431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13239" y="4297066"/>
            <a:ext cx="9856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</a:rPr>
              <a:t>SAFEWAY</a:t>
            </a:r>
          </a:p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</a:rPr>
              <a:t>Spokane, WA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09371" y="4297066"/>
            <a:ext cx="16658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</a:rPr>
              <a:t>2/D/X56/174/30/0/82/2645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870748" y="3243802"/>
            <a:ext cx="6431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 Narrow" panose="020B060602020203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55492" y="2806689"/>
            <a:ext cx="24196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 Narrow" panose="020B0606020202030204" pitchFamily="34" charset="0"/>
              </a:rPr>
              <a:t>JONATHAN COOK            7654321000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70394" y="3030444"/>
            <a:ext cx="8194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 Narrow" panose="020B0606020202030204" pitchFamily="34" charset="0"/>
              </a:rPr>
              <a:t>05/12/2020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59C59DE-E2E9-4E7B-BA29-373C899E355E}"/>
              </a:ext>
            </a:extLst>
          </p:cNvPr>
          <p:cNvSpPr/>
          <p:nvPr/>
        </p:nvSpPr>
        <p:spPr>
          <a:xfrm>
            <a:off x="142169" y="1622111"/>
            <a:ext cx="401614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28</a:t>
            </a:r>
          </a:p>
          <a:p>
            <a:endParaRPr lang="en-US" sz="1400" dirty="0"/>
          </a:p>
          <a:p>
            <a:r>
              <a:rPr lang="en-US" sz="2000" dirty="0"/>
              <a:t>Verify that the following information is correct on statement: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Name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Purchase Card number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Statement Date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8B273B9-F838-4131-85F9-1C97BBFAA42D}"/>
              </a:ext>
            </a:extLst>
          </p:cNvPr>
          <p:cNvCxnSpPr>
            <a:cxnSpLocks/>
          </p:cNvCxnSpPr>
          <p:nvPr/>
        </p:nvCxnSpPr>
        <p:spPr>
          <a:xfrm flipV="1">
            <a:off x="1931476" y="2945188"/>
            <a:ext cx="4369091" cy="13850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9A2D8CF-535E-49AD-B50D-6C63028A9389}"/>
              </a:ext>
            </a:extLst>
          </p:cNvPr>
          <p:cNvCxnSpPr/>
          <p:nvPr/>
        </p:nvCxnSpPr>
        <p:spPr>
          <a:xfrm flipV="1">
            <a:off x="3455794" y="2945188"/>
            <a:ext cx="4386497" cy="36225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2754DBA-B6F7-4C31-844F-33585D0985BF}"/>
              </a:ext>
            </a:extLst>
          </p:cNvPr>
          <p:cNvCxnSpPr/>
          <p:nvPr/>
        </p:nvCxnSpPr>
        <p:spPr>
          <a:xfrm>
            <a:off x="2743200" y="3621127"/>
            <a:ext cx="4077730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22B6CC07-934C-4EF6-803F-B890BAA96086}"/>
              </a:ext>
            </a:extLst>
          </p:cNvPr>
          <p:cNvSpPr/>
          <p:nvPr/>
        </p:nvSpPr>
        <p:spPr>
          <a:xfrm>
            <a:off x="407794" y="4100497"/>
            <a:ext cx="3048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r>
              <a:rPr lang="en-US" sz="2000" i="1" dirty="0"/>
              <a:t>NOTE: If any information is incorrect, either return to the Cardholder Menu and start over OR contact your AO.</a:t>
            </a:r>
          </a:p>
        </p:txBody>
      </p:sp>
    </p:spTree>
    <p:extLst>
      <p:ext uri="{BB962C8B-B14F-4D97-AF65-F5344CB8AC3E}">
        <p14:creationId xmlns:p14="http://schemas.microsoft.com/office/powerpoint/2010/main" val="38347104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76" y="75501"/>
            <a:ext cx="9019048" cy="8380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147" y="5974735"/>
            <a:ext cx="3929143" cy="8832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94835" y="1535185"/>
            <a:ext cx="1959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User:  Your User Name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633" y="2097247"/>
            <a:ext cx="8419032" cy="35275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369364" y="429706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5/01/2020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88496" y="4297066"/>
            <a:ext cx="1334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</a:rPr>
              <a:t>32201350B1010004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88412" y="4297066"/>
            <a:ext cx="6431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22646" y="4297066"/>
            <a:ext cx="9856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</a:rPr>
              <a:t>SAFEWAY</a:t>
            </a:r>
          </a:p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</a:rPr>
              <a:t>Spokane, WA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18778" y="4297066"/>
            <a:ext cx="16658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2F2894"/>
                </a:solidFill>
                <a:latin typeface="Arial Narrow" panose="020B0606020202030204" pitchFamily="34" charset="0"/>
              </a:rPr>
              <a:t>2/D/X56/174/30/0/82/2645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80155" y="3243802"/>
            <a:ext cx="6431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 Narrow" panose="020B0606020202030204" pitchFamily="34" charset="0"/>
                <a:cs typeface="Arial" panose="020B0604020202020204" pitchFamily="34" charset="0"/>
              </a:rPr>
              <a:t>$123.92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64899" y="2806689"/>
            <a:ext cx="24196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 Narrow" panose="020B0606020202030204" pitchFamily="34" charset="0"/>
              </a:rPr>
              <a:t>JONATHAN COOK            7654321000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79801" y="3030444"/>
            <a:ext cx="8194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 Narrow" panose="020B0606020202030204" pitchFamily="34" charset="0"/>
              </a:rPr>
              <a:t>05/12/2020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2062678" y="2687162"/>
            <a:ext cx="1553550" cy="534452"/>
            <a:chOff x="2158990" y="2711780"/>
            <a:chExt cx="1778520" cy="509833"/>
          </a:xfrm>
        </p:grpSpPr>
        <p:cxnSp>
          <p:nvCxnSpPr>
            <p:cNvPr id="12" name="Straight Arrow Connector 11"/>
            <p:cNvCxnSpPr/>
            <p:nvPr/>
          </p:nvCxnSpPr>
          <p:spPr>
            <a:xfrm flipV="1">
              <a:off x="2536000" y="2711780"/>
              <a:ext cx="1401510" cy="335381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val 22"/>
            <p:cNvSpPr/>
            <p:nvPr/>
          </p:nvSpPr>
          <p:spPr>
            <a:xfrm>
              <a:off x="2158990" y="2855853"/>
              <a:ext cx="365760" cy="36576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1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0235856" y="1260889"/>
            <a:ext cx="848634" cy="686842"/>
            <a:chOff x="10163130" y="1260626"/>
            <a:chExt cx="1148558" cy="1039774"/>
          </a:xfrm>
        </p:grpSpPr>
        <p:cxnSp>
          <p:nvCxnSpPr>
            <p:cNvPr id="18" name="Straight Arrow Connector 17"/>
            <p:cNvCxnSpPr/>
            <p:nvPr/>
          </p:nvCxnSpPr>
          <p:spPr>
            <a:xfrm flipH="1" flipV="1">
              <a:off x="10163130" y="1260626"/>
              <a:ext cx="884787" cy="856894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25"/>
            <p:cNvSpPr/>
            <p:nvPr/>
          </p:nvSpPr>
          <p:spPr>
            <a:xfrm>
              <a:off x="10945928" y="1934640"/>
              <a:ext cx="365760" cy="36576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5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852984" y="2879470"/>
            <a:ext cx="7392177" cy="4060025"/>
            <a:chOff x="3033320" y="2622251"/>
            <a:chExt cx="7392177" cy="4060025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8760" y="2633586"/>
              <a:ext cx="4401164" cy="404869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32" name="Straight Arrow Connector 31"/>
            <p:cNvCxnSpPr/>
            <p:nvPr/>
          </p:nvCxnSpPr>
          <p:spPr>
            <a:xfrm flipH="1">
              <a:off x="7988396" y="2855853"/>
              <a:ext cx="1094088" cy="740558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354886" y="6441121"/>
              <a:ext cx="2730453" cy="7971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9027998" y="2622251"/>
              <a:ext cx="365760" cy="36576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2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3033320" y="6239307"/>
              <a:ext cx="365760" cy="36576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4</a:t>
              </a:r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 flipH="1" flipV="1">
              <a:off x="7988396" y="4523624"/>
              <a:ext cx="965694" cy="923719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35"/>
            <p:cNvSpPr/>
            <p:nvPr/>
          </p:nvSpPr>
          <p:spPr>
            <a:xfrm>
              <a:off x="8899604" y="5213741"/>
              <a:ext cx="365760" cy="36576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3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996259" y="5975935"/>
              <a:ext cx="2429238" cy="26161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100" b="1" dirty="0">
                  <a:latin typeface="Arial" panose="020B0604020202020204" pitchFamily="34" charset="0"/>
                  <a:cs typeface="Arial" panose="020B0604020202020204" pitchFamily="34" charset="0"/>
                </a:rPr>
                <a:t>Ex: JCookGPStatement.pdf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784059" y="973123"/>
            <a:ext cx="8623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[Main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[Approving Official Menu]  </a:t>
            </a:r>
            <a:r>
              <a:rPr 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[Cardholder Menu]  </a:t>
            </a:r>
            <a:r>
              <a:rPr lang="en-US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[PCA Help Desk]  [Reset Password]  [Log Out]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A5E9B39-E0E5-4CEC-9718-92AA9D1AD265}"/>
              </a:ext>
            </a:extLst>
          </p:cNvPr>
          <p:cNvSpPr/>
          <p:nvPr/>
        </p:nvSpPr>
        <p:spPr>
          <a:xfrm>
            <a:off x="260484" y="1430416"/>
            <a:ext cx="4179085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29</a:t>
            </a:r>
          </a:p>
          <a:p>
            <a:endParaRPr lang="en-US" sz="1400" dirty="0"/>
          </a:p>
          <a:p>
            <a:r>
              <a:rPr lang="en-US" sz="2000" dirty="0"/>
              <a:t>Print the statement to pdf using your browser’s print function.</a:t>
            </a:r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B0953F-8051-443E-8131-5A8C67D096CE}"/>
              </a:ext>
            </a:extLst>
          </p:cNvPr>
          <p:cNvSpPr txBox="1"/>
          <p:nvPr/>
        </p:nvSpPr>
        <p:spPr>
          <a:xfrm>
            <a:off x="9631320" y="2104849"/>
            <a:ext cx="2485852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Step 30:</a:t>
            </a:r>
          </a:p>
          <a:p>
            <a:endParaRPr lang="en-US" dirty="0"/>
          </a:p>
          <a:p>
            <a:r>
              <a:rPr lang="en-US" dirty="0"/>
              <a:t>When you’re done printing, click</a:t>
            </a:r>
            <a:r>
              <a:rPr lang="en-US" sz="2400" dirty="0"/>
              <a:t> Log Out.</a:t>
            </a:r>
          </a:p>
          <a:p>
            <a:endParaRPr lang="en-US" dirty="0"/>
          </a:p>
          <a:p>
            <a:r>
              <a:rPr lang="en-US" dirty="0"/>
              <a:t>If your CGDF requires a printed copy, you can also use this function to print to your printer.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0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DA74C7-CFCD-47C5-ADD6-DDEBAAC99814}"/>
              </a:ext>
            </a:extLst>
          </p:cNvPr>
          <p:cNvSpPr txBox="1"/>
          <p:nvPr/>
        </p:nvSpPr>
        <p:spPr>
          <a:xfrm flipH="1">
            <a:off x="2021838" y="2204720"/>
            <a:ext cx="40030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Questions?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255ACD-A78F-49CA-87B8-5A1D01C4B7DC}"/>
              </a:ext>
            </a:extLst>
          </p:cNvPr>
          <p:cNvSpPr txBox="1"/>
          <p:nvPr/>
        </p:nvSpPr>
        <p:spPr>
          <a:xfrm>
            <a:off x="2092958" y="3244334"/>
            <a:ext cx="8451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Contact your instructor if you have any questions about the material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1134216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1905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rgbClr val="FF0000"/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D6FABE5AED304CA66B719724238A95" ma:contentTypeVersion="0" ma:contentTypeDescription="Create a new document." ma:contentTypeScope="" ma:versionID="a51d7e1e1a701eb99498fd3f2aeca613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DC3HDHFYPPD6-257822551-1</_dlc_DocId>
    <_dlc_DocIdUrl xmlns="b9d87d8e-2e07-46b2-92a5-8b8b5755d768">
      <Url>https://cg.portal.uscg.mil/communities/erats/CS/FSO-PVA FOT/_layouts/DocIdRedir.aspx?ID=DC3HDHFYPPD6-257822551-1</Url>
      <Description>DC3HDHFYPPD6-257822551-1</Description>
    </_dlc_DocIdUrl>
  </documentManagement>
</p:properties>
</file>

<file path=customXml/itemProps1.xml><?xml version="1.0" encoding="utf-8"?>
<ds:datastoreItem xmlns:ds="http://schemas.openxmlformats.org/officeDocument/2006/customXml" ds:itemID="{30C09ED6-1260-4E43-9BF4-F79EE392CC97}"/>
</file>

<file path=customXml/itemProps2.xml><?xml version="1.0" encoding="utf-8"?>
<ds:datastoreItem xmlns:ds="http://schemas.openxmlformats.org/officeDocument/2006/customXml" ds:itemID="{90B9BB04-1C72-412B-B3FE-898DC8938A90}"/>
</file>

<file path=customXml/itemProps3.xml><?xml version="1.0" encoding="utf-8"?>
<ds:datastoreItem xmlns:ds="http://schemas.openxmlformats.org/officeDocument/2006/customXml" ds:itemID="{A1C9779B-A015-48B5-8B68-C13BF1237B42}"/>
</file>

<file path=customXml/itemProps4.xml><?xml version="1.0" encoding="utf-8"?>
<ds:datastoreItem xmlns:ds="http://schemas.openxmlformats.org/officeDocument/2006/customXml" ds:itemID="{AF4483A3-29CD-4DE8-9E32-47EB86136BE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2071</TotalTime>
  <Words>1680</Words>
  <Application>Microsoft Office PowerPoint</Application>
  <PresentationFormat>Widescreen</PresentationFormat>
  <Paragraphs>350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Arial Narrow</vt:lpstr>
      <vt:lpstr>Calibri</vt:lpstr>
      <vt:lpstr>Courier New</vt:lpstr>
      <vt:lpstr>Times New Roman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U.S. Department of Defense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Shaw, Kelley S CTR</dc:creator>
  <cp:lastModifiedBy>Melinda Mills</cp:lastModifiedBy>
  <cp:revision>180</cp:revision>
  <dcterms:created xsi:type="dcterms:W3CDTF">2019-11-27T19:10:36Z</dcterms:created>
  <dcterms:modified xsi:type="dcterms:W3CDTF">2020-05-02T01:31:44Z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0x01010049D6FABE5AED304CA66B719724238A95</vt:lpwstr>
  </property>
  <property fmtid="{D5CDD505-2E9C-101B-9397-08002B2CF9AE}" pid="3" name="_dlc_DocIdItemGuid">
    <vt:lpwstr>e7a16f47-8914-4357-9100-4120a868f1f3</vt:lpwstr>
  </property>
</Properties>
</file>