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16"/>
  </p:notesMasterIdLst>
  <p:handoutMasterIdLst>
    <p:handoutMasterId r:id="rId17"/>
  </p:handoutMasterIdLst>
  <p:sldIdLst>
    <p:sldId id="384" r:id="rId6"/>
    <p:sldId id="395" r:id="rId7"/>
    <p:sldId id="402" r:id="rId8"/>
    <p:sldId id="403" r:id="rId9"/>
    <p:sldId id="405" r:id="rId10"/>
    <p:sldId id="406" r:id="rId11"/>
    <p:sldId id="407" r:id="rId12"/>
    <p:sldId id="408" r:id="rId13"/>
    <p:sldId id="400" r:id="rId14"/>
    <p:sldId id="401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0000"/>
    <a:srgbClr val="E3EDF1"/>
    <a:srgbClr val="CC6600"/>
    <a:srgbClr val="996633"/>
    <a:srgbClr val="828844"/>
    <a:srgbClr val="D3E3E9"/>
    <a:srgbClr val="D6E5EA"/>
    <a:srgbClr val="D6EA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76359" autoAdjust="0"/>
  </p:normalViewPr>
  <p:slideViewPr>
    <p:cSldViewPr>
      <p:cViewPr varScale="1">
        <p:scale>
          <a:sx n="62" d="100"/>
          <a:sy n="62" d="100"/>
        </p:scale>
        <p:origin x="1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1FC7145-9CEB-422E-A240-F5617F40C539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1EE4B53-81DF-48B8-BAC7-0C70EFC3C2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2E9DB42-30CC-4753-972B-95F9FAE33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5, Purchasing.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Adam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Shelton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THIRD LESSON IN UNIT 5 IS “PCA</a:t>
            </a:r>
            <a:r>
              <a:rPr lang="en-US" baseline="0" dirty="0"/>
              <a:t>” or “PURCHASE CARD APPLICATION”. </a:t>
            </a:r>
            <a:r>
              <a:rPr lang="en-US" dirty="0"/>
              <a:t>LESSON 3 PROVIDES KNOWLEDGE AND A FOUNDATIONAL UNDERSTANDING OF PCA.  The goal of this lesson is to ensure every FSO attending this course has foundational knowledge critical</a:t>
            </a:r>
            <a:r>
              <a:rPr lang="en-US" baseline="0" dirty="0"/>
              <a:t> to verifying PCA for their dining facility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baseline="0" dirty="0"/>
              <a:t>ONCE THIS LESSON IS COMPLETE, YOU WILL PERFORM AN ACTIVITY IN WHICH YOU DEMONSTRATE YOUR KNOWLEDGE ON HOW TO PROPERLY VERIFY RECEIPTS/INVOICES IN PCA</a:t>
            </a:r>
            <a:endParaRPr lang="en-US" dirty="0">
              <a:latin typeface="Trebuchet MS" pitchFamily="34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FDEBD6-7949-4577-8F9B-22684ACACB52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Following this lesson, you should be able to…..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909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355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Once you have complete</a:t>
            </a:r>
            <a:r>
              <a:rPr lang="en-US" baseline="0" dirty="0"/>
              <a:t>d </a:t>
            </a:r>
            <a:r>
              <a:rPr lang="en-US" baseline="0"/>
              <a:t>your DHS online </a:t>
            </a:r>
            <a:r>
              <a:rPr lang="en-US" baseline="0" dirty="0"/>
              <a:t>Purchase Card training, reach out to your FINCEN Liaison for guidance about getting a new Purchase Card.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179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lvl="1"/>
            <a:r>
              <a:rPr lang="en-US" dirty="0"/>
              <a:t>READ SLIDE</a:t>
            </a: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6C004E-29D3-414E-94FC-6C95D015924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732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READ SLIDE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1AB91F-0DEB-4BB8-AFFF-2E7B37EC2FE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6615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READ SLIDE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47C8A7-AE76-4A17-B225-4DB870D2DB8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027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READ SLIDE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72D420-A2EE-46B7-BBDA-08E89779B13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3714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 this lesson you have learned that:</a:t>
            </a:r>
          </a:p>
          <a:p>
            <a:r>
              <a:rPr lang="en-US" dirty="0"/>
              <a:t>BEFORE you get your purchase card you…..</a:t>
            </a:r>
          </a:p>
          <a:p>
            <a:r>
              <a:rPr lang="en-US" dirty="0"/>
              <a:t>And AFTER you use your card you…..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021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Please direct any questions you may have to your instructors for further clarification.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754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8439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662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57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236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851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91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0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983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6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91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500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hyperlink" Target="about:blank" TargetMode="Externa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hyperlink" Target="about:blank" TargetMode="Externa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4DF3E-F53E-4595-89DB-482CA9028C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914400"/>
            <a:ext cx="7851648" cy="22860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Unit 5: Purchasing</a:t>
            </a:r>
            <a:br>
              <a:rPr lang="en-US" dirty="0"/>
            </a:br>
            <a:r>
              <a:rPr lang="en-US" dirty="0"/>
              <a:t>Lesson 3: PCA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9A4DE52B-7CEB-43FA-ADF6-CBC5F61D752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0750" y="37338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390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7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8" objId="3"/>
        <p14:stopEvt time="38682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7850"/>
            <a:ext cx="8305800" cy="4278313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Following this lesson you should be able to:</a:t>
            </a:r>
          </a:p>
          <a:p>
            <a:pPr lvl="1"/>
            <a:r>
              <a:rPr lang="en-US" dirty="0"/>
              <a:t>Log in to PCA page</a:t>
            </a:r>
          </a:p>
          <a:p>
            <a:pPr lvl="1"/>
            <a:r>
              <a:rPr lang="en-US" dirty="0"/>
              <a:t>Verify the purchase information in the system is correct</a:t>
            </a:r>
          </a:p>
          <a:p>
            <a:pPr lvl="1"/>
            <a:r>
              <a:rPr lang="en-US" dirty="0"/>
              <a:t>Add descriptions to your purchases</a:t>
            </a:r>
          </a:p>
          <a:p>
            <a:pPr lvl="1"/>
            <a:r>
              <a:rPr lang="en-US" dirty="0"/>
              <a:t>Officially mark the transaction as “Verified”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8A2781-67AA-43F6-ADBC-E860214CE4B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F7EDDF4-FD10-40AA-B7FE-0DA0C90B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Objective(s)</a:t>
            </a:r>
          </a:p>
        </p:txBody>
      </p:sp>
      <p:pic>
        <p:nvPicPr>
          <p:cNvPr id="6" name="Picture 5" descr="USCGShield.png">
            <a:extLst>
              <a:ext uri="{FF2B5EF4-FFF2-40B4-BE49-F238E27FC236}">
                <a16:creationId xmlns:a16="http://schemas.microsoft.com/office/drawing/2014/main" id="{8ACD2F13-63D1-4716-A840-8692B6AE98D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3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63"/>
    </mc:Choice>
    <mc:Fallback xmlns="">
      <p:transition spd="slow" advTm="16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8" objId="2"/>
        <p14:stopEvt time="16663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 dirty="0">
                <a:cs typeface="Arial" charset="0"/>
              </a:rPr>
              <a:t>Purchase card training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000" dirty="0">
                <a:cs typeface="Arial" charset="0"/>
              </a:rPr>
              <a:t>Prior to requesting PCA access, you must   complete Purchase Card mandated training on the CG Learning Management System located on the CG Portal.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chemeClr val="accent1"/>
                </a:solidFill>
                <a:cs typeface="Arial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https://elearning.uscg.mil/</a:t>
            </a:r>
            <a:endParaRPr lang="en-US" sz="3000" dirty="0">
              <a:solidFill>
                <a:schemeClr val="accent1"/>
              </a:solidFill>
              <a:cs typeface="Arial" charset="0"/>
            </a:endParaRPr>
          </a:p>
          <a:p>
            <a:pPr lvl="2">
              <a:buFontTx/>
              <a:buChar char="-"/>
            </a:pPr>
            <a:r>
              <a:rPr lang="en-US" sz="2800" dirty="0">
                <a:cs typeface="Arial" charset="0"/>
              </a:rPr>
              <a:t>Course Name: “DHS Online Purchase Card” </a:t>
            </a:r>
          </a:p>
          <a:p>
            <a:pPr lvl="2">
              <a:buFontTx/>
              <a:buChar char="-"/>
            </a:pPr>
            <a:r>
              <a:rPr lang="en-US" sz="2800" dirty="0">
                <a:cs typeface="Arial" charset="0"/>
              </a:rPr>
              <a:t>Course Code: “100039”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8A2781-67AA-43F6-ADBC-E860214CE4B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537" y="5341492"/>
            <a:ext cx="3601564" cy="111066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A1B7ABA-C04A-433F-B2D2-D67EAF204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744" y="131209"/>
            <a:ext cx="8229600" cy="1143000"/>
          </a:xfrm>
        </p:spPr>
        <p:txBody>
          <a:bodyPr/>
          <a:lstStyle/>
          <a:p>
            <a:r>
              <a:rPr lang="en-US" sz="4800" dirty="0"/>
              <a:t>Required Training</a:t>
            </a:r>
          </a:p>
        </p:txBody>
      </p:sp>
      <p:pic>
        <p:nvPicPr>
          <p:cNvPr id="7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5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95"/>
    </mc:Choice>
    <mc:Fallback xmlns="">
      <p:transition spd="slow" advTm="30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34" presetClass="emph" presetSubtype="0" fill="hold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837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337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87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837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228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7871" objId="7"/>
        <p14:stopEvt time="30272" objId="7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609599"/>
          </a:xfrm>
        </p:spPr>
        <p:txBody>
          <a:bodyPr/>
          <a:lstStyle/>
          <a:p>
            <a:r>
              <a:rPr lang="en-US" sz="4000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FIN-SMB-CSLIAISON@uscg.mil</a:t>
            </a:r>
            <a:endParaRPr lang="en-US" sz="4000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8A2781-67AA-43F6-ADBC-E860214CE4B0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D7259D8-9F8A-4C17-8D09-021BED836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776" y="990600"/>
            <a:ext cx="8229600" cy="740809"/>
          </a:xfrm>
        </p:spPr>
        <p:txBody>
          <a:bodyPr/>
          <a:lstStyle/>
          <a:p>
            <a:r>
              <a:rPr lang="en-US" sz="4800" dirty="0"/>
              <a:t>Obtain a Purchase Card</a:t>
            </a:r>
          </a:p>
        </p:txBody>
      </p:sp>
      <p:pic>
        <p:nvPicPr>
          <p:cNvPr id="2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06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9"/>
    </mc:Choice>
    <mc:Fallback xmlns="">
      <p:transition spd="slow" advTm="12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0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038" objId="2"/>
        <p14:stopEvt time="12959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/>
          </p:cNvSpPr>
          <p:nvPr>
            <p:ph idx="1"/>
          </p:nvPr>
        </p:nvSpPr>
        <p:spPr>
          <a:xfrm>
            <a:off x="381000" y="1341438"/>
            <a:ext cx="8382000" cy="44196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cs typeface="Arial" charset="0"/>
              </a:rPr>
              <a:t>Log-in Process:</a:t>
            </a:r>
          </a:p>
          <a:p>
            <a:pPr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cs typeface="Arial" charset="0"/>
              </a:rPr>
              <a:t>After obtaining a USER ID and Password from FINCEN, access PCA by:</a:t>
            </a:r>
          </a:p>
          <a:p>
            <a:pPr lvl="1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cs typeface="Arial" charset="0"/>
              </a:rPr>
              <a:t>Navigating to Purchase Card Application (PCA) page</a:t>
            </a:r>
          </a:p>
          <a:p>
            <a:pPr lvl="1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cs typeface="Arial" charset="0"/>
              </a:rPr>
              <a:t>Access “Purchase Card Application” by opening in your favorites</a:t>
            </a:r>
          </a:p>
          <a:p>
            <a:pPr lvl="1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cs typeface="Arial" charset="0"/>
              </a:rPr>
              <a:t>Open link at the bottom of page to access Login screen</a:t>
            </a:r>
          </a:p>
          <a:p>
            <a:pPr lvl="1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cs typeface="Arial" charset="0"/>
              </a:rPr>
              <a:t>Enter User ID and Password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53987D-2513-4EB2-B9C7-47EA2386E8FA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A909E4E-8109-4ED1-9BD7-37E7989A3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744" y="131209"/>
            <a:ext cx="8229600" cy="1143000"/>
          </a:xfrm>
        </p:spPr>
        <p:txBody>
          <a:bodyPr/>
          <a:lstStyle/>
          <a:p>
            <a:r>
              <a:rPr lang="en-US" sz="4800" dirty="0"/>
              <a:t>PCA Access</a:t>
            </a:r>
          </a:p>
        </p:txBody>
      </p:sp>
      <p:pic>
        <p:nvPicPr>
          <p:cNvPr id="2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7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58"/>
    </mc:Choice>
    <mc:Fallback xmlns="">
      <p:transition spd="slow" advTm="28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46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586" objId="2"/>
        <p14:stopEvt time="28758" objId="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659524" y="1421704"/>
            <a:ext cx="5638800" cy="5131676"/>
          </a:xfrm>
          <a:solidFill>
            <a:schemeClr val="bg1">
              <a:alpha val="0"/>
            </a:schemeClr>
          </a:solidFill>
        </p:spPr>
        <p:txBody>
          <a:bodyPr/>
          <a:lstStyle/>
          <a:p>
            <a:r>
              <a:rPr lang="en-US" sz="2000" dirty="0">
                <a:cs typeface="Arial" charset="0"/>
              </a:rPr>
              <a:t>Verify after statement posts </a:t>
            </a:r>
          </a:p>
          <a:p>
            <a:pPr lvl="1" indent="-342900">
              <a:spcBef>
                <a:spcPts val="600"/>
              </a:spcBef>
            </a:pPr>
            <a:r>
              <a:rPr lang="en-US" sz="2000" dirty="0">
                <a:cs typeface="Arial" charset="0"/>
              </a:rPr>
              <a:t>Statements post on the 28</a:t>
            </a:r>
            <a:r>
              <a:rPr lang="en-US" sz="2000" baseline="30000" dirty="0">
                <a:cs typeface="Arial" charset="0"/>
              </a:rPr>
              <a:t>th</a:t>
            </a:r>
            <a:r>
              <a:rPr lang="en-US" sz="2000" dirty="0">
                <a:cs typeface="Arial" charset="0"/>
              </a:rPr>
              <a:t> of each month and must be certified by AO by the 15</a:t>
            </a:r>
            <a:r>
              <a:rPr lang="en-US" sz="2000" baseline="30000" dirty="0">
                <a:cs typeface="Arial" charset="0"/>
              </a:rPr>
              <a:t>th</a:t>
            </a:r>
            <a:r>
              <a:rPr lang="en-US" sz="2000" dirty="0">
                <a:cs typeface="Arial" charset="0"/>
              </a:rPr>
              <a:t> of the following month</a:t>
            </a:r>
          </a:p>
          <a:p>
            <a:pPr>
              <a:spcBef>
                <a:spcPts val="1800"/>
              </a:spcBef>
            </a:pPr>
            <a:r>
              <a:rPr lang="en-US" sz="2000" dirty="0">
                <a:cs typeface="Arial" charset="0"/>
              </a:rPr>
              <a:t>Describe each purchase in the description block</a:t>
            </a:r>
          </a:p>
          <a:p>
            <a:pPr lvl="1">
              <a:spcBef>
                <a:spcPts val="1800"/>
              </a:spcBef>
            </a:pPr>
            <a:r>
              <a:rPr lang="en-US" sz="2000" dirty="0">
                <a:cs typeface="Arial" charset="0"/>
              </a:rPr>
              <a:t>List the “big ticket” or major items purchased in the description block</a:t>
            </a:r>
          </a:p>
          <a:p>
            <a:pPr>
              <a:spcBef>
                <a:spcPts val="1800"/>
              </a:spcBef>
            </a:pPr>
            <a:r>
              <a:rPr lang="en-US" sz="2000" dirty="0">
                <a:cs typeface="Arial" charset="0"/>
              </a:rPr>
              <a:t>Verify information</a:t>
            </a:r>
          </a:p>
          <a:p>
            <a:pPr lvl="1">
              <a:spcBef>
                <a:spcPts val="1800"/>
              </a:spcBef>
            </a:pPr>
            <a:r>
              <a:rPr lang="en-US" sz="1800" dirty="0">
                <a:cs typeface="Arial" charset="0"/>
              </a:rPr>
              <a:t>Transaction date</a:t>
            </a:r>
          </a:p>
          <a:p>
            <a:pPr lvl="1">
              <a:spcBef>
                <a:spcPts val="1800"/>
              </a:spcBef>
            </a:pPr>
            <a:r>
              <a:rPr lang="en-US" sz="1800" dirty="0">
                <a:cs typeface="Arial" charset="0"/>
              </a:rPr>
              <a:t>Vendor Name</a:t>
            </a:r>
          </a:p>
          <a:p>
            <a:pPr lvl="1">
              <a:spcBef>
                <a:spcPts val="1800"/>
              </a:spcBef>
            </a:pPr>
            <a:r>
              <a:rPr lang="en-US" sz="1800" dirty="0">
                <a:cs typeface="Arial" charset="0"/>
              </a:rPr>
              <a:t>Purchase Amount</a:t>
            </a:r>
          </a:p>
          <a:p>
            <a:pPr lvl="1">
              <a:buFont typeface="Arial" charset="0"/>
              <a:buChar char="•"/>
            </a:pP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9A2C19-1522-4F6F-95E6-2857A673C895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7" name="Picture 6" descr="grocery receipt - IDFSO PC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98324" y="1895161"/>
            <a:ext cx="2286000" cy="3907465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AB7227F-A8B9-4461-887B-39F9FDA52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744" y="131209"/>
            <a:ext cx="8229600" cy="1143000"/>
          </a:xfrm>
        </p:spPr>
        <p:txBody>
          <a:bodyPr/>
          <a:lstStyle/>
          <a:p>
            <a:r>
              <a:rPr lang="en-US" sz="4800" dirty="0"/>
              <a:t>Purchase Verification</a:t>
            </a:r>
          </a:p>
        </p:txBody>
      </p:sp>
      <p:pic>
        <p:nvPicPr>
          <p:cNvPr id="2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6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16"/>
    </mc:Choice>
    <mc:Fallback xmlns="">
      <p:transition spd="slow" advTm="32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50"/>
                            </p:stCondLst>
                            <p:childTnLst>
                              <p:par>
                                <p:cTn id="28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5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250"/>
                            </p:stCondLst>
                            <p:childTnLst>
                              <p:par>
                                <p:cTn id="4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5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7283" objId="2"/>
        <p14:stopEvt time="32616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5410200" cy="4876800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sz="3200" dirty="0">
                <a:cs typeface="Arial" charset="0"/>
              </a:rPr>
              <a:t>Types of discrepancies:</a:t>
            </a:r>
          </a:p>
          <a:p>
            <a:pPr lvl="1">
              <a:spcBef>
                <a:spcPts val="600"/>
              </a:spcBef>
              <a:spcAft>
                <a:spcPts val="0"/>
              </a:spcAft>
            </a:pPr>
            <a:r>
              <a:rPr lang="en-US" sz="2800" dirty="0">
                <a:cs typeface="Arial" charset="0"/>
              </a:rPr>
              <a:t>Missing receipt</a:t>
            </a:r>
          </a:p>
          <a:p>
            <a:pPr lvl="1">
              <a:spcBef>
                <a:spcPts val="600"/>
              </a:spcBef>
              <a:spcAft>
                <a:spcPts val="0"/>
              </a:spcAft>
            </a:pPr>
            <a:r>
              <a:rPr lang="en-US" sz="2800" dirty="0">
                <a:cs typeface="Arial" charset="0"/>
              </a:rPr>
              <a:t>Incorrect Purchase amount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sz="3200" dirty="0">
                <a:cs typeface="Arial" charset="0"/>
              </a:rPr>
              <a:t>Filing Disputes</a:t>
            </a:r>
          </a:p>
          <a:p>
            <a:pPr lvl="1">
              <a:spcBef>
                <a:spcPts val="600"/>
              </a:spcBef>
              <a:spcAft>
                <a:spcPts val="0"/>
              </a:spcAft>
            </a:pPr>
            <a:r>
              <a:rPr lang="en-US" sz="2800" dirty="0">
                <a:cs typeface="Arial" charset="0"/>
              </a:rPr>
              <a:t>Enter the reason for the dispute and click the “disputed” button in PCA</a:t>
            </a:r>
          </a:p>
          <a:p>
            <a:pPr lvl="1">
              <a:spcBef>
                <a:spcPts val="600"/>
              </a:spcBef>
              <a:spcAft>
                <a:spcPts val="0"/>
              </a:spcAft>
            </a:pPr>
            <a:r>
              <a:rPr lang="en-US" sz="2800" dirty="0">
                <a:cs typeface="Arial" charset="0"/>
              </a:rPr>
              <a:t>Alert your AO that you are disputing a charge. </a:t>
            </a:r>
          </a:p>
          <a:p>
            <a:pPr marL="393700" lvl="1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200" dirty="0">
                <a:cs typeface="Arial" charset="0"/>
              </a:rPr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95C6B7-52B4-423F-9B7D-7562292AB5FD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6" name="Picture 5" descr="Bank - IDFSO  PC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38800" y="2362200"/>
            <a:ext cx="2895600" cy="2470141"/>
          </a:xfrm>
          <a:prstGeom prst="rect">
            <a:avLst/>
          </a:prstGeom>
          <a:ln w="127000" cap="sq">
            <a:solidFill>
              <a:srgbClr val="820000"/>
            </a:solidFill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91BDCC21-1A3C-420B-A857-3B780DF34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744" y="131209"/>
            <a:ext cx="8229600" cy="1143000"/>
          </a:xfrm>
        </p:spPr>
        <p:txBody>
          <a:bodyPr/>
          <a:lstStyle/>
          <a:p>
            <a:r>
              <a:rPr lang="en-US" sz="4800" dirty="0"/>
              <a:t>Discrepancies</a:t>
            </a:r>
          </a:p>
        </p:txBody>
      </p:sp>
      <p:pic>
        <p:nvPicPr>
          <p:cNvPr id="5" name="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5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11"/>
    </mc:Choice>
    <mc:Fallback xmlns="">
      <p:transition spd="slow" advTm="20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65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794" objId="5"/>
        <p14:stopEvt time="20464" objId="5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en-US">
              <a:latin typeface="Arial" charset="0"/>
              <a:cs typeface="Arial" charset="0"/>
            </a:endParaRPr>
          </a:p>
          <a:p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7174" name="Content Placeholder 8"/>
          <p:cNvSpPr>
            <a:spLocks noGrp="1"/>
          </p:cNvSpPr>
          <p:nvPr>
            <p:ph sz="half" idx="2"/>
          </p:nvPr>
        </p:nvSpPr>
        <p:spPr>
          <a:xfrm>
            <a:off x="533400" y="1676400"/>
            <a:ext cx="8229600" cy="48006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800" dirty="0">
                <a:latin typeface="Arial" charset="0"/>
                <a:cs typeface="Arial" charset="0"/>
              </a:rPr>
              <a:t>Print out PCA statement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Arial" charset="0"/>
                <a:cs typeface="Arial" charset="0"/>
              </a:rPr>
              <a:t>Submit to Approving Official with the following documents:</a:t>
            </a:r>
          </a:p>
          <a:p>
            <a:pPr lvl="1">
              <a:spcBef>
                <a:spcPts val="600"/>
              </a:spcBef>
            </a:pPr>
            <a:r>
              <a:rPr lang="en-US" dirty="0">
                <a:latin typeface="Arial" charset="0"/>
                <a:cs typeface="Arial" charset="0"/>
              </a:rPr>
              <a:t>Invoices attached in order of PCA purchases</a:t>
            </a:r>
          </a:p>
          <a:p>
            <a:pPr lvl="1">
              <a:spcBef>
                <a:spcPts val="600"/>
              </a:spcBef>
            </a:pPr>
            <a:r>
              <a:rPr lang="en-US" dirty="0">
                <a:latin typeface="Arial" charset="0"/>
                <a:cs typeface="Arial" charset="0"/>
              </a:rPr>
              <a:t>PR</a:t>
            </a:r>
          </a:p>
          <a:p>
            <a:pPr lvl="1">
              <a:spcBef>
                <a:spcPts val="600"/>
              </a:spcBef>
            </a:pPr>
            <a:r>
              <a:rPr lang="en-US" dirty="0">
                <a:latin typeface="Arial" charset="0"/>
                <a:cs typeface="Arial" charset="0"/>
              </a:rPr>
              <a:t>DHS-1501</a:t>
            </a:r>
          </a:p>
          <a:p>
            <a:pPr lvl="1">
              <a:spcBef>
                <a:spcPts val="600"/>
              </a:spcBef>
            </a:pPr>
            <a:r>
              <a:rPr lang="en-US" dirty="0">
                <a:latin typeface="Arial" charset="0"/>
                <a:cs typeface="Arial" charset="0"/>
              </a:rPr>
              <a:t>Approved Menus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Arial" charset="0"/>
                <a:cs typeface="Arial" charset="0"/>
              </a:rPr>
              <a:t>Approving Official must approve and submit by the 15</a:t>
            </a:r>
            <a:r>
              <a:rPr lang="en-US" sz="2800" baseline="30000" dirty="0">
                <a:latin typeface="Arial" charset="0"/>
                <a:cs typeface="Arial" charset="0"/>
              </a:rPr>
              <a:t>th</a:t>
            </a:r>
            <a:r>
              <a:rPr lang="en-US" sz="2800" dirty="0">
                <a:latin typeface="Arial" charset="0"/>
                <a:cs typeface="Arial" charset="0"/>
              </a:rPr>
              <a:t> of the month.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FB9981-6F17-4693-9AA1-C8F56A87334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8C06D2B-3852-4350-B985-2FA5C4940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13516"/>
            <a:ext cx="8229600" cy="740809"/>
          </a:xfrm>
        </p:spPr>
        <p:txBody>
          <a:bodyPr/>
          <a:lstStyle/>
          <a:p>
            <a:r>
              <a:rPr lang="en-US" sz="4800" dirty="0"/>
              <a:t>Submission Process</a:t>
            </a:r>
          </a:p>
        </p:txBody>
      </p:sp>
      <p:pic>
        <p:nvPicPr>
          <p:cNvPr id="2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16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35"/>
    </mc:Choice>
    <mc:Fallback xmlns="">
      <p:transition spd="slow" advTm="28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7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7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1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41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032" objId="2"/>
        <p14:stopEvt time="28135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E7A28-9B9F-4998-B09F-87D0833A2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and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7D210-F25B-42F1-B2E6-ED6A46A7E6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2362199"/>
            <a:ext cx="7620000" cy="3992725"/>
          </a:xfrm>
        </p:spPr>
        <p:txBody>
          <a:bodyPr/>
          <a:lstStyle/>
          <a:p>
            <a:r>
              <a:rPr lang="en-US" dirty="0"/>
              <a:t>BEFORE you get your card:</a:t>
            </a:r>
          </a:p>
          <a:p>
            <a:pPr lvl="1"/>
            <a:r>
              <a:rPr lang="en-US" dirty="0"/>
              <a:t>You must complete the DHS Purchase Card Training on CG LMS.</a:t>
            </a:r>
          </a:p>
          <a:p>
            <a:pPr lvl="2"/>
            <a:r>
              <a:rPr lang="en-US" dirty="0"/>
              <a:t>After the training reach out to your FINCEN liaison for guidance about applying.</a:t>
            </a:r>
          </a:p>
          <a:p>
            <a:endParaRPr lang="en-US" dirty="0"/>
          </a:p>
          <a:p>
            <a:r>
              <a:rPr lang="en-US" dirty="0"/>
              <a:t>AFTER you use your card:</a:t>
            </a:r>
          </a:p>
          <a:p>
            <a:pPr lvl="1"/>
            <a:r>
              <a:rPr lang="en-US" dirty="0"/>
              <a:t>You need to verify the information on the PCA statement each month.</a:t>
            </a:r>
          </a:p>
        </p:txBody>
      </p:sp>
      <p:pic>
        <p:nvPicPr>
          <p:cNvPr id="4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7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58"/>
    </mc:Choice>
    <mc:Fallback xmlns="">
      <p:transition spd="slow" advTm="21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96" objId="4"/>
        <p14:stopEvt time="21058" objId="4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D027F-FA0F-43F3-9163-BD43FDC43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25740-B472-4060-AE1C-4F135187C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need clarification on this lesson, direct your questions to your instructor, CSCS Adam Shelton at TRACEN Petaluma.</a:t>
            </a:r>
          </a:p>
          <a:p>
            <a:pPr lvl="1"/>
            <a:r>
              <a:rPr lang="en-US" dirty="0"/>
              <a:t>Phone: 707-765-7427</a:t>
            </a:r>
          </a:p>
          <a:p>
            <a:pPr lvl="1"/>
            <a:r>
              <a:rPr lang="en-US" dirty="0"/>
              <a:t>Email: </a:t>
            </a:r>
            <a:r>
              <a:rPr lang="en-US" dirty="0" err="1"/>
              <a:t>Adam.C.Shelton</a:t>
            </a:r>
            <a:r>
              <a:rPr lang="en-US" dirty="0"/>
              <a:t> @uscg.mil</a:t>
            </a:r>
          </a:p>
          <a:p>
            <a:endParaRPr lang="en-US" dirty="0"/>
          </a:p>
        </p:txBody>
      </p:sp>
      <p:pic>
        <p:nvPicPr>
          <p:cNvPr id="4" name="Slid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71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72"/>
    </mc:Choice>
    <mc:Fallback xmlns="">
      <p:transition spd="slow" advTm="7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44" objId="4"/>
        <p14:stopEvt time="6632" objId="4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DC3HDHFYPPD6-257822551-2</_dlc_DocId>
    <_dlc_DocIdUrl xmlns="b9d87d8e-2e07-46b2-92a5-8b8b5755d768">
      <Url>https://cg.portal.uscg.mil/communities/erats/CS/FSO-PVA%20FOT/_layouts/DocIdRedir.aspx?ID=DC3HDHFYPPD6-257822551-2</Url>
      <Description>DC3HDHFYPPD6-257822551-2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D6FABE5AED304CA66B719724238A95" ma:contentTypeVersion="0" ma:contentTypeDescription="Create a new document." ma:contentTypeScope="" ma:versionID="a51d7e1e1a701eb99498fd3f2aeca613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B9A2EB74-CC29-40C4-9C48-966241A984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4760A13-3872-482D-8F03-B7A1CB3DC6BC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b9d87d8e-2e07-46b2-92a5-8b8b5755d76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469163-564C-4531-9548-E0650A7399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d87d8e-2e07-46b2-92a5-8b8b5755d7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2E4436D5-513C-40E6-AA03-17E1C475D7AD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19555</TotalTime>
  <Words>592</Words>
  <Application>Microsoft Office PowerPoint</Application>
  <PresentationFormat>On-screen Show (4:3)</PresentationFormat>
  <Paragraphs>94</Paragraphs>
  <Slides>10</Slides>
  <Notes>10</Notes>
  <HiddenSlides>0</HiddenSlides>
  <MMClips>10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Trebuchet MS</vt:lpstr>
      <vt:lpstr>Verdana</vt:lpstr>
      <vt:lpstr>Wingdings 2</vt:lpstr>
      <vt:lpstr>Flow</vt:lpstr>
      <vt:lpstr>Unit 5: Purchasing Lesson 3: PCA</vt:lpstr>
      <vt:lpstr>Objective(s)</vt:lpstr>
      <vt:lpstr>Required Training</vt:lpstr>
      <vt:lpstr>Obtain a Purchase Card</vt:lpstr>
      <vt:lpstr>PCA Access</vt:lpstr>
      <vt:lpstr>Purchase Verification</vt:lpstr>
      <vt:lpstr>Discrepancies</vt:lpstr>
      <vt:lpstr>Submission Process</vt:lpstr>
      <vt:lpstr>Summary and Review</vt:lpstr>
      <vt:lpstr>Questions?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Shelton, Adam C CSCS</cp:lastModifiedBy>
  <cp:revision>1723</cp:revision>
  <dcterms:created xsi:type="dcterms:W3CDTF">2004-08-24T01:58:17Z</dcterms:created>
  <dcterms:modified xsi:type="dcterms:W3CDTF">2020-05-02T19:22:42Z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0x01010049D6FABE5AED304CA66B719724238A95</vt:lpwstr>
  </property>
  <property fmtid="{D5CDD505-2E9C-101B-9397-08002B2CF9AE}" pid="3" name="_dlc_DocIdItemGuid">
    <vt:lpwstr>54736e35-c8b2-432e-8cf8-d0e15f1d2642</vt:lpwstr>
  </property>
</Properties>
</file>