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32" r:id="rId5"/>
  </p:sldMasterIdLst>
  <p:notesMasterIdLst>
    <p:notesMasterId r:id="rId21"/>
  </p:notesMasterIdLst>
  <p:handoutMasterIdLst>
    <p:handoutMasterId r:id="rId22"/>
  </p:handoutMasterIdLst>
  <p:sldIdLst>
    <p:sldId id="265" r:id="rId6"/>
    <p:sldId id="410" r:id="rId7"/>
    <p:sldId id="419" r:id="rId8"/>
    <p:sldId id="385" r:id="rId9"/>
    <p:sldId id="411" r:id="rId10"/>
    <p:sldId id="422" r:id="rId11"/>
    <p:sldId id="404" r:id="rId12"/>
    <p:sldId id="420" r:id="rId13"/>
    <p:sldId id="423" r:id="rId14"/>
    <p:sldId id="415" r:id="rId15"/>
    <p:sldId id="425" r:id="rId16"/>
    <p:sldId id="421" r:id="rId17"/>
    <p:sldId id="417" r:id="rId18"/>
    <p:sldId id="418" r:id="rId19"/>
    <p:sldId id="429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FFFFFF"/>
    <a:srgbClr val="820000"/>
    <a:srgbClr val="F8F8F8"/>
    <a:srgbClr val="996633"/>
    <a:srgbClr val="CC6600"/>
    <a:srgbClr val="828844"/>
    <a:srgbClr val="E3EDF1"/>
    <a:srgbClr val="D3E3E9"/>
    <a:srgbClr val="D6E5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95" autoAdjust="0"/>
    <p:restoredTop sz="80142" autoAdjust="0"/>
  </p:normalViewPr>
  <p:slideViewPr>
    <p:cSldViewPr>
      <p:cViewPr>
        <p:scale>
          <a:sx n="25" d="100"/>
          <a:sy n="25" d="100"/>
        </p:scale>
        <p:origin x="2139" y="40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-3528" y="-1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1364C8E3-608F-40F5-9085-CEC5B29B2D0B}" type="datetimeFigureOut">
              <a:rPr lang="en-US"/>
              <a:pPr>
                <a:defRPr/>
              </a:pPr>
              <a:t>5/4/2020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03EBE965-38D6-426C-8C66-B6FFC58DEE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EF38DF4E-8A06-4B83-B8CA-894AD511DA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HELLO AND WELCOME TO UNIT 7, Manage Sale of Meals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My name is Senior Chief Anthony Ciurlino with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the Food Service Assistance and Training Team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here at Training Center Petaluma.  I WILL BE YOUR INSTRUCTOR FOR THIS LESSON.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THIS FIRST LESSON IN UNIT 7 IS “Document a Sale of Meal”.  This lesson discusses the paperwork that the FSO fills out to document that the Dining Facility is selling a meal to an authorized patron.  It does not talk about payment methods, only the daily PVA paperwork.</a:t>
            </a:r>
          </a:p>
          <a:p>
            <a:endParaRPr lang="en-US" dirty="0">
              <a:latin typeface="Trebuchet MS" pitchFamily="34" charset="0"/>
            </a:endParaRP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DDD84B-60EF-494E-B8AE-F34C74359582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446C17-B000-4155-A1D4-79B4FD21C70A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53703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Numbers from</a:t>
            </a:r>
            <a:r>
              <a:rPr lang="en-US" baseline="0" dirty="0"/>
              <a:t> Meal Sign-In Sheet should be entered exactly the same onto Meal Sign In – Data Entry Sheet. </a:t>
            </a:r>
            <a:endParaRPr lang="en-US" dirty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2F3280-7370-4082-93A7-C62B4C8B1820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For other guests, refer students to the following reference Food Service Manual 7.C.3.e.1.h</a:t>
            </a:r>
          </a:p>
          <a:p>
            <a:endParaRPr lang="en-US" dirty="0"/>
          </a:p>
          <a:p>
            <a:r>
              <a:rPr lang="en-US" dirty="0"/>
              <a:t>For a list of who is authorized each meal rate, refer students to the Food Service Manual </a:t>
            </a:r>
            <a:r>
              <a:rPr lang="en-US" dirty="0" err="1"/>
              <a:t>pg</a:t>
            </a:r>
            <a:r>
              <a:rPr lang="en-US" dirty="0"/>
              <a:t> 7-11</a:t>
            </a: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2F3280-7370-4082-93A7-C62B4C8B1820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Possibly refer to this as the main page of form cg-3123? </a:t>
            </a:r>
          </a:p>
          <a:p>
            <a:endParaRPr lang="en-US" dirty="0"/>
          </a:p>
          <a:p>
            <a:r>
              <a:rPr lang="en-US" dirty="0"/>
              <a:t>The DRM tracks rations for each day of the month.  This includes rations claimed for SIK, cadets, reservists, as well as meals sold.  This form is auto-populated from the numbers entered into additional columns inside the CG-3123 tab.  This is the first place an FSO will type in numbers to track the meals that were sold for each meal.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F38DF4E-8A06-4B83-B8CA-894AD511DA9E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8226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Subtitle: Key Sections</a:t>
            </a:r>
          </a:p>
          <a:p>
            <a:r>
              <a:rPr lang="en-US" dirty="0"/>
              <a:t>Recommend putting this slide after introducing the slide form in full, and then say “This line is </a:t>
            </a:r>
            <a:r>
              <a:rPr lang="en-US" dirty="0" err="1"/>
              <a:t>autopopulated</a:t>
            </a:r>
            <a:r>
              <a:rPr lang="en-US" dirty="0"/>
              <a:t> from data the FSO enters into other sections of the CG-3123. Next I will show those sections of the CG-3123 showing where the FSO enters this data for </a:t>
            </a:r>
            <a:r>
              <a:rPr lang="en-US" dirty="0" err="1"/>
              <a:t>autopopulation</a:t>
            </a:r>
            <a:r>
              <a:rPr lang="en-US" dirty="0"/>
              <a:t> into the main page.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F38DF4E-8A06-4B83-B8CA-894AD511DA9E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586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FSO enters total number of patrons who bought meals that day into the appropriate columns (e.g., 14 Standard AD).</a:t>
            </a:r>
          </a:p>
          <a:p>
            <a:r>
              <a:rPr lang="en-US" dirty="0"/>
              <a:t>If the total in the far right column is red, this means this total does not equal the CG-3123 amount. </a:t>
            </a:r>
          </a:p>
          <a:p>
            <a:r>
              <a:rPr lang="en-US" dirty="0"/>
              <a:t>If the total in the far right column is GREEN, this means this total </a:t>
            </a:r>
            <a:r>
              <a:rPr lang="en-US" dirty="0" err="1"/>
              <a:t>DOESequal</a:t>
            </a:r>
            <a:r>
              <a:rPr lang="en-US" dirty="0"/>
              <a:t> the CG-3123 amount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F38DF4E-8A06-4B83-B8CA-894AD511DA9E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4626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FSO types all data into the DATA form (patron name) and SIGN IN FORM (number of meals and meal types eaten throughout the month.) </a:t>
            </a:r>
          </a:p>
          <a:p>
            <a:r>
              <a:rPr lang="en-US" dirty="0"/>
              <a:t>Then this data from DATA form and SIGN IN form </a:t>
            </a:r>
            <a:r>
              <a:rPr lang="en-US" dirty="0" err="1"/>
              <a:t>autopopulates</a:t>
            </a:r>
            <a:r>
              <a:rPr lang="en-US" dirty="0"/>
              <a:t> the individual ICA patron bills (e.g., ICA 1, ICA 2, etc.) for the month.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F38DF4E-8A06-4B83-B8CA-894AD511DA9E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154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FSO types all data into the DATA form (patron name) and SIGN IN FORM (number of meals and meal types eaten throughout the month.) </a:t>
            </a:r>
          </a:p>
          <a:p>
            <a:r>
              <a:rPr lang="en-US" dirty="0"/>
              <a:t>Then this data from DATA form and SIGN IN form </a:t>
            </a:r>
            <a:r>
              <a:rPr lang="en-US" dirty="0" err="1"/>
              <a:t>autopopulates</a:t>
            </a:r>
            <a:r>
              <a:rPr lang="en-US" dirty="0"/>
              <a:t> the individual ICA patron bills (e.g., ICA 1, ICA 2, etc.) for the month.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F38DF4E-8A06-4B83-B8CA-894AD511DA9E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3004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This concludes Lesson 1, Document a Sale of Meal.  </a:t>
            </a:r>
          </a:p>
          <a:p>
            <a:r>
              <a:rPr lang="en-US" dirty="0"/>
              <a:t>Congratulations for completing this lesson. </a:t>
            </a:r>
          </a:p>
          <a:p>
            <a:r>
              <a:rPr lang="en-US" dirty="0"/>
              <a:t>If you have any questions please do not hesitate to ask you instructors. </a:t>
            </a:r>
          </a:p>
          <a:p>
            <a:r>
              <a:rPr lang="en-US" dirty="0"/>
              <a:t>You are now ready to complete Lesson 2. which is Complete a Sale of Meals with Pay.gov.  </a:t>
            </a:r>
          </a:p>
          <a:p>
            <a:endParaRPr lang="en-US" dirty="0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446C17-B000-4155-A1D4-79B4FD21C70A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48259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HELLO AND WELCOME TO UNIT 7, Manage Sale of Meals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My name is Senior Chief Anthony Ciurlino with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the Food Service Assistance and Training Team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here at Training Center Petaluma.  I WILL BE YOUR INSTRUCTOR FOR THIS LESSON.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THIS FIRST LESSON IN UNIT 7 IS “Document a Sale of Meal”.  This lesson discusses the paperwork that the FSO fills out to document that the Dining Facility is selling a meal to an authorized patron.  It does not talk about payment methods, only the daily PVA paperwork.</a:t>
            </a:r>
          </a:p>
          <a:p>
            <a:endParaRPr lang="en-US" dirty="0">
              <a:latin typeface="Trebuchet MS" pitchFamily="34" charset="0"/>
            </a:endParaRP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DDD84B-60EF-494E-B8AE-F34C74359582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63768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C03D5-01FE-4C10-B0F0-470CBE20E365}" type="datetimeFigureOut">
              <a:rPr lang="en-US"/>
              <a:pPr>
                <a:defRPr/>
              </a:pPr>
              <a:t>5/4/2020</a:t>
            </a:fld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C78C7-0D4F-433A-98A2-8CA82786CB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9628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E2E1A-B7B0-4BAA-84A3-BBC653742801}" type="datetimeFigureOut">
              <a:rPr lang="en-US"/>
              <a:pPr>
                <a:defRPr/>
              </a:pPr>
              <a:t>5/4/2020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CC296-493F-4B33-BEC7-B13E230C73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03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5BC4A-53BD-42EF-82AA-4FD11BACAE5F}" type="datetimeFigureOut">
              <a:rPr lang="en-US"/>
              <a:pPr>
                <a:defRPr/>
              </a:pPr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AB247-D44D-424D-8FE5-241E1DF97A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98476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08998-8E54-46B3-AF38-61DB482E5737}" type="datetimeFigureOut">
              <a:rPr lang="en-US"/>
              <a:pPr>
                <a:defRPr/>
              </a:pPr>
              <a:t>5/4/2020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C3A3D-0B7C-43A2-81DE-7A681BB4CB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823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B3196-B6AE-4261-AF97-1F042034C125}" type="datetimeFigureOut">
              <a:rPr lang="en-US"/>
              <a:pPr>
                <a:defRPr/>
              </a:pPr>
              <a:t>5/4/2020</a:t>
            </a:fld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80D2D-697A-459C-BA9C-028545AAE1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00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88EB5-EA5B-46A8-A520-972886E3DF49}" type="datetimeFigureOut">
              <a:rPr lang="en-US"/>
              <a:pPr>
                <a:defRPr/>
              </a:pPr>
              <a:t>5/4/2020</a:t>
            </a:fld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64CC4-9421-4F1E-80E6-BF1ED7A45B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86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C1793-908C-4108-B485-955AC6DAD124}" type="datetimeFigureOut">
              <a:rPr lang="en-US"/>
              <a:pPr>
                <a:defRPr/>
              </a:pPr>
              <a:t>5/4/2020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8FAA3-CF7C-4151-95DD-8C0AB14958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6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0E60A-9D47-442F-A3DD-A2155C1EA646}" type="datetimeFigureOut">
              <a:rPr lang="en-US"/>
              <a:pPr>
                <a:defRPr/>
              </a:pPr>
              <a:t>5/4/2020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C0E75-2B8B-4536-8626-7988B710E2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427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180392-50A3-4561-A8A3-267348B06DE6}" type="datetimeFigureOut">
              <a:rPr lang="en-US"/>
              <a:pPr>
                <a:defRPr/>
              </a:pPr>
              <a:t>5/4/2020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087532-3822-44C2-8027-5F85BDF65D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74BF5-CCDC-44C3-946D-BCD3DD7C297B}" type="datetimeFigureOut">
              <a:rPr lang="en-US"/>
              <a:pPr>
                <a:defRPr/>
              </a:pPr>
              <a:t>5/4/2020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A7EE0-FDDC-4822-A133-45C0A8AD7A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922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09449-E132-4A70-AA2B-0DF59A647FC3}" type="datetimeFigureOut">
              <a:rPr lang="en-US"/>
              <a:pPr>
                <a:defRPr/>
              </a:pPr>
              <a:t>5/4/2020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67159-A232-4E81-A668-8C542A6F6E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12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B9D3B5C-FF46-4BA8-A692-57AADC2309CE}" type="datetimeFigureOut">
              <a:rPr lang="en-US"/>
              <a:pPr>
                <a:defRPr/>
              </a:pPr>
              <a:t>5/4/2020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593D0B9-5F7C-48C3-9793-C396BBAF7B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74038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3" r:id="rId1"/>
    <p:sldLayoutId id="2147484334" r:id="rId2"/>
    <p:sldLayoutId id="2147484335" r:id="rId3"/>
    <p:sldLayoutId id="2147484336" r:id="rId4"/>
    <p:sldLayoutId id="2147484337" r:id="rId5"/>
    <p:sldLayoutId id="2147484338" r:id="rId6"/>
    <p:sldLayoutId id="2147484339" r:id="rId7"/>
    <p:sldLayoutId id="2147484340" r:id="rId8"/>
    <p:sldLayoutId id="2147484341" r:id="rId9"/>
    <p:sldLayoutId id="2147484342" r:id="rId10"/>
    <p:sldLayoutId id="214748434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6.xml"/><Relationship Id="rId9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notesSlide" Target="../notesSlides/notesSlide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14.PN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5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03E7F-E8F1-498A-932A-69F05BD621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400" y="1185204"/>
            <a:ext cx="7851648" cy="2167596"/>
          </a:xfrm>
        </p:spPr>
        <p:txBody>
          <a:bodyPr>
            <a:normAutofit fontScale="90000"/>
          </a:bodyPr>
          <a:lstStyle/>
          <a:p>
            <a:pPr algn="ctr"/>
            <a:br>
              <a:rPr lang="en-US" dirty="0"/>
            </a:br>
            <a:r>
              <a:rPr lang="en-US" dirty="0"/>
              <a:t>Unit 7. Manage Sale of Meals</a:t>
            </a:r>
            <a:br>
              <a:rPr lang="en-US" dirty="0"/>
            </a:br>
            <a:r>
              <a:rPr lang="en-US" sz="4900" dirty="0"/>
              <a:t>Lesson 1.</a:t>
            </a:r>
            <a:br>
              <a:rPr lang="en-US" sz="4900" dirty="0"/>
            </a:br>
            <a:r>
              <a:rPr lang="en-US" sz="4900" dirty="0"/>
              <a:t> Document a Sale of Meal</a:t>
            </a:r>
          </a:p>
        </p:txBody>
      </p:sp>
      <p:pic>
        <p:nvPicPr>
          <p:cNvPr id="7" name="Picture 4" descr="USCGShield.png">
            <a:extLst>
              <a:ext uri="{FF2B5EF4-FFF2-40B4-BE49-F238E27FC236}">
                <a16:creationId xmlns:a16="http://schemas.microsoft.com/office/drawing/2014/main" id="{CBA28187-62C7-4901-965B-FF565CA80C9C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974" y="3962400"/>
            <a:ext cx="22225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716160" y="403214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47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4375" y="2590800"/>
            <a:ext cx="8262425" cy="353536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Given a computer with CS Portal access, a Purchase vs. Allowance Inventory System Workbook (PVAISW), an Individual Credit Account (ICA</a:t>
            </a:r>
            <a:r>
              <a:rPr lang="en-US"/>
              <a:t>) Workbook, </a:t>
            </a:r>
            <a:r>
              <a:rPr lang="en-US" dirty="0"/>
              <a:t>meal rates, and Job Aid “How to Document a Sale of Meal”, </a:t>
            </a:r>
            <a:r>
              <a:rPr lang="en-US" b="1" dirty="0"/>
              <a:t>DOCUMENT</a:t>
            </a:r>
            <a:r>
              <a:rPr lang="en-US" dirty="0"/>
              <a:t> a sale of meal with 100% accuracy. (TPO)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44E7BE8-74A5-4998-8AD2-1157F4F82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algn="ctr"/>
            <a:r>
              <a:rPr lang="en-US" sz="4800" dirty="0"/>
              <a:t>Objective(s)</a:t>
            </a:r>
          </a:p>
        </p:txBody>
      </p:sp>
      <p:pic>
        <p:nvPicPr>
          <p:cNvPr id="7" name="Picture 6" descr="USCGShield.png">
            <a:extLst>
              <a:ext uri="{FF2B5EF4-FFF2-40B4-BE49-F238E27FC236}">
                <a16:creationId xmlns:a16="http://schemas.microsoft.com/office/drawing/2014/main" id="{98951123-579D-477C-B1D1-82EBC37E9671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152400"/>
            <a:ext cx="990600" cy="91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CC91DD5-B255-4005-8258-84421B1E90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133600" y="46116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469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39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Content Placeholder 2"/>
          <p:cNvSpPr>
            <a:spLocks noGrp="1"/>
          </p:cNvSpPr>
          <p:nvPr>
            <p:ph idx="1"/>
          </p:nvPr>
        </p:nvSpPr>
        <p:spPr>
          <a:xfrm>
            <a:off x="609600" y="2209800"/>
            <a:ext cx="7924800" cy="4191000"/>
          </a:xfrm>
        </p:spPr>
        <p:txBody>
          <a:bodyPr/>
          <a:lstStyle/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Daily Paperwork Requirements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Meal Sign-In Sheet (CG-4901)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Daily Ration Memorandum (CG-3123)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Meal Sign In – Data Entry Sheet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Individual Credit Account (ICA) Workbook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Review</a:t>
            </a:r>
          </a:p>
          <a:p>
            <a:pPr marL="552450" indent="-552450">
              <a:buClr>
                <a:schemeClr val="tx1"/>
              </a:buClr>
              <a:buSzPct val="90000"/>
              <a:buFont typeface="Arial" charset="0"/>
              <a:buNone/>
              <a:defRPr/>
            </a:pPr>
            <a:endParaRPr lang="en-US" sz="3600" dirty="0"/>
          </a:p>
          <a:p>
            <a:pPr marL="552450" indent="-552450">
              <a:buClr>
                <a:schemeClr val="tx1"/>
              </a:buClr>
              <a:buSzPct val="90000"/>
              <a:buFont typeface="Arial" charset="0"/>
              <a:buNone/>
              <a:defRPr/>
            </a:pPr>
            <a:endParaRPr lang="en-US" sz="3600" dirty="0"/>
          </a:p>
          <a:p>
            <a:pPr marL="552450" indent="-552450">
              <a:buClr>
                <a:schemeClr val="tx1"/>
              </a:buClr>
              <a:buSzPct val="90000"/>
              <a:buFont typeface="Wingdings" pitchFamily="2" charset="2"/>
              <a:buAutoNum type="arabicPeriod"/>
              <a:defRPr/>
            </a:pPr>
            <a:endParaRPr lang="en-US" sz="3600" dirty="0"/>
          </a:p>
          <a:p>
            <a:pPr eaLnBrk="1" hangingPunct="1">
              <a:buClr>
                <a:srgbClr val="820000"/>
              </a:buClr>
              <a:buFont typeface="Arial" charset="0"/>
              <a:buNone/>
              <a:defRPr/>
            </a:pPr>
            <a:endParaRPr lang="en-US" sz="2800" dirty="0">
              <a:latin typeface="Arial" charset="0"/>
              <a:cs typeface="Arial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72FAA7A-3606-4599-BEAA-56A287261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algn="ctr"/>
            <a:r>
              <a:rPr lang="en-US" sz="4800" dirty="0"/>
              <a:t>Agenda</a:t>
            </a:r>
          </a:p>
        </p:txBody>
      </p:sp>
      <p:pic>
        <p:nvPicPr>
          <p:cNvPr id="5" name="Picture 4" descr="USCGShield.png">
            <a:extLst>
              <a:ext uri="{FF2B5EF4-FFF2-40B4-BE49-F238E27FC236}">
                <a16:creationId xmlns:a16="http://schemas.microsoft.com/office/drawing/2014/main" id="{D5CA6533-BC48-4C2C-A291-FE77DA987434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53200" y="5029200"/>
            <a:ext cx="1612900" cy="1493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 rot="21427533">
            <a:off x="1767501" y="71975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188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2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Title 11"/>
          <p:cNvSpPr>
            <a:spLocks noGrp="1"/>
          </p:cNvSpPr>
          <p:nvPr>
            <p:ph idx="1"/>
          </p:nvPr>
        </p:nvSpPr>
        <p:spPr>
          <a:xfrm>
            <a:off x="0" y="1752600"/>
            <a:ext cx="9106270" cy="4038600"/>
          </a:xfrm>
        </p:spPr>
        <p:txBody>
          <a:bodyPr/>
          <a:lstStyle/>
          <a:p>
            <a:pPr marL="457200" lvl="1" indent="0">
              <a:spcBef>
                <a:spcPts val="600"/>
              </a:spcBef>
              <a:buNone/>
            </a:pPr>
            <a:r>
              <a:rPr lang="en-US" sz="2600" dirty="0">
                <a:cs typeface="Arial" charset="0"/>
              </a:rPr>
              <a:t>What CGDF paperwork is required daily for sale of meals?</a:t>
            </a:r>
          </a:p>
          <a:p>
            <a:pPr marL="457200" lvl="1" indent="0">
              <a:spcBef>
                <a:spcPts val="600"/>
              </a:spcBef>
              <a:buNone/>
            </a:pPr>
            <a:r>
              <a:rPr lang="en-US" sz="2600" dirty="0">
                <a:cs typeface="Arial" charset="0"/>
              </a:rPr>
              <a:t>	</a:t>
            </a:r>
            <a:r>
              <a:rPr lang="en-US" sz="1600" dirty="0">
                <a:cs typeface="Arial" charset="0"/>
              </a:rPr>
              <a:t>*This lesson only discusses Meals Sold, not Subsistence-In-Kind (SIK) </a:t>
            </a:r>
          </a:p>
          <a:p>
            <a:pPr marL="457200" lvl="1" indent="0">
              <a:spcBef>
                <a:spcPts val="600"/>
              </a:spcBef>
              <a:buNone/>
            </a:pPr>
            <a:endParaRPr lang="en-US" sz="1000" dirty="0">
              <a:cs typeface="Arial" charset="0"/>
            </a:endParaRPr>
          </a:p>
          <a:p>
            <a:pPr lvl="2" indent="-365760">
              <a:spcBef>
                <a:spcPts val="600"/>
              </a:spcBef>
              <a:buClr>
                <a:schemeClr val="bg2">
                  <a:lumMod val="50000"/>
                </a:schemeClr>
              </a:buClr>
              <a:buSzPct val="100000"/>
              <a:buFont typeface="+mj-lt"/>
              <a:buAutoNum type="arabicPeriod"/>
            </a:pPr>
            <a:r>
              <a:rPr lang="en-US" sz="2000" u="sng" dirty="0">
                <a:cs typeface="Arial" charset="0"/>
              </a:rPr>
              <a:t>Meal Sign-In Sheet (CG-4901)</a:t>
            </a:r>
            <a:r>
              <a:rPr lang="en-US" sz="2000" dirty="0">
                <a:cs typeface="Arial" charset="0"/>
              </a:rPr>
              <a:t>:Patrons sign themselves up for meals</a:t>
            </a:r>
          </a:p>
          <a:p>
            <a:pPr lvl="2" indent="-365760">
              <a:spcBef>
                <a:spcPts val="600"/>
              </a:spcBef>
              <a:buClr>
                <a:schemeClr val="bg2">
                  <a:lumMod val="50000"/>
                </a:schemeClr>
              </a:buClr>
              <a:buSzPct val="100000"/>
              <a:buFont typeface="+mj-lt"/>
              <a:buAutoNum type="arabicPeriod"/>
            </a:pPr>
            <a:endParaRPr lang="en-US" sz="1200" dirty="0">
              <a:cs typeface="Arial" charset="0"/>
            </a:endParaRPr>
          </a:p>
          <a:p>
            <a:pPr lvl="2" indent="-365760">
              <a:spcBef>
                <a:spcPts val="600"/>
              </a:spcBef>
              <a:buClr>
                <a:schemeClr val="bg2">
                  <a:lumMod val="50000"/>
                </a:schemeClr>
              </a:buClr>
              <a:buSzPct val="100000"/>
              <a:buFont typeface="+mj-lt"/>
              <a:buAutoNum type="arabicPeriod"/>
            </a:pPr>
            <a:r>
              <a:rPr lang="en-US" sz="2000" u="sng" dirty="0">
                <a:cs typeface="Arial" charset="0"/>
              </a:rPr>
              <a:t>Daily Ration Memorandum (CG-3123)</a:t>
            </a:r>
            <a:r>
              <a:rPr lang="en-US" sz="2000" dirty="0">
                <a:cs typeface="Arial" charset="0"/>
              </a:rPr>
              <a:t>: Ration equivalents of daily meals served</a:t>
            </a:r>
          </a:p>
          <a:p>
            <a:pPr lvl="2" indent="-365760">
              <a:spcBef>
                <a:spcPts val="600"/>
              </a:spcBef>
              <a:buClr>
                <a:schemeClr val="bg2">
                  <a:lumMod val="50000"/>
                </a:schemeClr>
              </a:buClr>
              <a:buSzPct val="100000"/>
              <a:buFont typeface="+mj-lt"/>
              <a:buAutoNum type="arabicPeriod"/>
            </a:pPr>
            <a:endParaRPr lang="en-US" sz="1200" dirty="0">
              <a:cs typeface="Arial" charset="0"/>
            </a:endParaRPr>
          </a:p>
          <a:p>
            <a:pPr lvl="2" indent="-365760">
              <a:spcBef>
                <a:spcPts val="600"/>
              </a:spcBef>
              <a:buClr>
                <a:schemeClr val="bg2">
                  <a:lumMod val="50000"/>
                </a:schemeClr>
              </a:buClr>
              <a:buSzPct val="100000"/>
              <a:buFont typeface="+mj-lt"/>
              <a:buAutoNum type="arabicPeriod"/>
            </a:pPr>
            <a:r>
              <a:rPr lang="en-US" sz="2000" u="sng" dirty="0">
                <a:cs typeface="Arial" charset="0"/>
              </a:rPr>
              <a:t>Meal Sign In - Data Entry Sheet</a:t>
            </a:r>
            <a:r>
              <a:rPr lang="en-US" sz="2000" dirty="0">
                <a:cs typeface="Arial" charset="0"/>
              </a:rPr>
              <a:t>: Electronic version of CG-4901</a:t>
            </a:r>
          </a:p>
          <a:p>
            <a:pPr lvl="3" indent="-365760">
              <a:spcBef>
                <a:spcPts val="600"/>
              </a:spcBef>
              <a:buClr>
                <a:schemeClr val="bg2">
                  <a:lumMod val="50000"/>
                </a:schemeClr>
              </a:buClr>
              <a:buSzPct val="100000"/>
            </a:pPr>
            <a:r>
              <a:rPr lang="en-US" sz="1600" dirty="0">
                <a:cs typeface="Arial" charset="0"/>
              </a:rPr>
              <a:t>Totals from each meal’s CG-4901 are entered into appropriate columns</a:t>
            </a:r>
          </a:p>
          <a:p>
            <a:pPr lvl="2" indent="-365760">
              <a:spcBef>
                <a:spcPts val="600"/>
              </a:spcBef>
              <a:buClr>
                <a:schemeClr val="bg2">
                  <a:lumMod val="50000"/>
                </a:schemeClr>
              </a:buClr>
              <a:buSzPct val="100000"/>
              <a:buFont typeface="+mj-lt"/>
              <a:buAutoNum type="arabicPeriod"/>
            </a:pPr>
            <a:endParaRPr lang="en-US" sz="1200" dirty="0">
              <a:cs typeface="Arial" charset="0"/>
            </a:endParaRPr>
          </a:p>
          <a:p>
            <a:pPr lvl="2" indent="-365760">
              <a:spcBef>
                <a:spcPts val="600"/>
              </a:spcBef>
              <a:buClr>
                <a:schemeClr val="bg2">
                  <a:lumMod val="50000"/>
                </a:schemeClr>
              </a:buClr>
              <a:buSzPct val="100000"/>
              <a:buFont typeface="+mj-lt"/>
              <a:buAutoNum type="arabicPeriod"/>
            </a:pPr>
            <a:r>
              <a:rPr lang="en-US" sz="2000" u="sng" dirty="0">
                <a:cs typeface="Arial" charset="0"/>
              </a:rPr>
              <a:t>Individual Credit Account (ICA) (CG-3476)</a:t>
            </a:r>
            <a:r>
              <a:rPr lang="en-US" sz="2000" dirty="0">
                <a:cs typeface="Arial" charset="0"/>
              </a:rPr>
              <a:t>: Credit sales</a:t>
            </a:r>
          </a:p>
          <a:p>
            <a:pPr marL="1107440" lvl="3" indent="-285750">
              <a:spcBef>
                <a:spcPts val="600"/>
              </a:spcBef>
              <a:buClr>
                <a:schemeClr val="bg2">
                  <a:lumMod val="50000"/>
                </a:schemeClr>
              </a:buClr>
              <a:buSzPct val="100000"/>
            </a:pPr>
            <a:r>
              <a:rPr lang="en-US" sz="1600" dirty="0">
                <a:cs typeface="Arial" charset="0"/>
              </a:rPr>
              <a:t>This will be in it’s own workbook</a:t>
            </a:r>
          </a:p>
          <a:p>
            <a:pPr marL="1107440" lvl="3" indent="-285750">
              <a:spcBef>
                <a:spcPts val="600"/>
              </a:spcBef>
              <a:buClr>
                <a:schemeClr val="bg2">
                  <a:lumMod val="50000"/>
                </a:schemeClr>
              </a:buClr>
              <a:buSzPct val="100000"/>
            </a:pPr>
            <a:r>
              <a:rPr lang="en-US" sz="1600" dirty="0">
                <a:cs typeface="Arial" charset="0"/>
              </a:rPr>
              <a:t>Tracks credit sales and auto-computes an end-of-month bill</a:t>
            </a:r>
          </a:p>
          <a:p>
            <a:pPr lvl="2" indent="-365760">
              <a:spcBef>
                <a:spcPts val="600"/>
              </a:spcBef>
              <a:buClr>
                <a:schemeClr val="bg2">
                  <a:lumMod val="50000"/>
                </a:schemeClr>
              </a:buClr>
              <a:buSzPct val="100000"/>
              <a:buFont typeface="+mj-lt"/>
              <a:buAutoNum type="arabicPeriod"/>
            </a:pPr>
            <a:endParaRPr lang="en-US" sz="1800" dirty="0">
              <a:cs typeface="Arial" charset="0"/>
            </a:endParaRPr>
          </a:p>
          <a:p>
            <a:pPr lvl="2" indent="-365760">
              <a:spcBef>
                <a:spcPts val="600"/>
              </a:spcBef>
              <a:buClr>
                <a:schemeClr val="bg2">
                  <a:lumMod val="50000"/>
                </a:schemeClr>
              </a:buClr>
              <a:buSzPct val="100000"/>
              <a:buFont typeface="+mj-lt"/>
              <a:buAutoNum type="arabicPeriod"/>
            </a:pPr>
            <a:endParaRPr lang="en-US" sz="1800" dirty="0">
              <a:cs typeface="Arial" charset="0"/>
            </a:endParaRPr>
          </a:p>
          <a:p>
            <a:pPr lvl="3" indent="-365760">
              <a:spcBef>
                <a:spcPts val="600"/>
              </a:spcBef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endParaRPr lang="en-US" sz="1600" dirty="0">
              <a:latin typeface="Arial" charset="0"/>
              <a:cs typeface="Arial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27CE58C-78DD-43CD-8109-9BFB07341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19150"/>
          </a:xfrm>
        </p:spPr>
        <p:txBody>
          <a:bodyPr/>
          <a:lstStyle/>
          <a:p>
            <a:pPr algn="ctr"/>
            <a:r>
              <a:rPr lang="en-US" sz="4800" dirty="0"/>
              <a:t>Daily Paperwork Requirements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57B4D3F-9F31-4D6F-BD5A-0436557B95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95400" y="329452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83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287" y="3825198"/>
            <a:ext cx="8305800" cy="1877618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6261445" y="2482518"/>
            <a:ext cx="939800" cy="5232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Date of Sale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64200" y="3417883"/>
            <a:ext cx="838200" cy="30777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Meal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366343" y="2397388"/>
            <a:ext cx="914400" cy="5232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FSO’s Name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36267" y="3048552"/>
            <a:ext cx="1143001" cy="5232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Cashier’s Name</a:t>
            </a:r>
          </a:p>
        </p:txBody>
      </p:sp>
      <p:cxnSp>
        <p:nvCxnSpPr>
          <p:cNvPr id="26" name="Elbow Connector 25"/>
          <p:cNvCxnSpPr/>
          <p:nvPr/>
        </p:nvCxnSpPr>
        <p:spPr>
          <a:xfrm rot="5400000">
            <a:off x="1568275" y="3788583"/>
            <a:ext cx="737673" cy="353493"/>
          </a:xfrm>
          <a:prstGeom prst="bentConnector3">
            <a:avLst>
              <a:gd name="adj1" fmla="val 99868"/>
            </a:avLst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Elbow Connector 37"/>
          <p:cNvCxnSpPr/>
          <p:nvPr/>
        </p:nvCxnSpPr>
        <p:spPr>
          <a:xfrm rot="5400000">
            <a:off x="1694164" y="3391165"/>
            <a:ext cx="1589720" cy="684726"/>
          </a:xfrm>
          <a:prstGeom prst="bentConnector3">
            <a:avLst>
              <a:gd name="adj1" fmla="val 99555"/>
            </a:avLst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/>
          <p:nvPr/>
        </p:nvCxnSpPr>
        <p:spPr>
          <a:xfrm>
            <a:off x="6708776" y="3009706"/>
            <a:ext cx="341657" cy="92445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Elbow Connector 122"/>
          <p:cNvCxnSpPr/>
          <p:nvPr/>
        </p:nvCxnSpPr>
        <p:spPr>
          <a:xfrm rot="16200000" flipH="1">
            <a:off x="4951656" y="3865173"/>
            <a:ext cx="643496" cy="380207"/>
          </a:xfrm>
          <a:prstGeom prst="bentConnector3">
            <a:avLst>
              <a:gd name="adj1" fmla="val 98095"/>
            </a:avLst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TextBox 133"/>
          <p:cNvSpPr txBox="1"/>
          <p:nvPr/>
        </p:nvSpPr>
        <p:spPr>
          <a:xfrm>
            <a:off x="7528767" y="2353892"/>
            <a:ext cx="1188444" cy="116955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Print a meal sign in sheet for each meal of each day</a:t>
            </a:r>
          </a:p>
        </p:txBody>
      </p:sp>
      <p:sp>
        <p:nvSpPr>
          <p:cNvPr id="50" name="Title 1">
            <a:extLst>
              <a:ext uri="{FF2B5EF4-FFF2-40B4-BE49-F238E27FC236}">
                <a16:creationId xmlns:a16="http://schemas.microsoft.com/office/drawing/2014/main" id="{0AE10481-886E-4A7E-88DD-5AAE7C3B6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5487" y="180337"/>
            <a:ext cx="8229600" cy="1746139"/>
          </a:xfrm>
        </p:spPr>
        <p:txBody>
          <a:bodyPr/>
          <a:lstStyle/>
          <a:p>
            <a:pPr algn="ctr"/>
            <a:r>
              <a:rPr lang="en-US" sz="4800" dirty="0"/>
              <a:t>Meal Sign-In Sheet (CG-4901)</a:t>
            </a:r>
            <a:br>
              <a:rPr lang="en-US" sz="4800" dirty="0"/>
            </a:br>
            <a:r>
              <a:rPr lang="en-US" sz="3600" dirty="0"/>
              <a:t>FSOs Fills out the following:</a:t>
            </a:r>
          </a:p>
        </p:txBody>
      </p:sp>
      <p:cxnSp>
        <p:nvCxnSpPr>
          <p:cNvPr id="51" name="Straight Arrow Connector 50"/>
          <p:cNvCxnSpPr/>
          <p:nvPr/>
        </p:nvCxnSpPr>
        <p:spPr>
          <a:xfrm>
            <a:off x="8092578" y="3529811"/>
            <a:ext cx="60822" cy="105093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09958C9-9003-458E-98A3-4BC19F958C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2000" y="16509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253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23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287" y="3125133"/>
            <a:ext cx="8305800" cy="1877618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9" name="TextBox 98"/>
          <p:cNvSpPr txBox="1"/>
          <p:nvPr/>
        </p:nvSpPr>
        <p:spPr>
          <a:xfrm>
            <a:off x="455495" y="5139042"/>
            <a:ext cx="914400" cy="73866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List Patron’s  Names</a:t>
            </a:r>
          </a:p>
        </p:txBody>
      </p:sp>
      <p:cxnSp>
        <p:nvCxnSpPr>
          <p:cNvPr id="100" name="Straight Arrow Connector 99"/>
          <p:cNvCxnSpPr>
            <a:stCxn id="99" idx="0"/>
          </p:cNvCxnSpPr>
          <p:nvPr/>
        </p:nvCxnSpPr>
        <p:spPr>
          <a:xfrm flipV="1">
            <a:off x="912695" y="4320644"/>
            <a:ext cx="0" cy="818398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TextBox 102"/>
          <p:cNvSpPr txBox="1"/>
          <p:nvPr/>
        </p:nvSpPr>
        <p:spPr>
          <a:xfrm>
            <a:off x="1540669" y="5139042"/>
            <a:ext cx="1185862" cy="9541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*Check ICA if utilizing a Credit Account</a:t>
            </a:r>
          </a:p>
        </p:txBody>
      </p:sp>
      <p:cxnSp>
        <p:nvCxnSpPr>
          <p:cNvPr id="105" name="Straight Arrow Connector 104"/>
          <p:cNvCxnSpPr>
            <a:stCxn id="103" idx="0"/>
          </p:cNvCxnSpPr>
          <p:nvPr/>
        </p:nvCxnSpPr>
        <p:spPr>
          <a:xfrm flipV="1">
            <a:off x="2133600" y="4313181"/>
            <a:ext cx="0" cy="825861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TextBox 109"/>
          <p:cNvSpPr txBox="1"/>
          <p:nvPr/>
        </p:nvSpPr>
        <p:spPr>
          <a:xfrm>
            <a:off x="2857500" y="5139042"/>
            <a:ext cx="952499" cy="5232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Patron’s Unit</a:t>
            </a:r>
            <a:endParaRPr lang="en-US" sz="1200" dirty="0">
              <a:latin typeface="+mn-lt"/>
              <a:cs typeface="Arial" panose="020B0604020202020204" pitchFamily="34" charset="0"/>
            </a:endParaRPr>
          </a:p>
        </p:txBody>
      </p:sp>
      <p:cxnSp>
        <p:nvCxnSpPr>
          <p:cNvPr id="111" name="Straight Arrow Connector 110"/>
          <p:cNvCxnSpPr>
            <a:stCxn id="110" idx="0"/>
          </p:cNvCxnSpPr>
          <p:nvPr/>
        </p:nvCxnSpPr>
        <p:spPr>
          <a:xfrm flipH="1" flipV="1">
            <a:off x="3325022" y="4320644"/>
            <a:ext cx="8728" cy="818398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8" name="Rectangle 137"/>
          <p:cNvSpPr/>
          <p:nvPr/>
        </p:nvSpPr>
        <p:spPr>
          <a:xfrm>
            <a:off x="3515146" y="4123448"/>
            <a:ext cx="3974507" cy="17868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9" name="TextBox 138"/>
          <p:cNvSpPr txBox="1"/>
          <p:nvPr/>
        </p:nvSpPr>
        <p:spPr>
          <a:xfrm>
            <a:off x="4293124" y="5139042"/>
            <a:ext cx="3196529" cy="73866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Enter number of meals sold to patron, in correct category and meal rate (found on the legend)</a:t>
            </a:r>
          </a:p>
        </p:txBody>
      </p:sp>
      <p:sp>
        <p:nvSpPr>
          <p:cNvPr id="50" name="Title 1">
            <a:extLst>
              <a:ext uri="{FF2B5EF4-FFF2-40B4-BE49-F238E27FC236}">
                <a16:creationId xmlns:a16="http://schemas.microsoft.com/office/drawing/2014/main" id="{0AE10481-886E-4A7E-88DD-5AAE7C3B6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5487" y="180338"/>
            <a:ext cx="8229600" cy="2334262"/>
          </a:xfrm>
        </p:spPr>
        <p:txBody>
          <a:bodyPr/>
          <a:lstStyle/>
          <a:p>
            <a:pPr algn="ctr"/>
            <a:r>
              <a:rPr lang="en-US" sz="4800" dirty="0"/>
              <a:t>Meal Sign-In Sheet, cont.</a:t>
            </a:r>
            <a:br>
              <a:rPr lang="en-US" sz="4800" dirty="0"/>
            </a:br>
            <a:r>
              <a:rPr lang="en-US" sz="3600" dirty="0"/>
              <a:t>Patron fills out the following, at time of Meal Sale:</a:t>
            </a:r>
          </a:p>
        </p:txBody>
      </p:sp>
      <p:cxnSp>
        <p:nvCxnSpPr>
          <p:cNvPr id="52" name="Straight Arrow Connector 51"/>
          <p:cNvCxnSpPr>
            <a:stCxn id="139" idx="0"/>
          </p:cNvCxnSpPr>
          <p:nvPr/>
        </p:nvCxnSpPr>
        <p:spPr>
          <a:xfrm flipH="1" flipV="1">
            <a:off x="5029202" y="4302130"/>
            <a:ext cx="862187" cy="836912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C50D0B9-BB2B-477C-B5F3-7C293B28035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1535" y="20210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580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48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04800" y="1449454"/>
            <a:ext cx="8534400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2400" dirty="0">
                <a:latin typeface="+mn-lt"/>
              </a:rPr>
              <a:t>Meal Sign-In Sheet Legend</a:t>
            </a:r>
          </a:p>
          <a:p>
            <a:pPr marL="891540" lvl="2" indent="-342900">
              <a:spcBef>
                <a:spcPts val="600"/>
              </a:spcBef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+mn-lt"/>
              </a:rPr>
              <a:t>Defines each patron category acronym</a:t>
            </a:r>
          </a:p>
          <a:p>
            <a:pPr marL="891540" lvl="2" indent="-342900">
              <a:spcBef>
                <a:spcPts val="600"/>
              </a:spcBef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+mn-lt"/>
              </a:rPr>
              <a:t>Page 2 of the Meal Sign-In Sheet</a:t>
            </a:r>
          </a:p>
          <a:p>
            <a:pPr lvl="2" indent="-365760">
              <a:spcBef>
                <a:spcPts val="600"/>
              </a:spcBef>
              <a:buClr>
                <a:schemeClr val="bg2">
                  <a:lumMod val="50000"/>
                </a:schemeClr>
              </a:buClr>
              <a:buFont typeface="Wingdings" pitchFamily="2" charset="2"/>
              <a:buChar char="v"/>
            </a:pPr>
            <a:endParaRPr lang="en-US" sz="2000" dirty="0">
              <a:latin typeface="Arial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6446" y="2989263"/>
            <a:ext cx="7631108" cy="3250287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C5AF8D34-CCCE-4B20-A244-0548C429C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5487" y="180338"/>
            <a:ext cx="8229600" cy="1143000"/>
          </a:xfrm>
        </p:spPr>
        <p:txBody>
          <a:bodyPr/>
          <a:lstStyle/>
          <a:p>
            <a:pPr algn="ctr"/>
            <a:r>
              <a:rPr lang="en-US" sz="4800" dirty="0"/>
              <a:t>Meal Sign-In Sheet, cont.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6CA954B-0497-4A04-971D-8092595278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26356" y="655352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9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04850"/>
            <a:ext cx="8534400" cy="666750"/>
          </a:xfrm>
        </p:spPr>
        <p:txBody>
          <a:bodyPr/>
          <a:lstStyle/>
          <a:p>
            <a:pPr algn="ctr"/>
            <a:r>
              <a:rPr lang="en-US" sz="4200" dirty="0"/>
              <a:t>Daily Ration Memorandum (CG-3123)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1562100"/>
            <a:ext cx="6706670" cy="4747418"/>
          </a:xfr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304800" y="3124200"/>
            <a:ext cx="1447800" cy="240065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500" dirty="0">
                <a:latin typeface="+mn-lt"/>
                <a:cs typeface="Arial" panose="020B0604020202020204" pitchFamily="34" charset="0"/>
              </a:rPr>
              <a:t>Daily Ration Memorandum is Auto-populated from the numbers entered into the appropriate category section</a:t>
            </a:r>
            <a:endParaRPr lang="en-US" sz="14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81200" y="3962400"/>
            <a:ext cx="3429000" cy="1524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54672DE-6E72-447B-AA6C-9F5A23EF80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508918" y="19843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10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03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04850"/>
            <a:ext cx="8534400" cy="742950"/>
          </a:xfrm>
        </p:spPr>
        <p:txBody>
          <a:bodyPr/>
          <a:lstStyle/>
          <a:p>
            <a:pPr algn="ctr"/>
            <a:r>
              <a:rPr lang="en-US" sz="4200" dirty="0"/>
              <a:t>Daily Ration Memorandum, cont.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9418"/>
            <a:ext cx="7611537" cy="120521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916246"/>
            <a:ext cx="7506748" cy="8954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943276"/>
            <a:ext cx="6125430" cy="92093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995827"/>
            <a:ext cx="6087325" cy="8097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6705600" y="3943275"/>
            <a:ext cx="2286000" cy="230832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+mn-lt"/>
                <a:cs typeface="Arial" panose="020B0604020202020204" pitchFamily="34" charset="0"/>
              </a:rPr>
              <a:t>Meal totals are entered into the appropriate Category in the </a:t>
            </a:r>
          </a:p>
          <a:p>
            <a:pPr algn="ctr"/>
            <a:r>
              <a:rPr lang="en-US" sz="1600" dirty="0">
                <a:latin typeface="+mn-lt"/>
                <a:cs typeface="Arial" panose="020B0604020202020204" pitchFamily="34" charset="0"/>
              </a:rPr>
              <a:t>CG-3123 Excel Sheet</a:t>
            </a:r>
          </a:p>
          <a:p>
            <a:pPr algn="ctr"/>
            <a:endParaRPr lang="en-US" sz="1200" dirty="0">
              <a:latin typeface="+mn-lt"/>
              <a:cs typeface="Arial" panose="020B0604020202020204" pitchFamily="34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1400" dirty="0">
                <a:latin typeface="+mn-lt"/>
                <a:cs typeface="Arial" panose="020B0604020202020204" pitchFamily="34" charset="0"/>
              </a:rPr>
              <a:t>Standard and Full are for Cash Sales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US" sz="800" dirty="0">
              <a:latin typeface="+mn-lt"/>
              <a:cs typeface="Arial" panose="020B0604020202020204" pitchFamily="34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1400" dirty="0">
                <a:latin typeface="+mn-lt"/>
                <a:cs typeface="Arial" panose="020B0604020202020204" pitchFamily="34" charset="0"/>
              </a:rPr>
              <a:t>ICA Standard and ICA Full are for Credit Sales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0062" y="6019800"/>
            <a:ext cx="5181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+mn-lt"/>
              </a:rPr>
              <a:t>*These are found in the CG-3123 Excel Sheet if you scroll to the right to Column “AL”</a:t>
            </a:r>
          </a:p>
        </p:txBody>
      </p:sp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FF84451-99E7-4569-9A6B-5F2E7CF627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3000" y="11417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824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61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438400"/>
            <a:ext cx="8229600" cy="2906624"/>
          </a:xfrm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Meal Sign In – Data Entry Sheet</a:t>
            </a:r>
          </a:p>
        </p:txBody>
      </p:sp>
      <p:sp>
        <p:nvSpPr>
          <p:cNvPr id="6" name="Rectangle 5"/>
          <p:cNvSpPr/>
          <p:nvPr/>
        </p:nvSpPr>
        <p:spPr>
          <a:xfrm>
            <a:off x="1371599" y="3181520"/>
            <a:ext cx="5562600" cy="3810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554635" y="5681819"/>
            <a:ext cx="3196529" cy="5232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Enter totals sold for each category, based off Meal Sign-In Sheet</a:t>
            </a:r>
          </a:p>
        </p:txBody>
      </p:sp>
      <p:cxnSp>
        <p:nvCxnSpPr>
          <p:cNvPr id="9" name="Straight Arrow Connector 8"/>
          <p:cNvCxnSpPr>
            <a:stCxn id="7" idx="0"/>
            <a:endCxn id="6" idx="2"/>
          </p:cNvCxnSpPr>
          <p:nvPr/>
        </p:nvCxnSpPr>
        <p:spPr>
          <a:xfrm flipH="1" flipV="1">
            <a:off x="4152899" y="3562520"/>
            <a:ext cx="1" cy="2119299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8144029" y="2895600"/>
            <a:ext cx="457200" cy="244942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6685077" y="5513421"/>
            <a:ext cx="2242093" cy="73866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Boxes will turn </a:t>
            </a:r>
            <a:r>
              <a:rPr lang="en-US" sz="1400" dirty="0">
                <a:solidFill>
                  <a:srgbClr val="008000"/>
                </a:solidFill>
                <a:latin typeface="+mn-lt"/>
                <a:cs typeface="Arial" panose="020B0604020202020204" pitchFamily="34" charset="0"/>
              </a:rPr>
              <a:t>GREEN</a:t>
            </a:r>
            <a:r>
              <a:rPr lang="en-US" sz="1400" dirty="0">
                <a:latin typeface="+mn-lt"/>
                <a:cs typeface="Arial" panose="020B0604020202020204" pitchFamily="34" charset="0"/>
              </a:rPr>
              <a:t> if numbers match CG-3123, if not boxes will be </a:t>
            </a:r>
            <a:r>
              <a:rPr lang="en-US" sz="1400" dirty="0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RED</a:t>
            </a:r>
          </a:p>
        </p:txBody>
      </p:sp>
      <p:cxnSp>
        <p:nvCxnSpPr>
          <p:cNvPr id="15" name="Elbow Connector 14"/>
          <p:cNvCxnSpPr>
            <a:cxnSpLocks/>
          </p:cNvCxnSpPr>
          <p:nvPr/>
        </p:nvCxnSpPr>
        <p:spPr>
          <a:xfrm rot="16200000" flipV="1">
            <a:off x="7922952" y="4630191"/>
            <a:ext cx="1561507" cy="204953"/>
          </a:xfrm>
          <a:prstGeom prst="bentConnector2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A72053D-DD4D-46FB-B5D1-965753D30D9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067272" y="53645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206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37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504950"/>
          </a:xfrm>
        </p:spPr>
        <p:txBody>
          <a:bodyPr/>
          <a:lstStyle/>
          <a:p>
            <a:pPr algn="ctr"/>
            <a:r>
              <a:rPr lang="en-US" dirty="0"/>
              <a:t>ICA Workbook</a:t>
            </a:r>
            <a:br>
              <a:rPr lang="en-US" dirty="0"/>
            </a:br>
            <a:r>
              <a:rPr lang="en-US" dirty="0"/>
              <a:t>Data Tab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9100" y="3442175"/>
            <a:ext cx="1143000" cy="3231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500" dirty="0">
                <a:latin typeface="+mn-lt"/>
                <a:cs typeface="Arial" panose="020B0604020202020204" pitchFamily="34" charset="0"/>
              </a:rPr>
              <a:t>Unit Name  </a:t>
            </a:r>
            <a:endParaRPr lang="en-US" sz="1400" dirty="0">
              <a:latin typeface="+mn-lt"/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428" y="2461519"/>
            <a:ext cx="2305372" cy="3715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476428" y="2480109"/>
            <a:ext cx="552772" cy="27118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371600" y="2273458"/>
            <a:ext cx="2743200" cy="7848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500" dirty="0">
                <a:latin typeface="+mn-lt"/>
                <a:cs typeface="Arial" panose="020B0604020202020204" pitchFamily="34" charset="0"/>
              </a:rPr>
              <a:t>Billing information is entered into the ICA Workbook using the Data Tab.</a:t>
            </a:r>
            <a:endParaRPr lang="en-US" sz="1400" dirty="0">
              <a:latin typeface="+mn-lt"/>
              <a:cs typeface="Arial" panose="020B0604020202020204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3445998"/>
            <a:ext cx="6435934" cy="271436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12" name="TextBox 11"/>
          <p:cNvSpPr txBox="1"/>
          <p:nvPr/>
        </p:nvSpPr>
        <p:spPr>
          <a:xfrm>
            <a:off x="4362450" y="6255047"/>
            <a:ext cx="2019300" cy="3231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500" dirty="0">
                <a:latin typeface="+mn-lt"/>
                <a:cs typeface="Arial" panose="020B0604020202020204" pitchFamily="34" charset="0"/>
              </a:rPr>
              <a:t>Patron’s information</a:t>
            </a:r>
            <a:endParaRPr lang="en-US" sz="14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02751" y="4323139"/>
            <a:ext cx="904009" cy="124649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500" dirty="0">
                <a:latin typeface="+mn-lt"/>
                <a:cs typeface="Arial" panose="020B0604020202020204" pitchFamily="34" charset="0"/>
              </a:rPr>
              <a:t>Meal Rates and Month/Year  </a:t>
            </a:r>
            <a:endParaRPr lang="en-US" sz="14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18" name="Left Brace 17"/>
          <p:cNvSpPr/>
          <p:nvPr/>
        </p:nvSpPr>
        <p:spPr>
          <a:xfrm>
            <a:off x="1676400" y="3732416"/>
            <a:ext cx="228600" cy="2427942"/>
          </a:xfrm>
          <a:prstGeom prst="leftBrac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3505200" y="3886200"/>
            <a:ext cx="3733800" cy="381000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1" name="Straight Arrow Connector 20"/>
          <p:cNvCxnSpPr>
            <a:stCxn id="12" idx="0"/>
            <a:endCxn id="19" idx="2"/>
          </p:cNvCxnSpPr>
          <p:nvPr/>
        </p:nvCxnSpPr>
        <p:spPr>
          <a:xfrm flipV="1">
            <a:off x="5372100" y="4267200"/>
            <a:ext cx="0" cy="1987847"/>
          </a:xfrm>
          <a:prstGeom prst="straightConnector1">
            <a:avLst/>
          </a:prstGeom>
          <a:ln w="127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9955" y="223347"/>
            <a:ext cx="609600" cy="609600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4191000" y="3442175"/>
            <a:ext cx="1905000" cy="323165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6" name="Straight Arrow Connector 35"/>
          <p:cNvCxnSpPr>
            <a:stCxn id="6" idx="3"/>
            <a:endCxn id="34" idx="1"/>
          </p:cNvCxnSpPr>
          <p:nvPr/>
        </p:nvCxnSpPr>
        <p:spPr>
          <a:xfrm>
            <a:off x="1562100" y="3603758"/>
            <a:ext cx="2628900" cy="0"/>
          </a:xfrm>
          <a:prstGeom prst="straightConnector1">
            <a:avLst/>
          </a:prstGeom>
          <a:ln w="127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171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67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504950"/>
          </a:xfrm>
        </p:spPr>
        <p:txBody>
          <a:bodyPr/>
          <a:lstStyle/>
          <a:p>
            <a:pPr algn="ctr"/>
            <a:r>
              <a:rPr lang="en-US" dirty="0"/>
              <a:t>ICA Workbook</a:t>
            </a:r>
            <a:br>
              <a:rPr lang="en-US" dirty="0"/>
            </a:br>
            <a:r>
              <a:rPr lang="en-US" dirty="0"/>
              <a:t> Sign-In Tab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0" y="4114800"/>
            <a:ext cx="5125165" cy="2076740"/>
          </a:xfrm>
        </p:spPr>
      </p:pic>
      <p:sp>
        <p:nvSpPr>
          <p:cNvPr id="6" name="TextBox 5"/>
          <p:cNvSpPr txBox="1"/>
          <p:nvPr/>
        </p:nvSpPr>
        <p:spPr>
          <a:xfrm>
            <a:off x="599209" y="3810000"/>
            <a:ext cx="2286000" cy="124649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500" dirty="0">
                <a:latin typeface="+mn-lt"/>
                <a:cs typeface="Arial" panose="020B0604020202020204" pitchFamily="34" charset="0"/>
              </a:rPr>
              <a:t>Totals numbers are entered for each meal consumed under the appropriate meal and meal rate.  </a:t>
            </a:r>
            <a:endParaRPr lang="en-US" sz="1400" dirty="0">
              <a:latin typeface="+mn-lt"/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6114" y="2772182"/>
            <a:ext cx="2305372" cy="3715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029200" y="2790772"/>
            <a:ext cx="685800" cy="37152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752600" y="2541285"/>
            <a:ext cx="2286000" cy="7848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500" dirty="0">
                <a:latin typeface="+mn-lt"/>
                <a:cs typeface="Arial" panose="020B0604020202020204" pitchFamily="34" charset="0"/>
              </a:rPr>
              <a:t>Meals Sold are entered into the ICA Workbook using the Sign-In Tab.</a:t>
            </a:r>
            <a:endParaRPr lang="en-US" sz="1400" dirty="0">
              <a:latin typeface="+mn-lt"/>
              <a:cs typeface="Arial" panose="020B0604020202020204" pitchFamily="34" charset="0"/>
            </a:endParaRPr>
          </a:p>
        </p:txBody>
      </p:sp>
      <p:cxnSp>
        <p:nvCxnSpPr>
          <p:cNvPr id="11" name="Elbow Connector 10"/>
          <p:cNvCxnSpPr/>
          <p:nvPr/>
        </p:nvCxnSpPr>
        <p:spPr>
          <a:xfrm>
            <a:off x="2895600" y="3886200"/>
            <a:ext cx="4114800" cy="228600"/>
          </a:xfrm>
          <a:prstGeom prst="bentConnector3">
            <a:avLst>
              <a:gd name="adj1" fmla="val 100000"/>
            </a:avLst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371600" y="533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251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09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42950"/>
          </a:xfrm>
        </p:spPr>
        <p:txBody>
          <a:bodyPr/>
          <a:lstStyle/>
          <a:p>
            <a:r>
              <a:rPr lang="en-US" sz="4400" dirty="0"/>
              <a:t>Individual Credit Account (CG-3476)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330" y="1600200"/>
            <a:ext cx="5355470" cy="4952999"/>
          </a:xfrm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685800" y="2667000"/>
            <a:ext cx="1524000" cy="17081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500" dirty="0">
                <a:latin typeface="+mn-lt"/>
                <a:cs typeface="Arial" panose="020B0604020202020204" pitchFamily="34" charset="0"/>
              </a:rPr>
              <a:t>Individual Credit Accounts are Auto-populated from the numbers entered into the ICA Sign-In Tab</a:t>
            </a:r>
            <a:endParaRPr lang="en-US" sz="14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8" name="Left Brace 7"/>
          <p:cNvSpPr/>
          <p:nvPr/>
        </p:nvSpPr>
        <p:spPr>
          <a:xfrm>
            <a:off x="2590800" y="2057400"/>
            <a:ext cx="359530" cy="2743200"/>
          </a:xfrm>
          <a:prstGeom prst="leftBrac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85800" y="5410200"/>
            <a:ext cx="1524000" cy="954107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2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*</a:t>
            </a:r>
            <a:r>
              <a:rPr lang="en-US" sz="1400" dirty="0">
                <a:latin typeface="+mn-lt"/>
                <a:cs typeface="Arial" panose="020B0604020202020204" pitchFamily="34" charset="0"/>
              </a:rPr>
              <a:t>ICAs are used as a bill for Patron’s at the end of the month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FD133C9-D459-4BDC-B377-D04BC2BDC1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47800" y="30876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173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23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Content Placeholder 2"/>
          <p:cNvSpPr>
            <a:spLocks noGrp="1"/>
          </p:cNvSpPr>
          <p:nvPr>
            <p:ph idx="1"/>
          </p:nvPr>
        </p:nvSpPr>
        <p:spPr>
          <a:xfrm>
            <a:off x="609600" y="2209800"/>
            <a:ext cx="7924800" cy="4191000"/>
          </a:xfrm>
        </p:spPr>
        <p:txBody>
          <a:bodyPr/>
          <a:lstStyle/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Daily Paperwork Requirements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Meal Sign-In Sheet (CG-4901)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Daily Ration Memorandum (CG-3123)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Meal Sign In – Data Entry Sheet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Individual Credit Account (ICA) Workbook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Questions?</a:t>
            </a:r>
          </a:p>
          <a:p>
            <a:pPr marL="552450" indent="-552450">
              <a:buClr>
                <a:schemeClr val="tx1"/>
              </a:buClr>
              <a:buSzPct val="90000"/>
              <a:buFont typeface="Arial" charset="0"/>
              <a:buNone/>
              <a:defRPr/>
            </a:pPr>
            <a:endParaRPr lang="en-US" sz="3600" dirty="0"/>
          </a:p>
          <a:p>
            <a:pPr marL="552450" indent="-552450">
              <a:buClr>
                <a:schemeClr val="tx1"/>
              </a:buClr>
              <a:buSzPct val="90000"/>
              <a:buFont typeface="Arial" charset="0"/>
              <a:buNone/>
              <a:defRPr/>
            </a:pPr>
            <a:endParaRPr lang="en-US" sz="3600" dirty="0"/>
          </a:p>
          <a:p>
            <a:pPr marL="552450" indent="-552450">
              <a:buClr>
                <a:schemeClr val="tx1"/>
              </a:buClr>
              <a:buSzPct val="90000"/>
              <a:buFont typeface="Wingdings" pitchFamily="2" charset="2"/>
              <a:buAutoNum type="arabicPeriod"/>
              <a:defRPr/>
            </a:pPr>
            <a:endParaRPr lang="en-US" sz="3600" dirty="0"/>
          </a:p>
          <a:p>
            <a:pPr eaLnBrk="1" hangingPunct="1">
              <a:buClr>
                <a:srgbClr val="820000"/>
              </a:buClr>
              <a:buFont typeface="Arial" charset="0"/>
              <a:buNone/>
              <a:defRPr/>
            </a:pPr>
            <a:endParaRPr lang="en-US" sz="2800" dirty="0">
              <a:latin typeface="Arial" charset="0"/>
              <a:cs typeface="Arial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72FAA7A-3606-4599-BEAA-56A287261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algn="ctr"/>
            <a:r>
              <a:rPr lang="en-US" sz="4800" dirty="0"/>
              <a:t>Summary and Review</a:t>
            </a:r>
          </a:p>
        </p:txBody>
      </p:sp>
      <p:pic>
        <p:nvPicPr>
          <p:cNvPr id="5" name="Picture 4" descr="USCGShield.png">
            <a:extLst>
              <a:ext uri="{FF2B5EF4-FFF2-40B4-BE49-F238E27FC236}">
                <a16:creationId xmlns:a16="http://schemas.microsoft.com/office/drawing/2014/main" id="{D5CA6533-BC48-4C2C-A291-FE77DA987434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53200" y="5029200"/>
            <a:ext cx="1612900" cy="1493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 rot="211859">
            <a:off x="3221266" y="478066"/>
            <a:ext cx="699156" cy="699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211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81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03E7F-E8F1-498A-932A-69F05BD621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160" y="914399"/>
            <a:ext cx="9144000" cy="1621656"/>
          </a:xfrm>
        </p:spPr>
        <p:txBody>
          <a:bodyPr>
            <a:normAutofit fontScale="90000"/>
          </a:bodyPr>
          <a:lstStyle/>
          <a:p>
            <a:pPr algn="ctr"/>
            <a:br>
              <a:rPr lang="en-US" dirty="0"/>
            </a:br>
            <a:r>
              <a:rPr lang="en-US" dirty="0"/>
              <a:t>Congratulations!</a:t>
            </a:r>
            <a:br>
              <a:rPr lang="en-US" dirty="0"/>
            </a:br>
            <a:r>
              <a:rPr lang="en-US" sz="4000" dirty="0">
                <a:solidFill>
                  <a:schemeClr val="tx1"/>
                </a:solidFill>
              </a:rPr>
              <a:t>You have completed the LECTURE for Unit 7. Lesson 1. Document Sale of Meals. </a:t>
            </a:r>
          </a:p>
        </p:txBody>
      </p:sp>
      <p:pic>
        <p:nvPicPr>
          <p:cNvPr id="7" name="Picture 4" descr="USCGShield.png">
            <a:extLst>
              <a:ext uri="{FF2B5EF4-FFF2-40B4-BE49-F238E27FC236}">
                <a16:creationId xmlns:a16="http://schemas.microsoft.com/office/drawing/2014/main" id="{CBA28187-62C7-4901-965B-FF565CA80C9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2667000"/>
            <a:ext cx="1866900" cy="1621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71D402A-D623-4ECE-83A1-329D2491C03D}"/>
              </a:ext>
            </a:extLst>
          </p:cNvPr>
          <p:cNvSpPr txBox="1"/>
          <p:nvPr/>
        </p:nvSpPr>
        <p:spPr>
          <a:xfrm>
            <a:off x="228600" y="4419600"/>
            <a:ext cx="89154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n-lt"/>
              </a:rPr>
              <a:t>Next Steps: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latin typeface="+mn-lt"/>
              </a:rPr>
              <a:t>Access USER GUIDE for U7 Lesson 1 for instructions  on lesson completion.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latin typeface="+mn-lt"/>
              </a:rPr>
              <a:t>Access paper Job Aid “How To Document Sale of Meals” in Job Aid Booklet.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latin typeface="+mn-lt"/>
              </a:rPr>
              <a:t>View video Demonstration </a:t>
            </a:r>
            <a:r>
              <a:rPr lang="en-US" sz="2000">
                <a:latin typeface="+mn-lt"/>
              </a:rPr>
              <a:t>“How to Document </a:t>
            </a:r>
            <a:r>
              <a:rPr lang="en-US" sz="2000" dirty="0">
                <a:latin typeface="+mn-lt"/>
              </a:rPr>
              <a:t>Sale of Meals.”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latin typeface="+mn-lt"/>
              </a:rPr>
              <a:t>Complete PRACTICE, then submit and receive instructor feedback.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latin typeface="+mn-lt"/>
              </a:rPr>
              <a:t>Complete ASSSESSMENT, then submit and receive instructor evaluation.</a:t>
            </a:r>
          </a:p>
        </p:txBody>
      </p:sp>
    </p:spTree>
    <p:extLst>
      <p:ext uri="{BB962C8B-B14F-4D97-AF65-F5344CB8AC3E}">
        <p14:creationId xmlns:p14="http://schemas.microsoft.com/office/powerpoint/2010/main" val="2183888906"/>
      </p:ext>
    </p:extLst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B66A29369663F41ABFEC720799F8B33" ma:contentTypeVersion="0" ma:contentTypeDescription="Create a new document." ma:contentTypeScope="" ma:versionID="7c5aa5614b92e7ba0d0d9e711fb09e4d">
  <xsd:schema xmlns:xsd="http://www.w3.org/2001/XMLSchema" xmlns:xs="http://www.w3.org/2001/XMLSchema" xmlns:p="http://schemas.microsoft.com/office/2006/metadata/properties" xmlns:ns2="b9d87d8e-2e07-46b2-92a5-8b8b5755d768" targetNamespace="http://schemas.microsoft.com/office/2006/metadata/properties" ma:root="true" ma:fieldsID="0e77461395c912487d40392114bd15f3" ns2:_="">
    <xsd:import namespace="b9d87d8e-2e07-46b2-92a5-8b8b5755d768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d87d8e-2e07-46b2-92a5-8b8b5755d76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9d87d8e-2e07-46b2-92a5-8b8b5755d768">DC3HDHFYPPD6-267475027-18</_dlc_DocId>
    <_dlc_DocIdUrl xmlns="b9d87d8e-2e07-46b2-92a5-8b8b5755d768">
      <Url>https://cg.portal.uscg.mil/communities/erats/CS/FSO-PVA FOT/_layouts/DocIdRedir.aspx?ID=DC3HDHFYPPD6-267475027-18</Url>
      <Description>DC3HDHFYPPD6-267475027-18</Description>
    </_dlc_DocIdUrl>
  </documentManagement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B2398DE-57F4-4551-9545-EE701E563FC3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4A4CBA4D-C6AF-4D33-BBEE-D7550AA896DC}"/>
</file>

<file path=customXml/itemProps3.xml><?xml version="1.0" encoding="utf-8"?>
<ds:datastoreItem xmlns:ds="http://schemas.openxmlformats.org/officeDocument/2006/customXml" ds:itemID="{65F94432-F1DA-4A0B-90A6-C5789D2FE7FE}">
  <ds:schemaRefs>
    <ds:schemaRef ds:uri="http://purl.org/dc/elements/1.1/"/>
    <ds:schemaRef ds:uri="http://schemas.microsoft.com/office/2006/metadata/properties"/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b9d87d8e-2e07-46b2-92a5-8b8b5755d768"/>
    <ds:schemaRef ds:uri="http://www.w3.org/XML/1998/namespace"/>
  </ds:schemaRefs>
</ds:datastoreItem>
</file>

<file path=customXml/itemProps4.xml><?xml version="1.0" encoding="utf-8"?>
<ds:datastoreItem xmlns:ds="http://schemas.openxmlformats.org/officeDocument/2006/customXml" ds:itemID="{95BEBEE5-3522-4A32-A9EF-98BE4E43801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25431</TotalTime>
  <Words>1282</Words>
  <Application>Microsoft Office PowerPoint</Application>
  <PresentationFormat>On-screen Show (4:3)</PresentationFormat>
  <Paragraphs>121</Paragraphs>
  <Slides>15</Slides>
  <Notes>11</Notes>
  <HiddenSlides>0</HiddenSlides>
  <MMClips>14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Calibri</vt:lpstr>
      <vt:lpstr>Constantia</vt:lpstr>
      <vt:lpstr>Trebuchet MS</vt:lpstr>
      <vt:lpstr>Verdana</vt:lpstr>
      <vt:lpstr>Wingdings</vt:lpstr>
      <vt:lpstr>Wingdings 2</vt:lpstr>
      <vt:lpstr>Flow</vt:lpstr>
      <vt:lpstr> Unit 7. Manage Sale of Meals Lesson 1.  Document a Sale of Meal</vt:lpstr>
      <vt:lpstr>Objective(s)</vt:lpstr>
      <vt:lpstr>Agenda</vt:lpstr>
      <vt:lpstr>Daily Paperwork Requirements</vt:lpstr>
      <vt:lpstr>Meal Sign-In Sheet (CG-4901) FSOs Fills out the following:</vt:lpstr>
      <vt:lpstr>Meal Sign-In Sheet, cont. Patron fills out the following, at time of Meal Sale:</vt:lpstr>
      <vt:lpstr>Meal Sign-In Sheet, cont.</vt:lpstr>
      <vt:lpstr>Daily Ration Memorandum (CG-3123)</vt:lpstr>
      <vt:lpstr>Daily Ration Memorandum, cont.</vt:lpstr>
      <vt:lpstr>Meal Sign In – Data Entry Sheet</vt:lpstr>
      <vt:lpstr>ICA Workbook Data Tab</vt:lpstr>
      <vt:lpstr>ICA Workbook  Sign-In Tab</vt:lpstr>
      <vt:lpstr>Individual Credit Account (CG-3476)</vt:lpstr>
      <vt:lpstr>Summary and Review</vt:lpstr>
      <vt:lpstr> Congratulations! You have completed the LECTURE for Unit 7. Lesson 1. Document Sale of Meals. </vt:lpstr>
    </vt:vector>
  </TitlesOfParts>
  <Company>University of Central Florida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rashley</dc:creator>
  <cp:lastModifiedBy>LJ pfeifer</cp:lastModifiedBy>
  <cp:revision>2126</cp:revision>
  <dcterms:created xsi:type="dcterms:W3CDTF">2004-08-24T01:58:17Z</dcterms:created>
  <dcterms:modified xsi:type="dcterms:W3CDTF">2020-05-05T01:12:08Z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0x010100FB66A29369663F41ABFEC720799F8B33</vt:lpwstr>
  </property>
  <property fmtid="{D5CDD505-2E9C-101B-9397-08002B2CF9AE}" pid="3" name="_dlc_DocIdItemGuid">
    <vt:lpwstr>2c683595-ea36-4a97-b6e8-cbc197d6f88f</vt:lpwstr>
  </property>
</Properties>
</file>