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5"/>
  </p:sldMasterIdLst>
  <p:notesMasterIdLst>
    <p:notesMasterId r:id="rId21"/>
  </p:notesMasterIdLst>
  <p:handoutMasterIdLst>
    <p:handoutMasterId r:id="rId22"/>
  </p:handoutMasterIdLst>
  <p:sldIdLst>
    <p:sldId id="265" r:id="rId6"/>
    <p:sldId id="410" r:id="rId7"/>
    <p:sldId id="419" r:id="rId8"/>
    <p:sldId id="385" r:id="rId9"/>
    <p:sldId id="438" r:id="rId10"/>
    <p:sldId id="439" r:id="rId11"/>
    <p:sldId id="442" r:id="rId12"/>
    <p:sldId id="441" r:id="rId13"/>
    <p:sldId id="449" r:id="rId14"/>
    <p:sldId id="445" r:id="rId15"/>
    <p:sldId id="448" r:id="rId16"/>
    <p:sldId id="446" r:id="rId17"/>
    <p:sldId id="440" r:id="rId18"/>
    <p:sldId id="447" r:id="rId19"/>
    <p:sldId id="429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FFFF"/>
    <a:srgbClr val="820000"/>
    <a:srgbClr val="F8F8F8"/>
    <a:srgbClr val="996633"/>
    <a:srgbClr val="CC6600"/>
    <a:srgbClr val="828844"/>
    <a:srgbClr val="E3EDF1"/>
    <a:srgbClr val="D3E3E9"/>
    <a:srgbClr val="D6E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80142" autoAdjust="0"/>
  </p:normalViewPr>
  <p:slideViewPr>
    <p:cSldViewPr>
      <p:cViewPr varScale="1">
        <p:scale>
          <a:sx n="53" d="100"/>
          <a:sy n="53" d="100"/>
        </p:scale>
        <p:origin x="1179" y="2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1364C8E3-608F-40F5-9085-CEC5B29B2D0B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03EBE965-38D6-426C-8C66-B6FFC58DEE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F38DF4E-8A06-4B83-B8CA-894AD511DA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370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91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7, Manage Sale of Meals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Anthony Ciurlino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7 IS “Document a Sale of Meal”.  This lesson discusses the paperwork that the FSO fills out to document that the Dining Facility is selling a meal to an authorized patron.  It does not talk about payment methods, only the daily PVA paperwork.</a:t>
            </a:r>
          </a:p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376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9628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03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8476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23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0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86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27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92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2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4038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185204"/>
            <a:ext cx="7851648" cy="231999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Unit 7. Manage Sale of Meals</a:t>
            </a:r>
            <a:br>
              <a:rPr lang="en-US" sz="4400" dirty="0"/>
            </a:br>
            <a:r>
              <a:rPr lang="en-US" sz="4900" dirty="0"/>
              <a:t>Lesson 2.</a:t>
            </a:r>
            <a:br>
              <a:rPr lang="en-US" sz="4400" dirty="0"/>
            </a:br>
            <a:r>
              <a:rPr lang="en-US" sz="4900" dirty="0"/>
              <a:t>Complete a Sale of Meals </a:t>
            </a:r>
            <a:br>
              <a:rPr lang="en-US" sz="4900" dirty="0"/>
            </a:br>
            <a:r>
              <a:rPr lang="en-US" sz="4900" dirty="0"/>
              <a:t>with Pay.gov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974" y="39624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00200" y="131247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375" y="2400300"/>
            <a:ext cx="8262425" cy="37258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Given an authorized patron paying with Pay.gov for an Individual Credit Account (ICA), a computer with CS Portal access, a Purchase vs. Allowance Inventory System Workbook (PVAISW), an ICA (CG-3476), and Job Aid “How to Complete a Sale of Meals with Pay.gov”, </a:t>
            </a:r>
            <a:r>
              <a:rPr lang="en-US" b="1" dirty="0"/>
              <a:t>COMPLETE</a:t>
            </a:r>
            <a:r>
              <a:rPr lang="en-US" dirty="0"/>
              <a:t> a sale of meal with Pay.gov with 100% accuracy. (TPO)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44E7BE8-74A5-4998-8AD2-1157F4F82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Objective(s)</a:t>
            </a:r>
          </a:p>
        </p:txBody>
      </p:sp>
      <p:pic>
        <p:nvPicPr>
          <p:cNvPr id="7" name="Picture 6" descr="USCGShield.png">
            <a:extLst>
              <a:ext uri="{FF2B5EF4-FFF2-40B4-BE49-F238E27FC236}">
                <a16:creationId xmlns:a16="http://schemas.microsoft.com/office/drawing/2014/main" id="{98951123-579D-477C-B1D1-82EBC37E967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52600" y="6735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6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609600" y="2133600"/>
            <a:ext cx="7924800" cy="42672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About Pay.gov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How to Pay using Pay.gov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Pay.gov Log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OGD Receipt recorded on CG-2576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Review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Agenda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14600" y="4803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18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Title 11"/>
          <p:cNvSpPr>
            <a:spLocks noGrp="1"/>
          </p:cNvSpPr>
          <p:nvPr>
            <p:ph idx="1"/>
          </p:nvPr>
        </p:nvSpPr>
        <p:spPr>
          <a:xfrm>
            <a:off x="0" y="2667000"/>
            <a:ext cx="9106270" cy="3124200"/>
          </a:xfrm>
        </p:spPr>
        <p:txBody>
          <a:bodyPr/>
          <a:lstStyle/>
          <a:p>
            <a:pPr marL="457200" lvl="1" indent="0">
              <a:spcBef>
                <a:spcPts val="600"/>
              </a:spcBef>
              <a:buNone/>
            </a:pPr>
            <a:r>
              <a:rPr lang="en-US" dirty="0">
                <a:cs typeface="Arial" charset="0"/>
              </a:rPr>
              <a:t>Pay.gov is a United States Government website that allows Coast Guard Dining Facility Patrons on Individual Credit Accounts (ICAs) to pay their bill using a Credit Card. </a:t>
            </a:r>
          </a:p>
          <a:p>
            <a:pPr marL="457200" lvl="1" indent="0">
              <a:spcBef>
                <a:spcPts val="600"/>
              </a:spcBef>
              <a:buNone/>
            </a:pPr>
            <a:endParaRPr lang="en-US" sz="1000" dirty="0">
              <a:latin typeface="Arial" charset="0"/>
              <a:cs typeface="Arial" charset="0"/>
            </a:endParaRP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>
                <a:cs typeface="Arial" charset="0"/>
              </a:rPr>
              <a:t>Link will be sent to Patrons from the FSO with their ICA</a:t>
            </a:r>
          </a:p>
          <a:p>
            <a:pPr lvl="3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1800" dirty="0">
                <a:cs typeface="Arial" charset="0"/>
              </a:rPr>
              <a:t>https://www.pay.gov/public/form/start/70133200</a:t>
            </a: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>
                <a:cs typeface="Arial" charset="0"/>
              </a:rPr>
              <a:t>Patron logs into Pay.gov and pays bill</a:t>
            </a:r>
            <a:endParaRPr lang="en-US" sz="1000" dirty="0">
              <a:cs typeface="Arial" charset="0"/>
            </a:endParaRPr>
          </a:p>
          <a:p>
            <a:pPr lvl="2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000" dirty="0">
                <a:cs typeface="Arial" charset="0"/>
              </a:rPr>
              <a:t>Payment goes directly to the USCG Finance Center (FINCEN)</a:t>
            </a:r>
          </a:p>
          <a:p>
            <a:pPr lvl="3" indent="-365760">
              <a:spcBef>
                <a:spcPts val="600"/>
              </a:spcBef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1000" dirty="0">
              <a:cs typeface="Arial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About Pay.gov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" y="49059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95350"/>
          </a:xfrm>
        </p:spPr>
        <p:txBody>
          <a:bodyPr/>
          <a:lstStyle/>
          <a:p>
            <a:pPr algn="ctr"/>
            <a:r>
              <a:rPr lang="en-US" dirty="0"/>
              <a:t>How to Pay using Pay.gov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885950"/>
            <a:ext cx="5562599" cy="4389437"/>
          </a:xfr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04800" y="5105400"/>
            <a:ext cx="2057400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From the Home Screen</a:t>
            </a:r>
          </a:p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 select</a:t>
            </a:r>
          </a:p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 “Continue to the Form”.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362200" y="5334000"/>
            <a:ext cx="3276600" cy="30480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8700" y="1620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3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95350"/>
          </a:xfrm>
        </p:spPr>
        <p:txBody>
          <a:bodyPr/>
          <a:lstStyle/>
          <a:p>
            <a:pPr algn="ctr"/>
            <a:r>
              <a:rPr lang="en-US" dirty="0"/>
              <a:t>How to Pay using Pay.gov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62800" y="4876798"/>
            <a:ext cx="137160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Patron enters appropriate data into the blank fields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905000"/>
            <a:ext cx="5562599" cy="4389437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ight Brace 6"/>
          <p:cNvSpPr/>
          <p:nvPr/>
        </p:nvSpPr>
        <p:spPr>
          <a:xfrm>
            <a:off x="6629400" y="4744252"/>
            <a:ext cx="457199" cy="1219200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4400" y="4000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461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3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95350"/>
          </a:xfrm>
        </p:spPr>
        <p:txBody>
          <a:bodyPr/>
          <a:lstStyle/>
          <a:p>
            <a:pPr algn="ctr"/>
            <a:r>
              <a:rPr lang="en-US" dirty="0"/>
              <a:t>How to Pay using Pay.gov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1905000"/>
            <a:ext cx="73152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Pay.gov will ask the Patron to Verify the Amount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2200" dirty="0">
              <a:latin typeface="+mn-lt"/>
            </a:endParaRPr>
          </a:p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Pay.gov will also ask the Patron to Verify the Date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2200" dirty="0">
              <a:latin typeface="+mn-lt"/>
            </a:endParaRPr>
          </a:p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Patron then enters their Credit Card information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2200" dirty="0">
              <a:latin typeface="+mn-lt"/>
            </a:endParaRPr>
          </a:p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Patron Selects “Review and Submit Payment”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2200" dirty="0">
              <a:latin typeface="+mn-lt"/>
            </a:endParaRPr>
          </a:p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The final screen, before selecting the final “Submit Payment”, the Patron should enter the FSO’s email address.</a:t>
            </a:r>
          </a:p>
          <a:p>
            <a:pPr marL="742950" lvl="1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dirty="0">
                <a:latin typeface="+mn-lt"/>
              </a:rPr>
              <a:t>Entering the FSO’s email address will ensure the FSO receives a copy of the payment confirmation.  </a:t>
            </a:r>
          </a:p>
          <a:p>
            <a:endParaRPr lang="en-US" sz="2200" dirty="0"/>
          </a:p>
          <a:p>
            <a:endParaRPr lang="en-US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9600" y="2476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312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9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Pay.gov Log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3048000"/>
            <a:ext cx="7315200" cy="2525078"/>
          </a:xfr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04799" y="2133600"/>
            <a:ext cx="861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For a Unit utilizing only Pay.gov, the Pay.gov Log is authorized instead of the Cash Log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81300" y="5856536"/>
            <a:ext cx="2057400" cy="5232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FSO records the amount the Patrons were billed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3810000" y="5573078"/>
            <a:ext cx="0" cy="28345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" y="257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00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42950"/>
          </a:xfrm>
        </p:spPr>
        <p:txBody>
          <a:bodyPr/>
          <a:lstStyle/>
          <a:p>
            <a:r>
              <a:rPr lang="en-US" sz="4200" dirty="0"/>
              <a:t>Pay.gov Payment Email Confirmation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1761530"/>
            <a:ext cx="4841403" cy="4563070"/>
          </a:xfr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57200" y="2286000"/>
            <a:ext cx="25908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   </a:t>
            </a:r>
            <a:r>
              <a:rPr lang="en-US" u="sng" dirty="0">
                <a:latin typeface="+mn-lt"/>
              </a:rPr>
              <a:t>FSO will</a:t>
            </a:r>
            <a:r>
              <a:rPr lang="en-US" dirty="0">
                <a:latin typeface="+mn-lt"/>
              </a:rPr>
              <a:t>:</a:t>
            </a:r>
          </a:p>
          <a:p>
            <a:endParaRPr lang="en-US" sz="1000" u="sng" dirty="0">
              <a:latin typeface="+mn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+mn-lt"/>
              </a:rPr>
              <a:t>Print this email</a:t>
            </a:r>
          </a:p>
          <a:p>
            <a:pPr marL="342900" indent="-342900">
              <a:buFont typeface="+mj-lt"/>
              <a:buAutoNum type="arabicPeriod"/>
            </a:pPr>
            <a:endParaRPr lang="en-US" sz="800" dirty="0">
              <a:latin typeface="+mn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+mn-lt"/>
              </a:rPr>
              <a:t>Enter this information into the Pay.gov Log</a:t>
            </a:r>
          </a:p>
          <a:p>
            <a:pPr marL="342900" indent="-342900">
              <a:buFont typeface="+mj-lt"/>
              <a:buAutoNum type="arabicPeriod"/>
            </a:pPr>
            <a:endParaRPr lang="en-US" sz="800" dirty="0">
              <a:latin typeface="+mn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+mn-lt"/>
              </a:rPr>
              <a:t>Staple to Patron’s ICA</a:t>
            </a:r>
          </a:p>
          <a:p>
            <a:pPr marL="342900" indent="-342900">
              <a:buFont typeface="+mj-lt"/>
              <a:buAutoNum type="arabicPeriod"/>
            </a:pPr>
            <a:endParaRPr lang="en-US" sz="800" dirty="0">
              <a:latin typeface="+mn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+mn-lt"/>
              </a:rPr>
              <a:t>File in Left Side of Monthly Folder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47800" y="304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13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Pay.gov Log, continued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0" y="5410312"/>
            <a:ext cx="2438400" cy="11079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FSO records the amount paid on Pay.gov</a:t>
            </a:r>
          </a:p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(from email confirmation)</a:t>
            </a:r>
          </a:p>
          <a:p>
            <a:pPr algn="ctr"/>
            <a:r>
              <a:rPr lang="en-US" sz="1200" dirty="0">
                <a:latin typeface="+mn-lt"/>
                <a:cs typeface="Arial" panose="020B0604020202020204" pitchFamily="34" charset="0"/>
              </a:rPr>
              <a:t>*Box turns </a:t>
            </a:r>
            <a:r>
              <a:rPr lang="en-US" sz="1200" dirty="0">
                <a:solidFill>
                  <a:srgbClr val="008000"/>
                </a:solidFill>
                <a:latin typeface="+mn-lt"/>
                <a:cs typeface="Arial" panose="020B0604020202020204" pitchFamily="34" charset="0"/>
              </a:rPr>
              <a:t>GREEN</a:t>
            </a:r>
            <a:r>
              <a:rPr lang="en-US" sz="1200" dirty="0">
                <a:latin typeface="+mn-lt"/>
                <a:cs typeface="Arial" panose="020B0604020202020204" pitchFamily="34" charset="0"/>
              </a:rPr>
              <a:t> if correct amount was paid, stays </a:t>
            </a:r>
            <a:r>
              <a:rPr lang="en-US" sz="1200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RED</a:t>
            </a:r>
            <a:r>
              <a:rPr lang="en-US" sz="1200" dirty="0">
                <a:latin typeface="+mn-lt"/>
                <a:cs typeface="Arial" panose="020B0604020202020204" pitchFamily="34" charset="0"/>
              </a:rPr>
              <a:t> if not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4876800" y="5126854"/>
            <a:ext cx="0" cy="28345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601776"/>
            <a:ext cx="7315200" cy="2525078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76400" y="116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39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047750"/>
          </a:xfrm>
        </p:spPr>
        <p:txBody>
          <a:bodyPr/>
          <a:lstStyle/>
          <a:p>
            <a:pPr algn="ctr"/>
            <a:r>
              <a:rPr lang="en-US" dirty="0"/>
              <a:t>OGD from FINCEN</a:t>
            </a:r>
            <a:br>
              <a:rPr lang="en-US" dirty="0"/>
            </a:br>
            <a:r>
              <a:rPr lang="en-US" sz="2400" u="sng" dirty="0"/>
              <a:t>O</a:t>
            </a:r>
            <a:r>
              <a:rPr lang="en-US" sz="2400" dirty="0"/>
              <a:t>perations </a:t>
            </a:r>
            <a:r>
              <a:rPr lang="en-US" sz="2400" u="sng" dirty="0"/>
              <a:t>G</a:t>
            </a:r>
            <a:r>
              <a:rPr lang="en-US" sz="2400" dirty="0"/>
              <a:t>eneral Accounting </a:t>
            </a:r>
            <a:r>
              <a:rPr lang="en-US" sz="2400" u="sng" dirty="0"/>
              <a:t>D</a:t>
            </a:r>
            <a:r>
              <a:rPr lang="en-US" sz="2400" dirty="0"/>
              <a:t>ivision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1981200"/>
            <a:ext cx="4800600" cy="4343400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457200" y="2362200"/>
            <a:ext cx="25908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+mn-lt"/>
              </a:rPr>
              <a:t>   </a:t>
            </a:r>
            <a:r>
              <a:rPr lang="en-US" u="sng" dirty="0">
                <a:latin typeface="+mn-lt"/>
              </a:rPr>
              <a:t>FSO will</a:t>
            </a:r>
            <a:r>
              <a:rPr lang="en-US" dirty="0">
                <a:latin typeface="+mn-lt"/>
              </a:rPr>
              <a:t>:</a:t>
            </a:r>
            <a:endParaRPr lang="en-US" u="sng" dirty="0">
              <a:latin typeface="+mn-lt"/>
            </a:endParaRPr>
          </a:p>
          <a:p>
            <a:pPr marL="342900" indent="-342900">
              <a:buFont typeface="+mj-lt"/>
              <a:buAutoNum type="arabicPeriod"/>
            </a:pPr>
            <a:endParaRPr lang="en-US" sz="1000" dirty="0">
              <a:latin typeface="+mn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+mn-lt"/>
              </a:rPr>
              <a:t>Print this email</a:t>
            </a:r>
          </a:p>
          <a:p>
            <a:pPr marL="342900" indent="-342900">
              <a:buFont typeface="+mj-lt"/>
              <a:buAutoNum type="arabicPeriod"/>
            </a:pPr>
            <a:endParaRPr lang="en-US" sz="800" dirty="0">
              <a:latin typeface="+mn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+mn-lt"/>
              </a:rPr>
              <a:t>Enter this information into the Pay.gov Log</a:t>
            </a:r>
          </a:p>
          <a:p>
            <a:pPr marL="342900" indent="-342900">
              <a:buFont typeface="+mj-lt"/>
              <a:buAutoNum type="arabicPeriod"/>
            </a:pPr>
            <a:endParaRPr lang="en-US" sz="800" dirty="0">
              <a:latin typeface="+mn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+mn-lt"/>
              </a:rPr>
              <a:t>Enter this information on the CG-2576</a:t>
            </a:r>
          </a:p>
          <a:p>
            <a:pPr marL="342900" indent="-342900">
              <a:buFont typeface="+mj-lt"/>
              <a:buAutoNum type="arabicPeriod"/>
            </a:pPr>
            <a:endParaRPr lang="en-US" sz="800" dirty="0">
              <a:latin typeface="+mn-lt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+mn-lt"/>
              </a:rPr>
              <a:t>File in Left Side of Monthly Folder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2953" y="1714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54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9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Pay.gov Log, continued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0" y="5410312"/>
            <a:ext cx="2057400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FSO records the amount on the OGD Receipts received from FINCEN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5334000" y="5126854"/>
            <a:ext cx="0" cy="28345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601776"/>
            <a:ext cx="7086600" cy="2525078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5943600" y="5410312"/>
            <a:ext cx="205740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If any amount does not add up, the Balance will have an outstanding amount</a:t>
            </a:r>
            <a:endParaRPr lang="en-US" sz="1200" dirty="0">
              <a:latin typeface="+mn-lt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6324600" y="5126854"/>
            <a:ext cx="0" cy="28345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848600" y="4025324"/>
            <a:ext cx="838200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+mn-lt"/>
                <a:cs typeface="Arial" panose="020B0604020202020204" pitchFamily="34" charset="0"/>
              </a:rPr>
              <a:t>FSO initials after the OGD is received</a:t>
            </a:r>
            <a:endParaRPr lang="en-US" sz="12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620000" y="4267200"/>
            <a:ext cx="228600" cy="685800"/>
          </a:xfrm>
          <a:prstGeom prst="rightBrac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" y="1226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05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6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400" dirty="0"/>
              <a:t>OGD Receipt Recorded on CG-2576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42011"/>
            <a:ext cx="3962400" cy="424966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898" y="3886200"/>
            <a:ext cx="5248102" cy="259116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15" name="Straight Connector 14"/>
          <p:cNvCxnSpPr/>
          <p:nvPr/>
        </p:nvCxnSpPr>
        <p:spPr>
          <a:xfrm>
            <a:off x="2033847" y="5029200"/>
            <a:ext cx="1100051" cy="144816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057400" y="3810000"/>
            <a:ext cx="1076498" cy="76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267200" y="3810000"/>
            <a:ext cx="4114800" cy="76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495800" y="1752600"/>
            <a:ext cx="42006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>
                <a:latin typeface="+mn-lt"/>
              </a:rPr>
              <a:t>OGD Receipts are recorded on Page 2 of the CG-2576, bottom right, above the signature blocks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800" dirty="0">
              <a:latin typeface="+mn-lt"/>
            </a:endParaRPr>
          </a:p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1500" dirty="0">
                <a:latin typeface="+mn-lt"/>
              </a:rPr>
              <a:t>Recorded in the order received from FINCEN</a:t>
            </a:r>
          </a:p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en-US" sz="800" dirty="0">
              <a:latin typeface="+mn-lt"/>
            </a:endParaRPr>
          </a:p>
          <a:p>
            <a:pPr marL="285750" indent="-285750">
              <a:buClr>
                <a:schemeClr val="bg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sz="1500" dirty="0">
                <a:latin typeface="+mn-lt"/>
              </a:rPr>
              <a:t>Total auto-populates Line 34 on Page 1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2000" y="772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03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609600" y="2133600"/>
            <a:ext cx="7924800" cy="42672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About Pay.gov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How to Pay using Pay.gov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Pay.gov Log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OGD Receipt recorded on CG-2576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Questions?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Summary and Review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05000" y="3074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2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878389"/>
            <a:ext cx="8600440" cy="1621656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/>
              <a:t>Congratulations!</a:t>
            </a:r>
            <a:br>
              <a:rPr lang="en-US" dirty="0"/>
            </a:br>
            <a:r>
              <a:rPr lang="en-US" sz="3600" dirty="0">
                <a:solidFill>
                  <a:schemeClr val="tx1"/>
                </a:solidFill>
              </a:rPr>
              <a:t>You have completed the LECTURE for Unit 7. Lesson 2. Complete a Sale of Meals with Pay.gov. 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2667000"/>
            <a:ext cx="1790700" cy="162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1D402A-D623-4ECE-83A1-329D2491C03D}"/>
              </a:ext>
            </a:extLst>
          </p:cNvPr>
          <p:cNvSpPr txBox="1"/>
          <p:nvPr/>
        </p:nvSpPr>
        <p:spPr>
          <a:xfrm>
            <a:off x="228600" y="4419600"/>
            <a:ext cx="8915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Next Steps: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Access USER GUIDE for U7 Lesson 2 for instructions  on lesson completion.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On </a:t>
            </a:r>
            <a:r>
              <a:rPr lang="en-US" sz="2000" dirty="0" err="1">
                <a:latin typeface="+mn-lt"/>
              </a:rPr>
              <a:t>milSuite</a:t>
            </a:r>
            <a:r>
              <a:rPr lang="en-US" sz="2000" dirty="0">
                <a:latin typeface="+mn-lt"/>
              </a:rPr>
              <a:t> “Knowledge Development” section for U7L2, download the digital Job Aid “How To Complete a Sale of Meals with Pay.gov” 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View video Demonstration “How to Complete Sale of Meals with Pay.gov.”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Complete PRACTICE, then submit and receive instructor feedback.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Complete ASSSESSMENT, then submit and receive instructor evaluation.</a:t>
            </a:r>
          </a:p>
        </p:txBody>
      </p:sp>
    </p:spTree>
    <p:extLst>
      <p:ext uri="{BB962C8B-B14F-4D97-AF65-F5344CB8AC3E}">
        <p14:creationId xmlns:p14="http://schemas.microsoft.com/office/powerpoint/2010/main" val="2183888906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3D09972415EA4A908048214551F961" ma:contentTypeVersion="0" ma:contentTypeDescription="Create a new document." ma:contentTypeScope="" ma:versionID="2dbc415a99f289ba4aff87118ae941cb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DC3HDHFYPPD6-1782185689-6</_dlc_DocId>
    <_dlc_DocIdUrl xmlns="b9d87d8e-2e07-46b2-92a5-8b8b5755d768">
      <Url>https://cg.portal.uscg.mil/communities/erats/CS/FSO-PVA FOT/_layouts/DocIdRedir.aspx?ID=DC3HDHFYPPD6-1782185689-6</Url>
      <Description>DC3HDHFYPPD6-1782185689-6</Description>
    </_dlc_DocIdUrl>
  </documentManagement>
</p:properties>
</file>

<file path=customXml/itemProps1.xml><?xml version="1.0" encoding="utf-8"?>
<ds:datastoreItem xmlns:ds="http://schemas.openxmlformats.org/officeDocument/2006/customXml" ds:itemID="{95BEBEE5-3522-4A32-A9EF-98BE4E43801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B2398DE-57F4-4551-9545-EE701E563FC3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7A0D156D-E4A7-4FEE-BDC5-E3A1DBCB85E0}"/>
</file>

<file path=customXml/itemProps4.xml><?xml version="1.0" encoding="utf-8"?>
<ds:datastoreItem xmlns:ds="http://schemas.openxmlformats.org/officeDocument/2006/customXml" ds:itemID="{65F94432-F1DA-4A0B-90A6-C5789D2FE7FE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b9d87d8e-2e07-46b2-92a5-8b8b5755d768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25697</TotalTime>
  <Words>785</Words>
  <Application>Microsoft Office PowerPoint</Application>
  <PresentationFormat>On-screen Show (4:3)</PresentationFormat>
  <Paragraphs>97</Paragraphs>
  <Slides>15</Slides>
  <Notes>5</Notes>
  <HiddenSlides>0</HiddenSlides>
  <MMClips>14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Constantia</vt:lpstr>
      <vt:lpstr>Trebuchet MS</vt:lpstr>
      <vt:lpstr>Verdana</vt:lpstr>
      <vt:lpstr>Wingdings</vt:lpstr>
      <vt:lpstr>Wingdings 2</vt:lpstr>
      <vt:lpstr>Flow</vt:lpstr>
      <vt:lpstr>Unit 7. Manage Sale of Meals Lesson 2. Complete a Sale of Meals  with Pay.gov</vt:lpstr>
      <vt:lpstr>Objective(s)</vt:lpstr>
      <vt:lpstr>Agenda</vt:lpstr>
      <vt:lpstr>About Pay.gov</vt:lpstr>
      <vt:lpstr>How to Pay using Pay.gov</vt:lpstr>
      <vt:lpstr>How to Pay using Pay.gov</vt:lpstr>
      <vt:lpstr>How to Pay using Pay.gov</vt:lpstr>
      <vt:lpstr>Pay.gov Log</vt:lpstr>
      <vt:lpstr>Pay.gov Payment Email Confirmation</vt:lpstr>
      <vt:lpstr>Pay.gov Log, continued</vt:lpstr>
      <vt:lpstr>OGD from FINCEN Operations General Accounting Division</vt:lpstr>
      <vt:lpstr>Pay.gov Log, continued</vt:lpstr>
      <vt:lpstr>OGD Receipt Recorded on CG-2576</vt:lpstr>
      <vt:lpstr>Summary and Review</vt:lpstr>
      <vt:lpstr> Congratulations! You have completed the LECTURE for Unit 7. Lesson 2. Complete a Sale of Meals with Pay.gov. 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LJ pfeifer</cp:lastModifiedBy>
  <cp:revision>2156</cp:revision>
  <dcterms:created xsi:type="dcterms:W3CDTF">2004-08-24T01:58:17Z</dcterms:created>
  <dcterms:modified xsi:type="dcterms:W3CDTF">2020-05-05T01:30:43Z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0x0101008C3D09972415EA4A908048214551F961</vt:lpwstr>
  </property>
  <property fmtid="{D5CDD505-2E9C-101B-9397-08002B2CF9AE}" pid="3" name="_dlc_DocIdItemGuid">
    <vt:lpwstr>76404406-d5b7-4712-a438-864157257219</vt:lpwstr>
  </property>
</Properties>
</file>