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5"/>
  </p:sldMasterIdLst>
  <p:notesMasterIdLst>
    <p:notesMasterId r:id="rId21"/>
  </p:notesMasterIdLst>
  <p:handoutMasterIdLst>
    <p:handoutMasterId r:id="rId22"/>
  </p:handoutMasterIdLst>
  <p:sldIdLst>
    <p:sldId id="265" r:id="rId6"/>
    <p:sldId id="410" r:id="rId7"/>
    <p:sldId id="459" r:id="rId8"/>
    <p:sldId id="453" r:id="rId9"/>
    <p:sldId id="455" r:id="rId10"/>
    <p:sldId id="456" r:id="rId11"/>
    <p:sldId id="451" r:id="rId12"/>
    <p:sldId id="450" r:id="rId13"/>
    <p:sldId id="452" r:id="rId14"/>
    <p:sldId id="458" r:id="rId15"/>
    <p:sldId id="446" r:id="rId16"/>
    <p:sldId id="449" r:id="rId17"/>
    <p:sldId id="440" r:id="rId18"/>
    <p:sldId id="460" r:id="rId19"/>
    <p:sldId id="429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FFFF"/>
    <a:srgbClr val="820000"/>
    <a:srgbClr val="F8F8F8"/>
    <a:srgbClr val="996633"/>
    <a:srgbClr val="CC6600"/>
    <a:srgbClr val="828844"/>
    <a:srgbClr val="E3EDF1"/>
    <a:srgbClr val="D3E3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80142" autoAdjust="0"/>
  </p:normalViewPr>
  <p:slideViewPr>
    <p:cSldViewPr>
      <p:cViewPr varScale="1">
        <p:scale>
          <a:sx n="53" d="100"/>
          <a:sy n="53" d="100"/>
        </p:scale>
        <p:origin x="1179" y="2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1364C8E3-608F-40F5-9085-CEC5B29B2D0B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03EBE965-38D6-426C-8C66-B6FFC58DEE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F38DF4E-8A06-4B83-B8CA-894AD511DA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DDD84B-60EF-494E-B8AE-F34C74359582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446C17-B000-4155-A1D4-79B4FD21C70A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9889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MAX COH $5,000</a:t>
            </a:r>
          </a:p>
          <a:p>
            <a:r>
              <a:rPr lang="en-US"/>
              <a:t>MAX CMF $500</a:t>
            </a:r>
          </a:p>
          <a:p>
            <a:r>
              <a:rPr lang="en-US"/>
              <a:t>Class 5 GSA approved Safe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E3A6854-FADB-4758-9356-9464CF080243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0039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446C17-B000-4155-A1D4-79B4FD21C70A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10648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7, Manage Sale of Meals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My name is Senior Chief Anthony Ciurlino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FIRST LESSON IN UNIT 7 IS “Document a Sale of Meal”.  This lesson discusses the paperwork that the FSO fills out to document that the Dining Facility is selling a meal to an authorized patron.  It does not talk about payment methods, only the daily PVA paperwork.</a:t>
            </a:r>
          </a:p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DDD84B-60EF-494E-B8AE-F34C7435958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376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9628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03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8476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823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00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86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6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427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922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12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4038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03E7F-E8F1-498A-932A-69F05BD62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185204"/>
            <a:ext cx="8077200" cy="224379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Unit 7. Manage Sale of Meals</a:t>
            </a:r>
            <a:br>
              <a:rPr lang="en-US" dirty="0"/>
            </a:br>
            <a:r>
              <a:rPr lang="en-US" sz="4900" dirty="0"/>
              <a:t>Lesson 4.</a:t>
            </a:r>
            <a:br>
              <a:rPr lang="en-US" sz="4900" dirty="0"/>
            </a:br>
            <a:r>
              <a:rPr lang="en-US" sz="4900" dirty="0"/>
              <a:t>Transmit CGDF Funds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CBA28187-62C7-4901-965B-FF565CA80C9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60750" y="3962400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4400" y="34700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1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375" y="2209800"/>
            <a:ext cx="8262425" cy="39163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Given funds for deposit, a computer with CS Portal access, a Purchase vs. Allowance Inventory System Workbook (PVAISW), U.S. Postal Services, and Job Aid “How to Transmit CGDF Funds for Deposit”, </a:t>
            </a:r>
            <a:r>
              <a:rPr lang="en-US" b="1" dirty="0"/>
              <a:t>TRANSMIT</a:t>
            </a:r>
            <a:r>
              <a:rPr lang="en-US" dirty="0"/>
              <a:t>  CGDF Funds with 100% accuracy. (TPO)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44E7BE8-74A5-4998-8AD2-1157F4F82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Objective(s)</a:t>
            </a:r>
          </a:p>
        </p:txBody>
      </p:sp>
      <p:pic>
        <p:nvPicPr>
          <p:cNvPr id="7" name="Picture 6" descr="USCGShield.png">
            <a:extLst>
              <a:ext uri="{FF2B5EF4-FFF2-40B4-BE49-F238E27FC236}">
                <a16:creationId xmlns:a16="http://schemas.microsoft.com/office/drawing/2014/main" id="{98951123-579D-477C-B1D1-82EBC37E967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52400"/>
            <a:ext cx="990600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00200" y="765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469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1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Content Placeholder 2"/>
          <p:cNvSpPr>
            <a:spLocks noGrp="1"/>
          </p:cNvSpPr>
          <p:nvPr>
            <p:ph idx="1"/>
          </p:nvPr>
        </p:nvSpPr>
        <p:spPr>
          <a:xfrm>
            <a:off x="609600" y="2133600"/>
            <a:ext cx="7924800" cy="4267200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Handling Cash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Documenting Money Order Fees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Transmittal Letter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Cash Log for Transmittal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Transmittal Recorded on CG-2576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OGD Receipt Recorded on CG-2576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Review</a:t>
            </a:r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Wingdings" pitchFamily="2" charset="2"/>
              <a:buAutoNum type="arabicPeriod"/>
              <a:defRPr/>
            </a:pPr>
            <a:endParaRPr lang="en-US" sz="3600" dirty="0"/>
          </a:p>
          <a:p>
            <a:pPr eaLnBrk="1" hangingPunct="1">
              <a:buClr>
                <a:srgbClr val="820000"/>
              </a:buClr>
              <a:buFont typeface="Arial" charset="0"/>
              <a:buNone/>
              <a:defRPr/>
            </a:pPr>
            <a:endParaRPr lang="en-US" sz="2800" dirty="0">
              <a:latin typeface="Arial" charset="0"/>
              <a:cs typeface="Arial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2FAA7A-3606-4599-BEAA-56A287261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Agenda</a:t>
            </a:r>
          </a:p>
        </p:txBody>
      </p:sp>
      <p:pic>
        <p:nvPicPr>
          <p:cNvPr id="5" name="Picture 4" descr="USCGShield.png">
            <a:extLst>
              <a:ext uri="{FF2B5EF4-FFF2-40B4-BE49-F238E27FC236}">
                <a16:creationId xmlns:a16="http://schemas.microsoft.com/office/drawing/2014/main" id="{D5CA6533-BC48-4C2C-A291-FE77DA98743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5029200"/>
            <a:ext cx="1612900" cy="149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4400" y="10287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765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6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" indent="-320040"/>
            <a:r>
              <a:rPr lang="en-US" sz="3200" dirty="0">
                <a:cs typeface="Arial" charset="0"/>
              </a:rPr>
              <a:t>Always Convert Cash into a Money Order</a:t>
            </a:r>
          </a:p>
          <a:p>
            <a:pPr marL="987552" lvl="1" indent="-4572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cs typeface="Arial" charset="0"/>
              </a:rPr>
              <a:t>The money order amount will be the total of all cash minus the money order cost.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064" y="3733800"/>
            <a:ext cx="4681872" cy="2205971"/>
          </a:xfrm>
          <a:prstGeom prst="rect">
            <a:avLst/>
          </a:prstGeom>
        </p:spPr>
      </p:pic>
      <p:sp>
        <p:nvSpPr>
          <p:cNvPr id="9" name="Title 2">
            <a:extLst>
              <a:ext uri="{FF2B5EF4-FFF2-40B4-BE49-F238E27FC236}">
                <a16:creationId xmlns:a16="http://schemas.microsoft.com/office/drawing/2014/main" id="{58322DF0-5554-4C8D-8946-F24F0D47B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396240"/>
            <a:ext cx="8229600" cy="1143000"/>
          </a:xfrm>
        </p:spPr>
        <p:txBody>
          <a:bodyPr/>
          <a:lstStyle/>
          <a:p>
            <a:pPr algn="ctr"/>
            <a:r>
              <a:rPr lang="en-US" dirty="0"/>
              <a:t>Handling Cash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" y="3962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397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2"/>
          <p:cNvSpPr>
            <a:spLocks noGrp="1"/>
          </p:cNvSpPr>
          <p:nvPr>
            <p:ph idx="1"/>
          </p:nvPr>
        </p:nvSpPr>
        <p:spPr>
          <a:xfrm>
            <a:off x="457200" y="1847851"/>
            <a:ext cx="8229600" cy="4476750"/>
          </a:xfrm>
        </p:spPr>
        <p:txBody>
          <a:bodyPr/>
          <a:lstStyle/>
          <a:p>
            <a:pPr marL="91440" indent="-320040"/>
            <a:endParaRPr lang="en-US" sz="800" dirty="0">
              <a:latin typeface="Arial" charset="0"/>
              <a:cs typeface="Arial" charset="0"/>
            </a:endParaRPr>
          </a:p>
          <a:p>
            <a:pPr marL="228600" indent="-4572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cs typeface="Arial" charset="0"/>
              </a:rPr>
              <a:t>Log money order fee in Block-F</a:t>
            </a:r>
          </a:p>
          <a:p>
            <a:pPr marL="987552" lvl="1" indent="-4572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600" dirty="0">
                <a:cs typeface="Arial" charset="0"/>
              </a:rPr>
              <a:t>Use parentheses to create a negative amount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15754" y="3581400"/>
            <a:ext cx="4712491" cy="1954209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91AC58BC-E061-4F38-B885-3C2507348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95350"/>
          </a:xfrm>
        </p:spPr>
        <p:txBody>
          <a:bodyPr/>
          <a:lstStyle/>
          <a:p>
            <a:pPr algn="ctr"/>
            <a:r>
              <a:rPr lang="en-US" sz="4400" dirty="0"/>
              <a:t>Documenting Money Order Fees</a:t>
            </a:r>
          </a:p>
        </p:txBody>
      </p:sp>
      <p:sp>
        <p:nvSpPr>
          <p:cNvPr id="2" name="Rectangle 1"/>
          <p:cNvSpPr/>
          <p:nvPr/>
        </p:nvSpPr>
        <p:spPr>
          <a:xfrm>
            <a:off x="2215754" y="5181600"/>
            <a:ext cx="4712491" cy="228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" y="2770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957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/>
          <a:lstStyle/>
          <a:p>
            <a:pPr algn="ctr"/>
            <a:r>
              <a:rPr lang="en-US" sz="4400" dirty="0"/>
              <a:t>Transmittal Letter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28800"/>
            <a:ext cx="7772400" cy="4770437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Memorandum that list all Funds being sent to the Finance Center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sz="2000" dirty="0"/>
              <a:t>Checks</a:t>
            </a:r>
          </a:p>
          <a:p>
            <a:pPr lvl="2">
              <a:buClr>
                <a:schemeClr val="bg2">
                  <a:lumMod val="50000"/>
                </a:schemeClr>
              </a:buClr>
            </a:pPr>
            <a:r>
              <a:rPr lang="en-US" sz="1600" dirty="0"/>
              <a:t>50 or Fewer per batch</a:t>
            </a:r>
            <a:endParaRPr lang="en-US" sz="1400" dirty="0"/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sz="2000" dirty="0"/>
              <a:t>Money Orders</a:t>
            </a:r>
          </a:p>
          <a:p>
            <a:pPr lvl="2"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sz="2400" dirty="0"/>
              <a:t>FSO makes copies of Memorandum and Checks/Money Orders before mailing via U.S. Postal Service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sz="2400" dirty="0"/>
              <a:t>Mail to Sale of Meals Lock Box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sz="1800" dirty="0"/>
              <a:t>USCG Sale of Meals</a:t>
            </a:r>
          </a:p>
          <a:p>
            <a:pPr marL="393700" lvl="1" indent="0">
              <a:buClr>
                <a:schemeClr val="bg2">
                  <a:lumMod val="50000"/>
                </a:schemeClr>
              </a:buClr>
              <a:buNone/>
            </a:pPr>
            <a:r>
              <a:rPr lang="en-US" sz="1800" dirty="0"/>
              <a:t>     P.O. Box 979124</a:t>
            </a:r>
          </a:p>
          <a:p>
            <a:pPr marL="393700" lvl="1" indent="0">
              <a:buClr>
                <a:schemeClr val="bg2">
                  <a:lumMod val="50000"/>
                </a:schemeClr>
              </a:buClr>
              <a:buNone/>
            </a:pPr>
            <a:r>
              <a:rPr lang="en-US" sz="1800" dirty="0"/>
              <a:t>     St. Louis, MO  63197-9000</a:t>
            </a:r>
          </a:p>
          <a:p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66800" y="2758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535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42950"/>
          </a:xfrm>
        </p:spPr>
        <p:txBody>
          <a:bodyPr/>
          <a:lstStyle/>
          <a:p>
            <a:pPr algn="ctr"/>
            <a:r>
              <a:rPr lang="en-US" sz="4400" dirty="0"/>
              <a:t>Transmittal Letter (top)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346" y="2286000"/>
            <a:ext cx="6859359" cy="3779837"/>
          </a:xfr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39189" y="1497568"/>
            <a:ext cx="8218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n-lt"/>
              </a:rPr>
              <a:t>FSO inputs information in </a:t>
            </a:r>
            <a:r>
              <a:rPr lang="en-US" dirty="0">
                <a:solidFill>
                  <a:srgbClr val="0000FF"/>
                </a:solidFill>
                <a:latin typeface="+mn-lt"/>
              </a:rPr>
              <a:t>BLUE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" y="5390346"/>
            <a:ext cx="1219200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FSO inputs Check or Money Order information</a:t>
            </a:r>
            <a:endParaRPr lang="en-US" sz="12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Left Brace 6"/>
          <p:cNvSpPr/>
          <p:nvPr/>
        </p:nvSpPr>
        <p:spPr>
          <a:xfrm>
            <a:off x="1600200" y="5715000"/>
            <a:ext cx="198146" cy="304800"/>
          </a:xfrm>
          <a:prstGeom prst="leftBrac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5800" y="5582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36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4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dirty="0"/>
              <a:t>Transmittal Letter (bottom)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407819"/>
            <a:ext cx="8229600" cy="2432938"/>
          </a:xfr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562350" y="5029200"/>
            <a:ext cx="2438400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Month the payment is to be made for (If payment is made in May for April bills, 04 for April should be here)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14500" y="5031394"/>
            <a:ext cx="1447800" cy="7386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Year the payment is to be made for</a:t>
            </a:r>
            <a:endParaRPr lang="en-US" sz="12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93873" y="5031394"/>
            <a:ext cx="1219200" cy="7386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Total for that months’ payments</a:t>
            </a:r>
            <a:endParaRPr lang="en-US" sz="12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6225333"/>
            <a:ext cx="8229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</a:rPr>
              <a:t>*Can have payments for multiple months.  Must be separate lines.</a:t>
            </a:r>
          </a:p>
        </p:txBody>
      </p:sp>
      <p:cxnSp>
        <p:nvCxnSpPr>
          <p:cNvPr id="10" name="Straight Arrow Connector 9"/>
          <p:cNvCxnSpPr>
            <a:stCxn id="6" idx="0"/>
          </p:cNvCxnSpPr>
          <p:nvPr/>
        </p:nvCxnSpPr>
        <p:spPr>
          <a:xfrm flipV="1">
            <a:off x="2438400" y="4648200"/>
            <a:ext cx="381000" cy="383194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5" idx="0"/>
          </p:cNvCxnSpPr>
          <p:nvPr/>
        </p:nvCxnSpPr>
        <p:spPr>
          <a:xfrm flipV="1">
            <a:off x="4781550" y="4648200"/>
            <a:ext cx="323850" cy="38100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7" idx="0"/>
          </p:cNvCxnSpPr>
          <p:nvPr/>
        </p:nvCxnSpPr>
        <p:spPr>
          <a:xfrm flipH="1" flipV="1">
            <a:off x="6934200" y="4648200"/>
            <a:ext cx="69273" cy="383194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" y="669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133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74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dirty="0"/>
              <a:t>Cash Log for Transmittal</a:t>
            </a:r>
            <a:br>
              <a:rPr lang="en-US" sz="4400" dirty="0"/>
            </a:br>
            <a:r>
              <a:rPr lang="en-US" sz="2800" dirty="0"/>
              <a:t>(with Money Order Fee)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2514600"/>
            <a:ext cx="6858000" cy="2534004"/>
          </a:xfr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" y="4000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613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dirty="0"/>
              <a:t>Cash Log for Transmittal</a:t>
            </a:r>
            <a:br>
              <a:rPr lang="en-US" sz="4400" dirty="0"/>
            </a:br>
            <a:r>
              <a:rPr lang="en-US" sz="2800" dirty="0"/>
              <a:t>(without Money Order Fee)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2590800"/>
            <a:ext cx="6858000" cy="2343477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4400" y="609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518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377" y="2276101"/>
            <a:ext cx="5544324" cy="26768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71550"/>
          </a:xfrm>
        </p:spPr>
        <p:txBody>
          <a:bodyPr/>
          <a:lstStyle/>
          <a:p>
            <a:pPr algn="ctr"/>
            <a:r>
              <a:rPr lang="en-US" sz="4400" dirty="0"/>
              <a:t>Transmittal Recorded on CG-2576</a:t>
            </a:r>
          </a:p>
        </p:txBody>
      </p:sp>
      <p:cxnSp>
        <p:nvCxnSpPr>
          <p:cNvPr id="8" name="Straight Arrow Connector 7"/>
          <p:cNvCxnSpPr>
            <a:stCxn id="9" idx="1"/>
          </p:cNvCxnSpPr>
          <p:nvPr/>
        </p:nvCxnSpPr>
        <p:spPr>
          <a:xfrm flipH="1">
            <a:off x="5202382" y="3744752"/>
            <a:ext cx="1375064" cy="37397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577446" y="3267698"/>
            <a:ext cx="2057400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CASH ON HAND - Before Transmittal is mailed out (funds still in safe)</a:t>
            </a:r>
            <a:endParaRPr lang="en-US" sz="1200" dirty="0">
              <a:latin typeface="+mn-lt"/>
              <a:cs typeface="Arial" panose="020B0604020202020204" pitchFamily="34" charset="0"/>
            </a:endParaRPr>
          </a:p>
        </p:txBody>
      </p:sp>
      <p:cxnSp>
        <p:nvCxnSpPr>
          <p:cNvPr id="5" name="Straight Arrow Connector 4"/>
          <p:cNvCxnSpPr>
            <a:stCxn id="10" idx="1"/>
          </p:cNvCxnSpPr>
          <p:nvPr/>
        </p:nvCxnSpPr>
        <p:spPr>
          <a:xfrm flipH="1" flipV="1">
            <a:off x="5202382" y="4320849"/>
            <a:ext cx="1298864" cy="675142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501246" y="4518937"/>
            <a:ext cx="2133600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CASH IN TRANSIT - After Transmittal is mailed out, but no OGD has been received yet</a:t>
            </a:r>
            <a:endParaRPr lang="en-US" sz="12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4780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05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3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Sample OGD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495" y="2134115"/>
            <a:ext cx="6335009" cy="3991532"/>
          </a:xfr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" y="2569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003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/>
          <a:lstStyle/>
          <a:p>
            <a:pPr algn="ctr"/>
            <a:r>
              <a:rPr lang="en-US" sz="4400" dirty="0"/>
              <a:t>OGD Receipt Recorded on CG-2576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542011"/>
            <a:ext cx="3962400" cy="424966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898" y="3886200"/>
            <a:ext cx="5324302" cy="259116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15" name="Straight Connector 14"/>
          <p:cNvCxnSpPr/>
          <p:nvPr/>
        </p:nvCxnSpPr>
        <p:spPr>
          <a:xfrm>
            <a:off x="2033847" y="5029200"/>
            <a:ext cx="1100051" cy="14481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057400" y="3810000"/>
            <a:ext cx="1076498" cy="762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267200" y="3810000"/>
            <a:ext cx="4191000" cy="762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495800" y="1752600"/>
            <a:ext cx="42006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>
                <a:latin typeface="+mn-lt"/>
              </a:rPr>
              <a:t>OGD Receipts are recorded on Page 2 of the CG-2576, bottom right, above the signature blocks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800" dirty="0">
              <a:latin typeface="+mn-lt"/>
            </a:endParaRPr>
          </a:p>
          <a:p>
            <a:pPr marL="285750" indent="-28575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1500" dirty="0">
                <a:latin typeface="+mn-lt"/>
              </a:rPr>
              <a:t>Recorded in the order received from FINCEN</a:t>
            </a:r>
          </a:p>
          <a:p>
            <a:pPr marL="285750" indent="-28575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  <a:p>
            <a:pPr marL="285750" indent="-28575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1500" dirty="0">
                <a:latin typeface="+mn-lt"/>
              </a:rPr>
              <a:t>Total auto-populates Line 34 on Page 1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44894" y="386203"/>
            <a:ext cx="5334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03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Content Placeholder 2"/>
          <p:cNvSpPr>
            <a:spLocks noGrp="1"/>
          </p:cNvSpPr>
          <p:nvPr>
            <p:ph idx="1"/>
          </p:nvPr>
        </p:nvSpPr>
        <p:spPr>
          <a:xfrm>
            <a:off x="609600" y="2133600"/>
            <a:ext cx="7924800" cy="4267200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Handling Cash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Documenting Money Order Fees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Transmittal Letter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Cash Log for Transmittal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Transmittal Recorded on CG-2576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OGD Receipt Recorded on CG-2576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Questions?</a:t>
            </a:r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Wingdings" pitchFamily="2" charset="2"/>
              <a:buAutoNum type="arabicPeriod"/>
              <a:defRPr/>
            </a:pPr>
            <a:endParaRPr lang="en-US" sz="3600" dirty="0"/>
          </a:p>
          <a:p>
            <a:pPr eaLnBrk="1" hangingPunct="1">
              <a:buClr>
                <a:srgbClr val="820000"/>
              </a:buClr>
              <a:buFont typeface="Arial" charset="0"/>
              <a:buNone/>
              <a:defRPr/>
            </a:pPr>
            <a:endParaRPr lang="en-US" sz="2800" dirty="0">
              <a:latin typeface="Arial" charset="0"/>
              <a:cs typeface="Arial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2FAA7A-3606-4599-BEAA-56A287261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Summary and Review</a:t>
            </a:r>
          </a:p>
        </p:txBody>
      </p:sp>
      <p:pic>
        <p:nvPicPr>
          <p:cNvPr id="5" name="Picture 4" descr="USCGShield.png">
            <a:extLst>
              <a:ext uri="{FF2B5EF4-FFF2-40B4-BE49-F238E27FC236}">
                <a16:creationId xmlns:a16="http://schemas.microsoft.com/office/drawing/2014/main" id="{D5CA6533-BC48-4C2C-A291-FE77DA98743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5029200"/>
            <a:ext cx="1612900" cy="149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48400" y="76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458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03E7F-E8F1-498A-932A-69F05BD62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60" y="914399"/>
            <a:ext cx="9144000" cy="1621656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dirty="0"/>
              <a:t>Congratulations!</a:t>
            </a:r>
            <a:br>
              <a:rPr lang="en-US" dirty="0"/>
            </a:br>
            <a:r>
              <a:rPr lang="en-US" sz="4000" dirty="0">
                <a:solidFill>
                  <a:schemeClr val="tx1"/>
                </a:solidFill>
              </a:rPr>
              <a:t>You have completed the LECTURE for Unit 7. Lesson 4. Transmit CGDF Funds. 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CBA28187-62C7-4901-965B-FF565CA80C9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2667000"/>
            <a:ext cx="1866900" cy="1621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1D402A-D623-4ECE-83A1-329D2491C03D}"/>
              </a:ext>
            </a:extLst>
          </p:cNvPr>
          <p:cNvSpPr txBox="1"/>
          <p:nvPr/>
        </p:nvSpPr>
        <p:spPr>
          <a:xfrm>
            <a:off x="228600" y="4419600"/>
            <a:ext cx="89154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n-lt"/>
              </a:rPr>
              <a:t>Next Steps: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Access USER GUIDE for U7 Lesson 4 for instructions  on lesson completion.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Access paper Job Aid “How To Transmit CGDF Funds” in Job Aid Booklet.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View video Demonstration “How to Transmit CGDF Funds.”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Complete PRACTICE, then submit and receive instructor feedback.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Complete ASSSESSMENT, then submit and receive instructor evaluation.</a:t>
            </a:r>
          </a:p>
        </p:txBody>
      </p:sp>
    </p:spTree>
    <p:extLst>
      <p:ext uri="{BB962C8B-B14F-4D97-AF65-F5344CB8AC3E}">
        <p14:creationId xmlns:p14="http://schemas.microsoft.com/office/powerpoint/2010/main" val="2183888906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DC3HDHFYPPD6-537383454-1</_dlc_DocId>
    <_dlc_DocIdUrl xmlns="b9d87d8e-2e07-46b2-92a5-8b8b5755d768">
      <Url>https://cg.portal.uscg.mil/communities/erats/CS/FSO-PVA FOT/_layouts/DocIdRedir.aspx?ID=DC3HDHFYPPD6-537383454-1</Url>
      <Description>DC3HDHFYPPD6-537383454-1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3546C042969B346A7512F22AE900A2F" ma:contentTypeVersion="0" ma:contentTypeDescription="Create a new document." ma:contentTypeScope="" ma:versionID="2a579345278a338867ad8e33b9367426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B2398DE-57F4-4551-9545-EE701E563FC3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95BEBEE5-3522-4A32-A9EF-98BE4E43801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94432-F1DA-4A0B-90A6-C5789D2FE7FE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b9d87d8e-2e07-46b2-92a5-8b8b5755d768"/>
    <ds:schemaRef ds:uri="http://www.w3.org/XML/1998/namespace"/>
    <ds:schemaRef ds:uri="http://purl.org/dc/elements/1.1/"/>
  </ds:schemaRefs>
</ds:datastoreItem>
</file>

<file path=customXml/itemProps4.xml><?xml version="1.0" encoding="utf-8"?>
<ds:datastoreItem xmlns:ds="http://schemas.openxmlformats.org/officeDocument/2006/customXml" ds:itemID="{267F2E66-640E-40C1-AE5B-0D1EDCE842C5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25666</TotalTime>
  <Words>595</Words>
  <Application>Microsoft Office PowerPoint</Application>
  <PresentationFormat>On-screen Show (4:3)</PresentationFormat>
  <Paragraphs>81</Paragraphs>
  <Slides>15</Slides>
  <Notes>5</Notes>
  <HiddenSlides>0</HiddenSlides>
  <MMClips>14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Constantia</vt:lpstr>
      <vt:lpstr>Trebuchet MS</vt:lpstr>
      <vt:lpstr>Verdana</vt:lpstr>
      <vt:lpstr>Wingdings</vt:lpstr>
      <vt:lpstr>Wingdings 2</vt:lpstr>
      <vt:lpstr>Flow</vt:lpstr>
      <vt:lpstr>Unit 7. Manage Sale of Meals Lesson 4. Transmit CGDF Funds</vt:lpstr>
      <vt:lpstr>Objective(s)</vt:lpstr>
      <vt:lpstr>Agenda</vt:lpstr>
      <vt:lpstr>Handling Cash</vt:lpstr>
      <vt:lpstr>Documenting Money Order Fees</vt:lpstr>
      <vt:lpstr>Transmittal Letter</vt:lpstr>
      <vt:lpstr>Transmittal Letter (top)</vt:lpstr>
      <vt:lpstr>Transmittal Letter (bottom)</vt:lpstr>
      <vt:lpstr>Cash Log for Transmittal (with Money Order Fee)</vt:lpstr>
      <vt:lpstr>Cash Log for Transmittal (without Money Order Fee)</vt:lpstr>
      <vt:lpstr>Transmittal Recorded on CG-2576</vt:lpstr>
      <vt:lpstr>Sample OGD</vt:lpstr>
      <vt:lpstr>OGD Receipt Recorded on CG-2576</vt:lpstr>
      <vt:lpstr>Summary and Review</vt:lpstr>
      <vt:lpstr> Congratulations! You have completed the LECTURE for Unit 7. Lesson 4. Transmit CGDF Funds. </vt:lpstr>
    </vt:vector>
  </TitlesOfParts>
  <Company>University of Central Florida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rashley</dc:creator>
  <cp:lastModifiedBy>LJ pfeifer</cp:lastModifiedBy>
  <cp:revision>2164</cp:revision>
  <dcterms:created xsi:type="dcterms:W3CDTF">2004-08-24T01:58:17Z</dcterms:created>
  <dcterms:modified xsi:type="dcterms:W3CDTF">2020-05-05T21:31:02Z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0x010100C3546C042969B346A7512F22AE900A2F</vt:lpwstr>
  </property>
  <property fmtid="{D5CDD505-2E9C-101B-9397-08002B2CF9AE}" pid="3" name="_dlc_DocIdItemGuid">
    <vt:lpwstr>5481cbb9-ffeb-4d2c-b54d-5e8aeb246860</vt:lpwstr>
  </property>
</Properties>
</file>