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15"/>
  </p:notesMasterIdLst>
  <p:handoutMasterIdLst>
    <p:handoutMasterId r:id="rId16"/>
  </p:handoutMasterIdLst>
  <p:sldIdLst>
    <p:sldId id="384" r:id="rId6"/>
    <p:sldId id="395" r:id="rId7"/>
    <p:sldId id="402" r:id="rId8"/>
    <p:sldId id="403" r:id="rId9"/>
    <p:sldId id="405" r:id="rId10"/>
    <p:sldId id="406" r:id="rId11"/>
    <p:sldId id="407" r:id="rId12"/>
    <p:sldId id="408" r:id="rId13"/>
    <p:sldId id="409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0000"/>
    <a:srgbClr val="E3EDF1"/>
    <a:srgbClr val="CC6600"/>
    <a:srgbClr val="996633"/>
    <a:srgbClr val="828844"/>
    <a:srgbClr val="D3E3E9"/>
    <a:srgbClr val="D6E5EA"/>
    <a:srgbClr val="D6EA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76359" autoAdjust="0"/>
  </p:normalViewPr>
  <p:slideViewPr>
    <p:cSldViewPr>
      <p:cViewPr varScale="1">
        <p:scale>
          <a:sx n="58" d="100"/>
          <a:sy n="58" d="100"/>
        </p:scale>
        <p:origin x="132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1FC7145-9CEB-422E-A240-F5617F40C539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1EE4B53-81DF-48B8-BAC7-0C70EFC3C2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2E9DB42-30CC-4753-972B-95F9FAE33D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8, Manage</a:t>
            </a:r>
            <a:r>
              <a:rPr lang="en-US" baseline="0" dirty="0"/>
              <a:t> Stores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Adam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Shelton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8 IS PHYSICAL</a:t>
            </a:r>
            <a:r>
              <a:rPr lang="en-US" baseline="0" dirty="0"/>
              <a:t> INVENTORY CG-4261. </a:t>
            </a:r>
            <a:r>
              <a:rPr lang="en-US" dirty="0"/>
              <a:t>LESSON 1 PROVIDES KNOWLEDGE AND A FOUNDATIONAL UNDERSTANDING OF PHYSICAL</a:t>
            </a:r>
            <a:r>
              <a:rPr lang="en-US" baseline="0" dirty="0"/>
              <a:t> INVENTORY CG-4261</a:t>
            </a:r>
            <a:r>
              <a:rPr lang="en-US" dirty="0"/>
              <a:t>.  The goal of this lesson is to ensure every FSO attending this course has foundational knowledge critical</a:t>
            </a:r>
            <a:r>
              <a:rPr lang="en-US" baseline="0" dirty="0"/>
              <a:t> to completing a end of the month physical inventory CG-4261 for their dining facility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baseline="0" dirty="0"/>
              <a:t>ONCE THIS LESSON IS COMPLETE, YOU WILL PERFORM A PRACTICE IN WHICH YOU COMPLETE A CG-4261 FOR SUBMISSION TO YOUR INSTRUCTOR, FOLLOWED BY AN ASSESSMENT WHERE YOU WILL ONCE AGAIN COMPLETE A DIFFERENT CG-4261 FOR SUBMISSION TO YOUR INSTRUCTOR FOR APPROVAL.  SUCCESSFUL COMPLETION OF THE ASSESSMENT CG-4261 WILL RESULT IN YOU RECEIVING A “GO” FOR YOUR PERFOMANCE TEST CHEKCLIST OR PTC.  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FDEBD6-7949-4577-8F9B-22684ACACB52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AFTER completing this lesson, you should be able to complete</a:t>
            </a:r>
            <a:r>
              <a:rPr lang="en-US" baseline="0" dirty="0"/>
              <a:t> the following</a:t>
            </a:r>
            <a:r>
              <a:rPr lang="en-US" dirty="0"/>
              <a:t>…. (read objective on slide)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354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There are three types of inventory you’ll do – and each has a different purpose.</a:t>
            </a:r>
          </a:p>
          <a:p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Regular inventory is the regular one you do at the end of every month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Relief inventory is done when one FSO is transferring and another is coming in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Verification audit is the one the auditors will do for you at least</a:t>
            </a:r>
            <a:r>
              <a:rPr lang="en-US" baseline="0" dirty="0"/>
              <a:t> once every 12 months</a:t>
            </a:r>
            <a:r>
              <a:rPr lang="en-US" dirty="0"/>
              <a:t>. You’re not involved in counting the stores for this</a:t>
            </a:r>
            <a:r>
              <a:rPr lang="en-US" baseline="0" dirty="0"/>
              <a:t> inventory.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Be sure to check</a:t>
            </a:r>
            <a:r>
              <a:rPr lang="en-US" baseline="0" dirty="0"/>
              <a:t> the correct box at the top of the CG-4261 to indicate what type of inventory you’re performing.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  <a:p>
            <a:pPr marL="0" indent="0">
              <a:buFontTx/>
              <a:buNone/>
            </a:pPr>
            <a:r>
              <a:rPr lang="en-US" dirty="0"/>
              <a:t>The process for the first two – the regular and relief inventories are essentially the same, but the signatures on the CG-4261 will be different.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03550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few rules about conducting an inventory:</a:t>
            </a:r>
          </a:p>
          <a:p>
            <a:endParaRPr lang="en-US" dirty="0"/>
          </a:p>
          <a:p>
            <a:r>
              <a:rPr lang="en-US" dirty="0"/>
              <a:t>READ SLIDE</a:t>
            </a:r>
          </a:p>
          <a:p>
            <a:endParaRPr lang="en-US" dirty="0"/>
          </a:p>
          <a:p>
            <a:r>
              <a:rPr lang="en-US" dirty="0"/>
              <a:t>Bullet 4: Do not price average two different brands of the same product.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179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lvl="1"/>
            <a:r>
              <a:rPr lang="en-US" dirty="0"/>
              <a:t>When you’ve finished the counting, a couple of people need to certify – or</a:t>
            </a:r>
            <a:r>
              <a:rPr lang="en-US" baseline="0" dirty="0"/>
              <a:t> digitally sign</a:t>
            </a:r>
            <a:r>
              <a:rPr lang="en-US" dirty="0"/>
              <a:t> the CG-4261. The signature boxes are at the bottom of the last</a:t>
            </a:r>
            <a:r>
              <a:rPr lang="en-US" baseline="0" dirty="0"/>
              <a:t> page.</a:t>
            </a:r>
            <a:endParaRPr lang="en-US" dirty="0"/>
          </a:p>
          <a:p>
            <a:pPr marL="0" lvl="1"/>
            <a:endParaRPr lang="en-US" dirty="0"/>
          </a:p>
          <a:p>
            <a:pPr marL="0" lvl="1"/>
            <a:r>
              <a:rPr lang="en-US" dirty="0"/>
              <a:t>On this screen, you can see the Certification Instructions which tell you who is supposed to sign where under certain conditions. </a:t>
            </a:r>
          </a:p>
          <a:p>
            <a:pPr marL="0" lvl="1"/>
            <a:endParaRPr lang="en-US" dirty="0"/>
          </a:p>
          <a:p>
            <a:pPr marL="0" lvl="1"/>
            <a:r>
              <a:rPr lang="en-US" dirty="0"/>
              <a:t>Typically, you. The FSO will sign in box A – but not always. Your CO or OIC will sign in box F when you submit your monthly folder containing</a:t>
            </a:r>
            <a:r>
              <a:rPr lang="en-US" baseline="0" dirty="0"/>
              <a:t> your inventory</a:t>
            </a:r>
            <a:r>
              <a:rPr lang="en-US" dirty="0"/>
              <a:t>.</a:t>
            </a:r>
          </a:p>
          <a:p>
            <a:pPr marL="0" lvl="1"/>
            <a:endParaRPr lang="en-US" dirty="0"/>
          </a:p>
          <a:p>
            <a:pPr marL="0" lvl="1"/>
            <a:r>
              <a:rPr lang="en-US" baseline="0" dirty="0"/>
              <a:t>These steps are also laid out in your Job Aid, “How to Complete a Physical Inventory, CG-4261, Provision Inventory Report”.</a:t>
            </a:r>
            <a:endParaRPr 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96C004E-29D3-414E-94FC-6C95D015924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732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After</a:t>
            </a:r>
            <a:r>
              <a:rPr lang="en-US" baseline="0" dirty="0"/>
              <a:t> completing your inventory, you need to copy the total value amount calculated on your CG-4261 into your operating statement or CG-2576. You enter the Total from your CG-4261 (on the bottom of the page – just above the signature boxes) into Block A, Line 8 of your CG-2576.</a:t>
            </a:r>
            <a:endParaRPr lang="en-US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1AB91F-0DEB-4BB8-AFFF-2E7B37EC2FE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6615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Once you’ve completed these steps, you’ll submit the inventory documentation along</a:t>
            </a:r>
            <a:r>
              <a:rPr lang="en-US" baseline="0" dirty="0"/>
              <a:t> with your monthly folder to your </a:t>
            </a:r>
            <a:r>
              <a:rPr lang="en-US" dirty="0"/>
              <a:t>CO/OIC for signature approval.</a:t>
            </a:r>
          </a:p>
          <a:p>
            <a:endParaRPr lang="en-US" dirty="0"/>
          </a:p>
          <a:p>
            <a:r>
              <a:rPr lang="en-US" dirty="0"/>
              <a:t>This paperwork gets filed on the right side of your monthly folder.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798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lesson you have</a:t>
            </a:r>
            <a:r>
              <a:rPr lang="en-US" baseline="0" dirty="0"/>
              <a:t> learned:</a:t>
            </a:r>
          </a:p>
          <a:p>
            <a:r>
              <a:rPr lang="en-US" baseline="0" dirty="0"/>
              <a:t>That a regular inventory must be completed at the end of every month.</a:t>
            </a:r>
          </a:p>
          <a:p>
            <a:r>
              <a:rPr lang="en-US" baseline="0" dirty="0"/>
              <a:t>That you record the item name, unit of issue, quantity and price for each unopened item onto your CG-4261, Provision Inventory Report.</a:t>
            </a:r>
          </a:p>
          <a:p>
            <a:r>
              <a:rPr lang="en-US" baseline="0" dirty="0"/>
              <a:t>Do NOT count opened items.</a:t>
            </a:r>
          </a:p>
          <a:p>
            <a:r>
              <a:rPr lang="en-US" baseline="0" dirty="0"/>
              <a:t>Count different brands of the same food items separately.</a:t>
            </a:r>
          </a:p>
          <a:p>
            <a:r>
              <a:rPr lang="en-US" baseline="0" dirty="0"/>
              <a:t>And finally, make sure to check the correct type of inventory on the CG-4261.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3429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please direct any questions you may have to your instructors for further clarification.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2E9DB42-30CC-4753-972B-95F9FAE33D78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134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84397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662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579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236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8514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91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80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983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567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9198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500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5/7/2020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5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0.wmf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4DF3E-F53E-4595-89DB-482CA9028C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0" y="1447800"/>
            <a:ext cx="7851648" cy="17526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Unit 8: Manage Stores</a:t>
            </a:r>
            <a:br>
              <a:rPr lang="en-US" dirty="0"/>
            </a:br>
            <a:r>
              <a:rPr lang="en-US" dirty="0"/>
              <a:t>Lesson 1. Physical Inventory</a:t>
            </a:r>
            <a:br>
              <a:rPr lang="en-US" dirty="0"/>
            </a:br>
            <a:r>
              <a:rPr lang="en-US" dirty="0"/>
              <a:t>CG-4261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9A4DE52B-7CEB-43FA-ADF6-CBC5F61D7529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0750" y="37338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Tm="611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6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61" objId="3"/>
        <p14:stopEvt time="61186" objId="3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305800" cy="3916363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Given an Inventory Management Workbook for Purchase vs. Allowance (IMWPVA) a Purchase vs. Allowance Inventory Systems Workbook (PVAISW), related job aids, and appropriate reference materials, </a:t>
            </a:r>
            <a:r>
              <a:rPr lang="en-US" b="1" dirty="0"/>
              <a:t>COMPLETE</a:t>
            </a:r>
            <a:r>
              <a:rPr lang="en-US" dirty="0"/>
              <a:t> a CGDF End of the Month Physical Inventory, CG-4261 with 100% accuracy.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8A2781-67AA-43F6-ADBC-E860214CE4B0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F7EDDF4-FD10-40AA-B7FE-0DA0C90B9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Objectives</a:t>
            </a:r>
          </a:p>
        </p:txBody>
      </p:sp>
      <p:pic>
        <p:nvPicPr>
          <p:cNvPr id="6" name="Picture 5" descr="USCGShield.png">
            <a:extLst>
              <a:ext uri="{FF2B5EF4-FFF2-40B4-BE49-F238E27FC236}">
                <a16:creationId xmlns:a16="http://schemas.microsoft.com/office/drawing/2014/main" id="{8ACD2F13-63D1-4716-A840-8692B6AE98D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3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84"/>
    </mc:Choice>
    <mc:Fallback xmlns="">
      <p:transition spd="slow" advTm="26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25" objId="2"/>
        <p14:stopEvt time="25887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300" y="2012949"/>
            <a:ext cx="8382000" cy="45259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600" dirty="0">
                <a:cs typeface="Arial" charset="0"/>
              </a:rPr>
              <a:t>Regular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cs typeface="Arial" charset="0"/>
              </a:rPr>
              <a:t>End of Month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US" dirty="0">
              <a:cs typeface="Arial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600" dirty="0">
                <a:cs typeface="Arial" charset="0"/>
              </a:rPr>
              <a:t>Relief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cs typeface="Arial" charset="0"/>
              </a:rPr>
              <a:t>Required to relieve an outgoing FSO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endParaRPr lang="en-US" dirty="0">
              <a:cs typeface="Arial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3600" dirty="0">
                <a:cs typeface="Arial" charset="0"/>
              </a:rPr>
              <a:t>Verification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cs typeface="Arial" charset="0"/>
              </a:rPr>
              <a:t>Annual Audit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A1B7ABA-C04A-433F-B2D2-D67EAF204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168" y="838200"/>
            <a:ext cx="8229600" cy="817009"/>
          </a:xfrm>
        </p:spPr>
        <p:txBody>
          <a:bodyPr/>
          <a:lstStyle/>
          <a:p>
            <a:pPr algn="ctr"/>
            <a:r>
              <a:rPr lang="en-US" sz="4800" dirty="0"/>
              <a:t>Inventory Types</a:t>
            </a:r>
          </a:p>
        </p:txBody>
      </p:sp>
      <p:pic>
        <p:nvPicPr>
          <p:cNvPr id="2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5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582"/>
    </mc:Choice>
    <mc:Fallback xmlns="">
      <p:transition spd="slow" advTm="50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75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361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6037" objId="2"/>
        <p14:stopEvt time="49763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2776" y="1495739"/>
            <a:ext cx="8229600" cy="2847661"/>
          </a:xfrm>
        </p:spPr>
        <p:txBody>
          <a:bodyPr/>
          <a:lstStyle/>
          <a:p>
            <a:r>
              <a:rPr lang="en-US" sz="2000" dirty="0"/>
              <a:t>Inventory must be conducted on the last day of every month.</a:t>
            </a:r>
          </a:p>
          <a:p>
            <a:r>
              <a:rPr lang="en-US" sz="2000" dirty="0"/>
              <a:t>Fill in the header information and check inventory type.</a:t>
            </a:r>
          </a:p>
          <a:p>
            <a:r>
              <a:rPr lang="en-US" sz="2000" dirty="0"/>
              <a:t>Do not count OPENED subsistence items.</a:t>
            </a:r>
          </a:p>
          <a:p>
            <a:r>
              <a:rPr lang="en-US" sz="2000" dirty="0"/>
              <a:t>Count different brands of food items separately, e.g. Hidden Valley Ranch and Kraft Ranch.</a:t>
            </a:r>
          </a:p>
          <a:p>
            <a:r>
              <a:rPr lang="en-US" sz="2000" dirty="0"/>
              <a:t>Record the item(s) name, unit of issue, quantity and price for each unopened item(s) on hand onto your CG-4261, Provision Inventory Report.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D7259D8-9F8A-4C17-8D09-021BED836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776" y="740809"/>
            <a:ext cx="8229600" cy="740809"/>
          </a:xfrm>
        </p:spPr>
        <p:txBody>
          <a:bodyPr/>
          <a:lstStyle/>
          <a:p>
            <a:pPr algn="ctr"/>
            <a:r>
              <a:rPr lang="en-US" sz="4800" dirty="0"/>
              <a:t>Conducting Inventory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4538383"/>
            <a:ext cx="8305800" cy="2000529"/>
          </a:xfrm>
          <a:prstGeom prst="rect">
            <a:avLst/>
          </a:prstGeom>
        </p:spPr>
      </p:pic>
      <p:pic>
        <p:nvPicPr>
          <p:cNvPr id="5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06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46"/>
    </mc:Choice>
    <mc:Fallback xmlns="">
      <p:transition spd="slow" advTm="43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372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5036" objId="5"/>
        <p14:stopEvt time="42386" objId="5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53987D-2513-4EB2-B9C7-47EA2386E8FA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A909E4E-8109-4ED1-9BD7-37E7989A3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64609"/>
          </a:xfrm>
        </p:spPr>
        <p:txBody>
          <a:bodyPr/>
          <a:lstStyle/>
          <a:p>
            <a:pPr algn="ctr"/>
            <a:r>
              <a:rPr lang="en-US" sz="4800" dirty="0"/>
              <a:t>Inventory Certification</a:t>
            </a:r>
          </a:p>
        </p:txBody>
      </p:sp>
      <p:pic>
        <p:nvPicPr>
          <p:cNvPr id="6" name="Content Placeholder 5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930" y="1828800"/>
            <a:ext cx="7207228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7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83"/>
    </mc:Choice>
    <mc:Fallback xmlns="">
      <p:transition spd="slow" advTm="381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70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58" objId="2"/>
        <p14:stopEvt time="37102" objId="2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72" y="1676400"/>
            <a:ext cx="8246327" cy="1905000"/>
          </a:xfrm>
          <a:solidFill>
            <a:schemeClr val="bg1">
              <a:alpha val="0"/>
            </a:schemeClr>
          </a:solidFill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1AB7227F-A8B9-4461-887B-39F9FDA52B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740809"/>
          </a:xfrm>
        </p:spPr>
        <p:txBody>
          <a:bodyPr/>
          <a:lstStyle/>
          <a:p>
            <a:pPr algn="ctr"/>
            <a:r>
              <a:rPr lang="en-US" sz="4800" dirty="0"/>
              <a:t>Document in CGDFOS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72" y="3682374"/>
            <a:ext cx="8246328" cy="103837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855172"/>
            <a:ext cx="8229599" cy="14595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05800" y="4267200"/>
            <a:ext cx="380999" cy="3048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629400" y="5791200"/>
            <a:ext cx="609600" cy="228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6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38"/>
    </mc:Choice>
    <mc:Fallback xmlns="">
      <p:transition spd="slow" advTm="27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28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6" objId="7"/>
        <p14:stopEvt time="27478" objId="7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Submit and File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7850"/>
            <a:ext cx="8229600" cy="2190750"/>
          </a:xfrm>
        </p:spPr>
        <p:txBody>
          <a:bodyPr/>
          <a:lstStyle/>
          <a:p>
            <a:r>
              <a:rPr lang="en-US" dirty="0"/>
              <a:t>Once completed and signed by the FSO, submit to your CO/OIC with your monthly folder for signature approval.</a:t>
            </a:r>
          </a:p>
          <a:p>
            <a:r>
              <a:rPr lang="en-US" dirty="0"/>
              <a:t>File your approved inventory in the right side of your monthly folder. </a:t>
            </a:r>
          </a:p>
        </p:txBody>
      </p:sp>
      <p:pic>
        <p:nvPicPr>
          <p:cNvPr id="4" name="Picture 8" descr="C:\Users\lksaxton\AppData\Local\Microsoft\Windows\Temporary Internet Files\Content.IE5\AXA8S61L\MC90030005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44283" flipV="1">
            <a:off x="5177510" y="3749145"/>
            <a:ext cx="2654300" cy="212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C:\Users\lksaxton\AppData\Local\Microsoft\Windows\Temporary Internet Files\Content.IE5\AXA8S61L\MC900300059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V="1">
            <a:off x="4419600" y="4343400"/>
            <a:ext cx="2654300" cy="212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274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67"/>
    </mc:Choice>
    <mc:Fallback xmlns="">
      <p:transition spd="slow" advTm="18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81481E-6 L 0.09705 -0.02384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00" y="-12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593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1532" objId="6"/>
        <p14:stopEvt time="17555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92662-67F2-41BC-AEA4-CF48FEDAF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and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E7BD00-3563-4454-B016-9563C45B1E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Regular Inventory must be conducted on the last day of every month.</a:t>
            </a:r>
          </a:p>
          <a:p>
            <a:r>
              <a:rPr lang="en-US" sz="2400" dirty="0"/>
              <a:t>Record the item(s) name, unit of issue, quantity and price for each unopened item(s) on hand onto your CG-4261, Provision Inventory Report.</a:t>
            </a:r>
          </a:p>
          <a:p>
            <a:r>
              <a:rPr lang="en-US" sz="2400" dirty="0"/>
              <a:t>Do not count OPENED subsistence items.</a:t>
            </a:r>
          </a:p>
          <a:p>
            <a:r>
              <a:rPr lang="en-US" sz="2400" dirty="0"/>
              <a:t>Count different brands of food items separately, e.g. Hidden Valley Ranch and Kraft Ranch.</a:t>
            </a:r>
          </a:p>
          <a:p>
            <a:r>
              <a:rPr lang="en-US" dirty="0"/>
              <a:t>Make sure to check the correct TYPE of inventory on the CG-4261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8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87"/>
    </mc:Choice>
    <mc:Fallback xmlns="">
      <p:transition spd="slow" advTm="344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9" objId="4"/>
        <p14:stopEvt time="34324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90E752-F8BB-4D8D-99AB-F0FCE086B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C684F-F545-471B-878B-D89F302DF5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you need clarification on this lesson, direct your questions to your instructor, CSCS Adam Shelton at TRACEN Petaluma.</a:t>
            </a:r>
          </a:p>
          <a:p>
            <a:pPr lvl="1"/>
            <a:r>
              <a:rPr lang="en-US" dirty="0"/>
              <a:t>Phone: 707-765-7427</a:t>
            </a:r>
          </a:p>
          <a:p>
            <a:pPr lvl="1"/>
            <a:r>
              <a:rPr lang="en-US" dirty="0"/>
              <a:t>Email: </a:t>
            </a:r>
            <a:r>
              <a:rPr lang="en-US" dirty="0" err="1"/>
              <a:t>Adam.C.Shelton</a:t>
            </a:r>
            <a:r>
              <a:rPr lang="en-US" dirty="0"/>
              <a:t> @uscg.mil</a:t>
            </a:r>
          </a:p>
          <a:p>
            <a:endParaRPr lang="en-US" dirty="0"/>
          </a:p>
        </p:txBody>
      </p:sp>
      <p:pic>
        <p:nvPicPr>
          <p:cNvPr id="4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43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65"/>
    </mc:Choice>
    <mc:Fallback xmlns="">
      <p:transition spd="slow" advTm="77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63" objId="4"/>
        <p14:stopEvt time="6353" objId="4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AFC44DE8A2B24AB914022EDE4D551D" ma:contentTypeVersion="0" ma:contentTypeDescription="Create a new document." ma:contentTypeScope="" ma:versionID="d60ca85481bddf7682cb3110c8581f72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DC3HDHFYPPD6-1387508269-3</_dlc_DocId>
    <_dlc_DocIdUrl xmlns="b9d87d8e-2e07-46b2-92a5-8b8b5755d768">
      <Url>https://cg.portal.uscg.mil/communities/erats/CS/FSO-PVA FOT/_layouts/DocIdRedir.aspx?ID=DC3HDHFYPPD6-1387508269-3</Url>
      <Description>DC3HDHFYPPD6-1387508269-3</Description>
    </_dlc_DocIdUrl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4436D5-513C-40E6-AA03-17E1C475D7AD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63B3B588-FD0F-4EF5-92E5-4BB2395B7A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d87d8e-2e07-46b2-92a5-8b8b5755d7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4760A13-3872-482D-8F03-B7A1CB3DC6BC}">
  <ds:schemaRefs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b9d87d8e-2e07-46b2-92a5-8b8b5755d768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B9A2EB74-CC29-40C4-9C48-966241A9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19765</TotalTime>
  <Words>952</Words>
  <Application>Microsoft Office PowerPoint</Application>
  <PresentationFormat>On-screen Show (4:3)</PresentationFormat>
  <Paragraphs>86</Paragraphs>
  <Slides>9</Slides>
  <Notes>9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Constantia</vt:lpstr>
      <vt:lpstr>Trebuchet MS</vt:lpstr>
      <vt:lpstr>Verdana</vt:lpstr>
      <vt:lpstr>Wingdings 2</vt:lpstr>
      <vt:lpstr>Flow</vt:lpstr>
      <vt:lpstr>Unit 8: Manage Stores Lesson 1. Physical Inventory CG-4261</vt:lpstr>
      <vt:lpstr>Objectives</vt:lpstr>
      <vt:lpstr>Inventory Types</vt:lpstr>
      <vt:lpstr>Conducting Inventory</vt:lpstr>
      <vt:lpstr>Inventory Certification</vt:lpstr>
      <vt:lpstr>Document in CGDFOS</vt:lpstr>
      <vt:lpstr>Submit and File</vt:lpstr>
      <vt:lpstr>Summary and Review</vt:lpstr>
      <vt:lpstr>Questions?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Shelton, Adam C CSCS</cp:lastModifiedBy>
  <cp:revision>1748</cp:revision>
  <dcterms:created xsi:type="dcterms:W3CDTF">2004-08-24T01:58:17Z</dcterms:created>
  <dcterms:modified xsi:type="dcterms:W3CDTF">2020-05-07T16:13:09Z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0x010100E7AFC44DE8A2B24AB914022EDE4D551D</vt:lpwstr>
  </property>
  <property fmtid="{D5CDD505-2E9C-101B-9397-08002B2CF9AE}" pid="3" name="_dlc_DocIdItemGuid">
    <vt:lpwstr>742c41ab-6fc0-4db2-9489-9e24f841939e</vt:lpwstr>
  </property>
</Properties>
</file>