
<file path=[Content_Types].xml><?xml version="1.0" encoding="utf-8"?>
<Types xmlns="http://schemas.openxmlformats.org/package/2006/content-types">
  <Default Extension="png" ContentType="image/png"/>
  <Default Extension="jpeg" ContentType="image/jpeg"/>
  <Default Extension="m4a" ContentType="audio/mp4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slideshow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customXml/itemProps4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commentAuthors.xml" ContentType="application/vnd.openxmlformats-officedocument.presentationml.commentAuthor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Override1.xml" ContentType="application/vnd.openxmlformats-officedocument.themeOverride+xml"/>
  <Override PartName="/ppt/theme/themeOverride2.xml" ContentType="application/vnd.openxmlformats-officedocument.themeOverride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4332" r:id="rId5"/>
  </p:sldMasterIdLst>
  <p:notesMasterIdLst>
    <p:notesMasterId r:id="rId17"/>
  </p:notesMasterIdLst>
  <p:handoutMasterIdLst>
    <p:handoutMasterId r:id="rId18"/>
  </p:handoutMasterIdLst>
  <p:sldIdLst>
    <p:sldId id="384" r:id="rId6"/>
    <p:sldId id="395" r:id="rId7"/>
    <p:sldId id="402" r:id="rId8"/>
    <p:sldId id="411" r:id="rId9"/>
    <p:sldId id="412" r:id="rId10"/>
    <p:sldId id="408" r:id="rId11"/>
    <p:sldId id="403" r:id="rId12"/>
    <p:sldId id="405" r:id="rId13"/>
    <p:sldId id="406" r:id="rId14"/>
    <p:sldId id="413" r:id="rId15"/>
    <p:sldId id="410" r:id="rId16"/>
  </p:sldIdLst>
  <p:sldSz cx="9144000" cy="6858000" type="screen4x3"/>
  <p:notesSz cx="6858000" cy="9144000"/>
  <p:defaultTextStyle>
    <a:defPPr>
      <a:defRPr lang="en-US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Verdana" pitchFamily="34" charset="0"/>
        <a:ea typeface="+mn-ea"/>
        <a:cs typeface="Arial" charset="0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Verdana" pitchFamily="34" charset="0"/>
        <a:ea typeface="+mn-ea"/>
        <a:cs typeface="Arial" charset="0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Verdana" pitchFamily="34" charset="0"/>
        <a:ea typeface="+mn-ea"/>
        <a:cs typeface="Arial" charset="0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Verdana" pitchFamily="34" charset="0"/>
        <a:ea typeface="+mn-ea"/>
        <a:cs typeface="Arial" charset="0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Verdana" pitchFamily="34" charset="0"/>
        <a:ea typeface="+mn-ea"/>
        <a:cs typeface="Arial" charset="0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Verdana" pitchFamily="34" charset="0"/>
        <a:ea typeface="+mn-ea"/>
        <a:cs typeface="Arial" charset="0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Verdana" pitchFamily="34" charset="0"/>
        <a:ea typeface="+mn-ea"/>
        <a:cs typeface="Arial" charset="0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Verdana" pitchFamily="34" charset="0"/>
        <a:ea typeface="+mn-ea"/>
        <a:cs typeface="Arial" charset="0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Verdana" pitchFamily="34" charset="0"/>
        <a:ea typeface="+mn-ea"/>
        <a:cs typeface="Arial" charset="0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>
        <p15:guide id="1" orient="horz" pos="2880">
          <p15:clr>
            <a:srgbClr val="A4A3A4"/>
          </p15:clr>
        </p15:guide>
        <p15:guide id="2" pos="2160">
          <p15:clr>
            <a:srgbClr val="A4A3A4"/>
          </p15:clr>
        </p15:guide>
      </p15:notesGuideLst>
    </p:ext>
  </p:extLst>
</p:presentation>
</file>

<file path=ppt/commentAuthors.xml><?xml version="1.0" encoding="utf-8"?>
<p:cmAuthorLst xmlns:a="http://schemas.openxmlformats.org/drawingml/2006/main" xmlns:r="http://schemas.openxmlformats.org/officeDocument/2006/relationships" xmlns:p="http://schemas.openxmlformats.org/presentationml/2006/main">
  <p:cmAuthor id="1" name="Melinda Mills" initials="MM" lastIdx="1" clrIdx="0">
    <p:extLst>
      <p:ext uri="{19B8F6BF-5375-455C-9EA6-DF929625EA0E}">
        <p15:presenceInfo xmlns:p15="http://schemas.microsoft.com/office/powerpoint/2012/main" userId="b4297f65a88cccbf" providerId="Windows Live"/>
      </p:ext>
    </p:extLst>
  </p:cmAuthor>
</p:cmAuthorLst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820000"/>
    <a:srgbClr val="E3EDF1"/>
    <a:srgbClr val="CC6600"/>
    <a:srgbClr val="996633"/>
    <a:srgbClr val="828844"/>
    <a:srgbClr val="D3E3E9"/>
    <a:srgbClr val="D6E5EA"/>
    <a:srgbClr val="D6EAE7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vertBarState="maximized">
    <p:restoredLeft sz="15620" autoAdjust="0"/>
    <p:restoredTop sz="76395" autoAdjust="0"/>
  </p:normalViewPr>
  <p:slideViewPr>
    <p:cSldViewPr>
      <p:cViewPr varScale="1">
        <p:scale>
          <a:sx n="86" d="100"/>
          <a:sy n="86" d="100"/>
        </p:scale>
        <p:origin x="1956" y="96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notesViewPr>
    <p:cSldViewPr>
      <p:cViewPr varScale="1">
        <p:scale>
          <a:sx n="101" d="100"/>
          <a:sy n="101" d="100"/>
        </p:scale>
        <p:origin x="-3528" y="-108"/>
      </p:cViewPr>
      <p:guideLst>
        <p:guide orient="horz" pos="2880"/>
        <p:guide pos="2160"/>
      </p:guideLst>
    </p:cSldViewPr>
  </p:notes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3.xml"/><Relationship Id="rId13" Type="http://schemas.openxmlformats.org/officeDocument/2006/relationships/slide" Target="slides/slide8.xml"/><Relationship Id="rId18" Type="http://schemas.openxmlformats.org/officeDocument/2006/relationships/handoutMaster" Target="handoutMasters/handoutMaster1.xml"/><Relationship Id="rId3" Type="http://schemas.openxmlformats.org/officeDocument/2006/relationships/customXml" Target="../customXml/item3.xml"/><Relationship Id="rId21" Type="http://schemas.openxmlformats.org/officeDocument/2006/relationships/viewProps" Target="viewProps.xml"/><Relationship Id="rId7" Type="http://schemas.openxmlformats.org/officeDocument/2006/relationships/slide" Target="slides/slide2.xml"/><Relationship Id="rId12" Type="http://schemas.openxmlformats.org/officeDocument/2006/relationships/slide" Target="slides/slide7.xml"/><Relationship Id="rId17" Type="http://schemas.openxmlformats.org/officeDocument/2006/relationships/notesMaster" Target="notesMasters/notesMaster1.xml"/><Relationship Id="rId2" Type="http://schemas.openxmlformats.org/officeDocument/2006/relationships/customXml" Target="../customXml/item2.xml"/><Relationship Id="rId16" Type="http://schemas.openxmlformats.org/officeDocument/2006/relationships/slide" Target="slides/slide11.xml"/><Relationship Id="rId20" Type="http://schemas.openxmlformats.org/officeDocument/2006/relationships/presProps" Target="presProps.xml"/><Relationship Id="rId1" Type="http://schemas.openxmlformats.org/officeDocument/2006/relationships/customXml" Target="../customXml/item1.xml"/><Relationship Id="rId6" Type="http://schemas.openxmlformats.org/officeDocument/2006/relationships/slide" Target="slides/slide1.xml"/><Relationship Id="rId11" Type="http://schemas.openxmlformats.org/officeDocument/2006/relationships/slide" Target="slides/slide6.xml"/><Relationship Id="rId5" Type="http://schemas.openxmlformats.org/officeDocument/2006/relationships/slideMaster" Target="slideMasters/slideMaster1.xml"/><Relationship Id="rId15" Type="http://schemas.openxmlformats.org/officeDocument/2006/relationships/slide" Target="slides/slide10.xml"/><Relationship Id="rId23" Type="http://schemas.openxmlformats.org/officeDocument/2006/relationships/tableStyles" Target="tableStyles.xml"/><Relationship Id="rId10" Type="http://schemas.openxmlformats.org/officeDocument/2006/relationships/slide" Target="slides/slide5.xml"/><Relationship Id="rId19" Type="http://schemas.openxmlformats.org/officeDocument/2006/relationships/commentAuthors" Target="commentAuthors.xml"/><Relationship Id="rId4" Type="http://schemas.openxmlformats.org/officeDocument/2006/relationships/customXml" Target="../customXml/item4.xml"/><Relationship Id="rId9" Type="http://schemas.openxmlformats.org/officeDocument/2006/relationships/slide" Target="slides/slide4.xml"/><Relationship Id="rId14" Type="http://schemas.openxmlformats.org/officeDocument/2006/relationships/slide" Target="slides/slide9.xml"/><Relationship Id="rId22" Type="http://schemas.openxmlformats.org/officeDocument/2006/relationships/theme" Target="theme/theme1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>
                <a:cs typeface="+mn-cs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>
                <a:cs typeface="+mn-cs"/>
              </a:defRPr>
            </a:lvl1pPr>
          </a:lstStyle>
          <a:p>
            <a:pPr>
              <a:defRPr/>
            </a:pPr>
            <a:fld id="{B1FC7145-9CEB-422E-A240-F5617F40C539}" type="datetimeFigureOut">
              <a:rPr lang="en-US"/>
              <a:pPr>
                <a:defRPr/>
              </a:pPr>
              <a:t>5/7/2020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>
                <a:cs typeface="+mn-cs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>
                <a:cs typeface="+mn-cs"/>
              </a:defRPr>
            </a:lvl1pPr>
          </a:lstStyle>
          <a:p>
            <a:pPr>
              <a:defRPr/>
            </a:pPr>
            <a:fld id="{B1EE4B53-81DF-48B8-BAC7-0C70EFC3C203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3250" name="Rectangle 2"/>
          <p:cNvSpPr>
            <a:spLocks noGrp="1" noChangeArrowheads="1"/>
          </p:cNvSpPr>
          <p:nvPr>
            <p:ph type="hdr" sz="quarter"/>
          </p:nvPr>
        </p:nvSpPr>
        <p:spPr bwMode="auto">
          <a:xfrm>
            <a:off x="0" y="0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eaLnBrk="1" hangingPunct="1">
              <a:defRPr sz="1200">
                <a:latin typeface="Arial" charset="0"/>
                <a:cs typeface="+mn-cs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3251" name="Rectangle 3"/>
          <p:cNvSpPr>
            <a:spLocks noGrp="1" noChangeArrowheads="1"/>
          </p:cNvSpPr>
          <p:nvPr>
            <p:ph type="dt" idx="1"/>
          </p:nvPr>
        </p:nvSpPr>
        <p:spPr bwMode="auto">
          <a:xfrm>
            <a:off x="3884613" y="0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 eaLnBrk="1" hangingPunct="1">
              <a:defRPr sz="1200">
                <a:latin typeface="Arial" charset="0"/>
                <a:cs typeface="+mn-cs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9220" name="Rectangle 4"/>
          <p:cNvSpPr>
            <a:spLocks noGrp="1" noRot="1" noChangeAspect="1" noChangeArrowheads="1" noTextEdit="1"/>
          </p:cNvSpPr>
          <p:nvPr>
            <p:ph type="sldImg" idx="2"/>
          </p:nvPr>
        </p:nvSpPr>
        <p:spPr bwMode="auto">
          <a:xfrm>
            <a:off x="1143000" y="685800"/>
            <a:ext cx="4572000" cy="3429000"/>
          </a:xfrm>
          <a:prstGeom prst="rect">
            <a:avLst/>
          </a:prstGeom>
          <a:noFill/>
          <a:ln w="9525"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53253" name="Rectangle 5"/>
          <p:cNvSpPr>
            <a:spLocks noGrp="1" noChangeArrowheads="1"/>
          </p:cNvSpPr>
          <p:nvPr>
            <p:ph type="body" sz="quarter" idx="3"/>
          </p:nvPr>
        </p:nvSpPr>
        <p:spPr bwMode="auto">
          <a:xfrm>
            <a:off x="685800" y="4343400"/>
            <a:ext cx="5486400" cy="4114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noProof="0"/>
              <a:t>Click to edit Master text styles</a:t>
            </a:r>
          </a:p>
          <a:p>
            <a:pPr lvl="1"/>
            <a:r>
              <a:rPr lang="en-US" noProof="0"/>
              <a:t>Second level</a:t>
            </a:r>
          </a:p>
          <a:p>
            <a:pPr lvl="2"/>
            <a:r>
              <a:rPr lang="en-US" noProof="0"/>
              <a:t>Third level</a:t>
            </a:r>
          </a:p>
          <a:p>
            <a:pPr lvl="3"/>
            <a:r>
              <a:rPr lang="en-US" noProof="0"/>
              <a:t>Fourth level</a:t>
            </a:r>
          </a:p>
          <a:p>
            <a:pPr lvl="4"/>
            <a:r>
              <a:rPr lang="en-US" noProof="0"/>
              <a:t>Fifth level</a:t>
            </a:r>
          </a:p>
        </p:txBody>
      </p:sp>
      <p:sp>
        <p:nvSpPr>
          <p:cNvPr id="53254" name="Rectangle 6"/>
          <p:cNvSpPr>
            <a:spLocks noGrp="1" noChangeArrowheads="1"/>
          </p:cNvSpPr>
          <p:nvPr>
            <p:ph type="ftr" sz="quarter" idx="4"/>
          </p:nvPr>
        </p:nvSpPr>
        <p:spPr bwMode="auto">
          <a:xfrm>
            <a:off x="0" y="8685213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eaLnBrk="1" hangingPunct="1">
              <a:defRPr sz="1200">
                <a:latin typeface="Arial" charset="0"/>
                <a:cs typeface="+mn-cs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3255" name="Rectangle 7"/>
          <p:cNvSpPr>
            <a:spLocks noGrp="1" noChangeArrowheads="1"/>
          </p:cNvSpPr>
          <p:nvPr>
            <p:ph type="sldNum" sz="quarter" idx="5"/>
          </p:nvPr>
        </p:nvSpPr>
        <p:spPr bwMode="auto">
          <a:xfrm>
            <a:off x="3884613" y="8685213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 eaLnBrk="1" hangingPunct="1">
              <a:defRPr sz="1200">
                <a:latin typeface="Arial" charset="0"/>
                <a:cs typeface="+mn-cs"/>
              </a:defRPr>
            </a:lvl1pPr>
          </a:lstStyle>
          <a:p>
            <a:pPr>
              <a:defRPr/>
            </a:pPr>
            <a:fld id="{E2E9DB42-30CC-4753-972B-95F9FAE33D78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+mn-cs"/>
      </a:defRPr>
    </a:lvl1pPr>
    <a:lvl2pPr marL="4572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+mn-cs"/>
      </a:defRPr>
    </a:lvl2pPr>
    <a:lvl3pPr marL="9144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+mn-cs"/>
      </a:defRPr>
    </a:lvl3pPr>
    <a:lvl4pPr marL="1371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+mn-cs"/>
      </a:defRPr>
    </a:lvl4pPr>
    <a:lvl5pPr marL="18288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42" name="Slide Image Placeholder 1"/>
          <p:cNvSpPr>
            <a:spLocks noGrp="1" noRot="1" noChangeAspect="1" noTextEdit="1"/>
          </p:cNvSpPr>
          <p:nvPr>
            <p:ph type="sldImg"/>
          </p:nvPr>
        </p:nvSpPr>
        <p:spPr>
          <a:ln/>
        </p:spPr>
      </p:sp>
      <p:sp>
        <p:nvSpPr>
          <p:cNvPr id="10243" name="Notes Placeholder 2"/>
          <p:cNvSpPr>
            <a:spLocks noGrp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lang="en-US" dirty="0"/>
              <a:t>HELLO AND WELCOME TO UNIT 8, Manage</a:t>
            </a:r>
            <a:r>
              <a:rPr lang="en-US" baseline="0" dirty="0"/>
              <a:t> Stores</a:t>
            </a:r>
            <a:r>
              <a:rPr lang="en-US" dirty="0"/>
              <a:t>. </a:t>
            </a:r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lang="en-US" sz="1200" kern="1200" dirty="0">
                <a:solidFill>
                  <a:schemeClr val="tx1"/>
                </a:solidFill>
                <a:effectLst/>
                <a:latin typeface="Arial" charset="0"/>
                <a:ea typeface="+mn-ea"/>
                <a:cs typeface="+mn-cs"/>
              </a:rPr>
              <a:t>My name is Senior Chief Adam</a:t>
            </a:r>
            <a:r>
              <a:rPr lang="en-US" sz="1200" kern="1200" baseline="0" dirty="0">
                <a:solidFill>
                  <a:schemeClr val="tx1"/>
                </a:solidFill>
                <a:effectLst/>
                <a:latin typeface="Arial" charset="0"/>
                <a:ea typeface="+mn-ea"/>
                <a:cs typeface="+mn-cs"/>
              </a:rPr>
              <a:t> Shelton</a:t>
            </a:r>
            <a:r>
              <a:rPr lang="en-US" sz="1200" kern="1200" dirty="0">
                <a:solidFill>
                  <a:schemeClr val="tx1"/>
                </a:solidFill>
                <a:effectLst/>
                <a:latin typeface="Arial" charset="0"/>
                <a:ea typeface="+mn-ea"/>
                <a:cs typeface="+mn-cs"/>
              </a:rPr>
              <a:t> with</a:t>
            </a:r>
            <a:r>
              <a:rPr lang="en-US" sz="1200" kern="1200" baseline="0" dirty="0">
                <a:solidFill>
                  <a:schemeClr val="tx1"/>
                </a:solidFill>
                <a:effectLst/>
                <a:latin typeface="Arial" charset="0"/>
                <a:ea typeface="+mn-ea"/>
                <a:cs typeface="+mn-cs"/>
              </a:rPr>
              <a:t> the Food Service Assistance and Training Team </a:t>
            </a:r>
            <a:r>
              <a:rPr lang="en-US" sz="1200" kern="1200" dirty="0">
                <a:solidFill>
                  <a:schemeClr val="tx1"/>
                </a:solidFill>
                <a:effectLst/>
                <a:latin typeface="Arial" charset="0"/>
                <a:ea typeface="+mn-ea"/>
                <a:cs typeface="+mn-cs"/>
              </a:rPr>
              <a:t>here at Training Center Petaluma.  I WILL BE YOUR INSTRUCTOR FOR THIS LESSON.  </a:t>
            </a:r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lang="en-US" sz="1200" kern="1200" dirty="0">
              <a:solidFill>
                <a:schemeClr val="tx1"/>
              </a:solidFill>
              <a:effectLst/>
              <a:latin typeface="Arial" charset="0"/>
              <a:ea typeface="+mn-ea"/>
              <a:cs typeface="+mn-cs"/>
            </a:endParaRPr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lang="en-US" dirty="0"/>
              <a:t>THIS THIRD</a:t>
            </a:r>
            <a:r>
              <a:rPr lang="en-US" baseline="0" dirty="0"/>
              <a:t> ND FINAL</a:t>
            </a:r>
            <a:r>
              <a:rPr lang="en-US" dirty="0"/>
              <a:t> LESSON IN UNIT 8 IS TRANSFER</a:t>
            </a:r>
            <a:r>
              <a:rPr lang="en-US" baseline="0" dirty="0"/>
              <a:t> OF STORES CG-2581. </a:t>
            </a:r>
            <a:r>
              <a:rPr lang="en-US" dirty="0"/>
              <a:t>LESSON 2 PROVIDES KNOWLEDGE AND A FOUNDATIONAL UNDERSTANDING OF TRANSFER OF STORES CG-2581.  The goal of this lesson is to ensure every FSO attending this course has foundational knowledge critical</a:t>
            </a:r>
            <a:r>
              <a:rPr lang="en-US" baseline="0" dirty="0"/>
              <a:t> to completing a Transfer of Stores CG-2581 for their dining facility</a:t>
            </a:r>
            <a:r>
              <a:rPr lang="en-US" dirty="0"/>
              <a:t>. </a:t>
            </a:r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lang="en-US" dirty="0"/>
          </a:p>
          <a:p>
            <a:r>
              <a:rPr lang="en-US" baseline="0" dirty="0"/>
              <a:t>ONCE THIS LESSON IS COMPLETE, YOU WILL PERFORM A PRACTICE IN WHICH YOU COMPLETE A CG-2581 FOR SUBMISSION TO YOUR INSTRUCTOR, FOLLOWED BY AN ASSESSMENT WHERE YOU WILL ONCE AGAIN COMPLETE A DIFFERENT CG-2581 FOR SUBMISSION TO YOUR INSTRUCTOR FOR APPROVAL.  SUCCESSFUL COMPLETION OF THE ASSESSMENT CG-2581 WILL RESULT IN YOU RECEIVING A “GO” FOR YOUR PERFOMANCE TEST CHEKCLIST OR PTC.  </a:t>
            </a:r>
          </a:p>
          <a:p>
            <a:endParaRPr lang="en-US" dirty="0">
              <a:latin typeface="Trebuchet MS" pitchFamily="34" charset="0"/>
            </a:endParaRPr>
          </a:p>
        </p:txBody>
      </p:sp>
      <p:sp>
        <p:nvSpPr>
          <p:cNvPr id="13316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>
              <a:defRPr/>
            </a:pPr>
            <a:fld id="{85FDEBD6-7949-4577-8F9B-22684ACACB52}" type="slidenum">
              <a:rPr lang="en-US" smtClean="0"/>
              <a:pPr>
                <a:defRPr/>
              </a:pPr>
              <a:t>1</a:t>
            </a:fld>
            <a:endParaRPr lang="en-US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lang="en-US" dirty="0"/>
              <a:t>AFTER completing this lesson, you should be able to complete</a:t>
            </a:r>
            <a:r>
              <a:rPr lang="en-US" baseline="0" dirty="0"/>
              <a:t> the following</a:t>
            </a:r>
            <a:r>
              <a:rPr lang="en-US" dirty="0"/>
              <a:t>…. (read objective on slide)</a:t>
            </a:r>
          </a:p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E2E9DB42-30CC-4753-972B-95F9FAE33D78}" type="slidenum">
              <a:rPr lang="en-US" smtClean="0"/>
              <a:pPr>
                <a:defRPr/>
              </a:pPr>
              <a:t>2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51400693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b="0" dirty="0"/>
              <a:t>READ SLIDE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E2E9DB42-30CC-4753-972B-95F9FAE33D78}" type="slidenum">
              <a:rPr lang="en-US" smtClean="0"/>
              <a:pPr>
                <a:defRPr/>
              </a:pPr>
              <a:t>3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570355036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lang="en-US" baseline="0" dirty="0"/>
              <a:t>After you’ve received approval for the transfer, you’ll document the transfers you’re about to make in three places in your PVAISW.</a:t>
            </a: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lang="en-US" baseline="0" dirty="0"/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lang="en-US" baseline="0" dirty="0"/>
          </a:p>
          <a:p>
            <a:pPr marL="171450" indent="-171450">
              <a:buFont typeface="Arial" panose="020B0604020202020204" pitchFamily="34" charset="0"/>
              <a:buChar char="•"/>
            </a:pPr>
            <a:r>
              <a:rPr lang="en-US" dirty="0"/>
              <a:t>First is on the CG-2581 Transfer of Stores form</a:t>
            </a:r>
          </a:p>
          <a:p>
            <a:pPr marL="171450" indent="-171450">
              <a:buFont typeface="Arial" panose="020B0604020202020204" pitchFamily="34" charset="0"/>
              <a:buChar char="•"/>
            </a:pPr>
            <a:r>
              <a:rPr lang="en-US" dirty="0"/>
              <a:t>Second is on the Operating Statement – in Block I which covers Transfers to other CGDFs.</a:t>
            </a:r>
          </a:p>
          <a:p>
            <a:pPr marL="171450" indent="-171450">
              <a:buFont typeface="Arial" panose="020B0604020202020204" pitchFamily="34" charset="0"/>
              <a:buChar char="•"/>
            </a:pPr>
            <a:r>
              <a:rPr lang="en-US" dirty="0"/>
              <a:t>And the third is adding comments about the Transfer in Block C of the operating statement.</a:t>
            </a:r>
          </a:p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>
              <a:defRPr/>
            </a:pPr>
            <a:fld id="{E2E9DB42-30CC-4753-972B-95F9FAE33D78}" type="slidenum">
              <a:rPr lang="en-US" smtClean="0"/>
              <a:pPr>
                <a:defRPr/>
              </a:pPr>
              <a:t>4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997110550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baseline="0" dirty="0"/>
          </a:p>
          <a:p>
            <a:r>
              <a:rPr lang="en-US" baseline="0" dirty="0"/>
              <a:t>After you’ve received permission to transfer the items, open the CG-2581 Transfer of Stores tab in your PVAISW.</a:t>
            </a:r>
          </a:p>
          <a:p>
            <a:endParaRPr lang="en-US" baseline="0" dirty="0"/>
          </a:p>
          <a:p>
            <a:endParaRPr lang="en-US" baseline="0" dirty="0"/>
          </a:p>
          <a:p>
            <a:r>
              <a:rPr lang="en-US" baseline="0" dirty="0"/>
              <a:t>You start by filling out the information in the header – the Unit you’re transferring to and the date.  Make sure the “Other” box is checked under Type of Documentation.</a:t>
            </a:r>
          </a:p>
          <a:p>
            <a:endParaRPr lang="en-US" baseline="0" dirty="0"/>
          </a:p>
          <a:p>
            <a:endParaRPr lang="en-US" baseline="0" dirty="0"/>
          </a:p>
          <a:p>
            <a:endParaRPr lang="en-US" baseline="0" dirty="0"/>
          </a:p>
          <a:p>
            <a:endParaRPr lang="en-US" baseline="0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E2E9DB42-30CC-4753-972B-95F9FAE33D78}" type="slidenum">
              <a:rPr lang="en-US" smtClean="0"/>
              <a:pPr>
                <a:defRPr/>
              </a:pPr>
              <a:t>5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00048461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lang="en-US" baseline="0" dirty="0"/>
              <a:t>Next fill in the Description of the items that will you will be transferring, the quantity, the unit, and the Unit Price. </a:t>
            </a:r>
          </a:p>
          <a:p>
            <a:endParaRPr lang="en-US" baseline="0" dirty="0"/>
          </a:p>
          <a:p>
            <a:r>
              <a:rPr lang="en-US" baseline="0" dirty="0"/>
              <a:t>Once this the 2581  is filled out, print the form to pdf – and print out three copies. You can now remove the items from your inventory. </a:t>
            </a:r>
          </a:p>
          <a:p>
            <a:endParaRPr lang="en-US" baseline="0" dirty="0"/>
          </a:p>
          <a:p>
            <a:endParaRPr lang="en-US" baseline="0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E2E9DB42-30CC-4753-972B-95F9FAE33D78}" type="slidenum">
              <a:rPr lang="en-US" smtClean="0"/>
              <a:pPr>
                <a:defRPr/>
              </a:pPr>
              <a:t>6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89238123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baseline="0" dirty="0"/>
              <a:t>After you have removed the subsistence items, you as the FSO, initial in the “Issued” “Verified” and “Posted” blocks on the bottom left corner of all three forms.</a:t>
            </a:r>
          </a:p>
          <a:p>
            <a:endParaRPr lang="en-US" baseline="0" dirty="0"/>
          </a:p>
          <a:p>
            <a:r>
              <a:rPr lang="en-US" baseline="0" dirty="0"/>
              <a:t>When you deliver the items, the authorized Dining Facility representative will sign in the “Received by” box at the bottom right of the three forms.</a:t>
            </a:r>
          </a:p>
          <a:p>
            <a:endParaRPr lang="en-US" baseline="0" dirty="0"/>
          </a:p>
          <a:p>
            <a:r>
              <a:rPr lang="en-US" baseline="0" dirty="0"/>
              <a:t>You leave two copies for the recipient and you file the third one on the left side of your monthly folder.</a:t>
            </a:r>
          </a:p>
          <a:p>
            <a:endParaRPr lang="en-US" baseline="0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E2E9DB42-30CC-4753-972B-95F9FAE33D78}" type="slidenum">
              <a:rPr lang="en-US" smtClean="0"/>
              <a:pPr>
                <a:defRPr/>
              </a:pPr>
              <a:t>7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083179047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290" name="Slide Image Placeholder 1"/>
          <p:cNvSpPr>
            <a:spLocks noGrp="1" noRot="1" noChangeAspect="1" noTextEdit="1"/>
          </p:cNvSpPr>
          <p:nvPr>
            <p:ph type="sldImg"/>
          </p:nvPr>
        </p:nvSpPr>
        <p:spPr>
          <a:ln/>
        </p:spPr>
      </p:sp>
      <p:sp>
        <p:nvSpPr>
          <p:cNvPr id="12291" name="Notes Placeholder 2"/>
          <p:cNvSpPr>
            <a:spLocks noGrp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pPr marL="0" lvl="1"/>
            <a:r>
              <a:rPr lang="en-US" dirty="0"/>
              <a:t>The second place you document the transfer of stores is on the CG-2576 – Block I.</a:t>
            </a:r>
          </a:p>
          <a:p>
            <a:pPr marL="171450" lvl="1" indent="-171450">
              <a:buFont typeface="Arial" panose="020B0604020202020204" pitchFamily="34" charset="0"/>
              <a:buChar char="•"/>
            </a:pPr>
            <a:endParaRPr lang="en-US" dirty="0"/>
          </a:p>
          <a:p>
            <a:pPr marL="171450" lvl="1" indent="-171450">
              <a:buFont typeface="Arial" panose="020B0604020202020204" pitchFamily="34" charset="0"/>
              <a:buChar char="•"/>
            </a:pPr>
            <a:r>
              <a:rPr lang="en-US" dirty="0"/>
              <a:t>You put the Name of Unit in the first column. </a:t>
            </a:r>
          </a:p>
          <a:p>
            <a:pPr marL="171450" lvl="1" indent="-171450">
              <a:buFont typeface="Arial" panose="020B0604020202020204" pitchFamily="34" charset="0"/>
              <a:buChar char="•"/>
            </a:pPr>
            <a:r>
              <a:rPr lang="en-US" dirty="0"/>
              <a:t>The invoice number comes from the bottom of the 2581.</a:t>
            </a:r>
          </a:p>
          <a:p>
            <a:pPr marL="171450" lvl="1" indent="-171450">
              <a:buFont typeface="Arial" panose="020B0604020202020204" pitchFamily="34" charset="0"/>
              <a:buChar char="•"/>
            </a:pPr>
            <a:r>
              <a:rPr lang="en-US" dirty="0"/>
              <a:t>Then add the total value the of the transfer in the third column.</a:t>
            </a:r>
          </a:p>
          <a:p>
            <a:pPr marL="0" lvl="1"/>
            <a:endParaRPr lang="en-US" dirty="0"/>
          </a:p>
          <a:p>
            <a:pPr marL="0" lvl="1"/>
            <a:endParaRPr lang="en-US" dirty="0"/>
          </a:p>
        </p:txBody>
      </p:sp>
      <p:sp>
        <p:nvSpPr>
          <p:cNvPr id="1536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>
              <a:defRPr/>
            </a:pPr>
            <a:fld id="{396C004E-29D3-414E-94FC-6C95D0159245}" type="slidenum">
              <a:rPr lang="en-US" smtClean="0"/>
              <a:pPr>
                <a:defRPr/>
              </a:pPr>
              <a:t>8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971732138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314" name="Slide Image Placeholder 1"/>
          <p:cNvSpPr>
            <a:spLocks noGrp="1" noRot="1" noChangeAspect="1" noTextEdit="1"/>
          </p:cNvSpPr>
          <p:nvPr>
            <p:ph type="sldImg"/>
          </p:nvPr>
        </p:nvSpPr>
        <p:spPr>
          <a:ln/>
        </p:spPr>
      </p:sp>
      <p:sp>
        <p:nvSpPr>
          <p:cNvPr id="13315" name="Notes Placeholder 2"/>
          <p:cNvSpPr>
            <a:spLocks noGrp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r>
              <a:rPr lang="en-US" dirty="0"/>
              <a:t>And the third and final place you document your transfer is in the “Remarks” section of your CG-2576, Block C.</a:t>
            </a:r>
          </a:p>
          <a:p>
            <a:r>
              <a:rPr lang="en-US" dirty="0"/>
              <a:t>List the invoice number,</a:t>
            </a:r>
            <a:r>
              <a:rPr lang="en-US" baseline="0" dirty="0"/>
              <a:t> the unit you transferred to </a:t>
            </a:r>
            <a:r>
              <a:rPr lang="en-US" b="0" dirty="0"/>
              <a:t>and the total</a:t>
            </a:r>
            <a:r>
              <a:rPr lang="en-US" b="0" baseline="0" dirty="0"/>
              <a:t> value of the transfer</a:t>
            </a:r>
            <a:r>
              <a:rPr lang="en-US" b="0" dirty="0"/>
              <a:t>.</a:t>
            </a:r>
            <a:endParaRPr lang="en-US" b="1" dirty="0"/>
          </a:p>
        </p:txBody>
      </p:sp>
      <p:sp>
        <p:nvSpPr>
          <p:cNvPr id="16388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>
              <a:defRPr/>
            </a:pPr>
            <a:fld id="{601AB91F-0DEB-4BB8-AFFF-2E7B37EC2FE2}" type="slidenum">
              <a:rPr lang="en-US" smtClean="0"/>
              <a:pPr>
                <a:defRPr/>
              </a:pPr>
              <a:t>9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243661566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>In this lesson you have</a:t>
            </a:r>
            <a:r>
              <a:rPr lang="en-US" baseline="0" dirty="0"/>
              <a:t> learned you must:</a:t>
            </a:r>
          </a:p>
          <a:p>
            <a:r>
              <a:rPr lang="en-US" sz="1200" dirty="0"/>
              <a:t>Obtain approval from your CO/OIC for all Transfer of Stores.</a:t>
            </a:r>
          </a:p>
          <a:p>
            <a:r>
              <a:rPr lang="en-US" sz="1200" dirty="0"/>
              <a:t>Transfer only to other CGDFs.</a:t>
            </a:r>
          </a:p>
          <a:p>
            <a:r>
              <a:rPr lang="en-US" sz="1200" dirty="0"/>
              <a:t>Document Transfer on an itemized Transfer of Stores, CG-2581</a:t>
            </a:r>
          </a:p>
          <a:p>
            <a:r>
              <a:rPr lang="en-US" sz="1200" dirty="0"/>
              <a:t>Ensure you initial and have the receiver sign.</a:t>
            </a:r>
          </a:p>
          <a:p>
            <a:r>
              <a:rPr lang="en-US" sz="1200" dirty="0"/>
              <a:t>Provide receiver two copies for their records.</a:t>
            </a:r>
          </a:p>
          <a:p>
            <a:r>
              <a:rPr lang="en-US" sz="1200" dirty="0"/>
              <a:t>Document transfer in PVAISW (3 places)</a:t>
            </a:r>
          </a:p>
          <a:p>
            <a:r>
              <a:rPr lang="en-US" dirty="0"/>
              <a:t>Submit to FINCEN with CGDFOS for examination at the end of the month.</a:t>
            </a:r>
          </a:p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>
              <a:defRPr/>
            </a:pPr>
            <a:fld id="{E2E9DB42-30CC-4753-972B-95F9FAE33D78}" type="slidenum">
              <a:rPr lang="en-US" smtClean="0"/>
              <a:pPr>
                <a:defRPr/>
              </a:pPr>
              <a:t>10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025539903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lang="en-US" dirty="0"/>
              <a:t>please direct any questions you may have to your instructors for further clarification.</a:t>
            </a:r>
          </a:p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>
              <a:defRPr/>
            </a:pPr>
            <a:fld id="{E2E9DB42-30CC-4753-972B-95F9FAE33D78}" type="slidenum">
              <a:rPr lang="en-US" smtClean="0"/>
              <a:pPr>
                <a:defRPr/>
              </a:pPr>
              <a:t>11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43536625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slideMaster" Target="../slideMasters/slideMaster1.xml"/><Relationship Id="rId1" Type="http://schemas.openxmlformats.org/officeDocument/2006/relationships/themeOverride" Target="../theme/themeOverride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slideMaster" Target="../slideMasters/slideMaster1.xml"/><Relationship Id="rId1" Type="http://schemas.openxmlformats.org/officeDocument/2006/relationships/themeOverride" Target="../theme/themeOverride2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bg>
      <p:bgPr>
        <a:blipFill dpi="0" rotWithShape="0">
          <a:blip r:embed="rId3" cstate="print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Title 8"/>
          <p:cNvSpPr>
            <a:spLocks noGrp="1"/>
          </p:cNvSpPr>
          <p:nvPr>
            <p:ph type="ctrTitle"/>
          </p:nvPr>
        </p:nvSpPr>
        <p:spPr>
          <a:xfrm>
            <a:off x="533400" y="1371600"/>
            <a:ext cx="7851648" cy="1828800"/>
          </a:xfrm>
          <a:ln>
            <a:noFill/>
          </a:ln>
        </p:spPr>
        <p:txBody>
          <a:bodyPr tIns="0" rIns="18288">
            <a:normAutofit/>
            <a:scene3d>
              <a:camera prst="orthographicFront"/>
              <a:lightRig rig="freezing" dir="t">
                <a:rot lat="0" lon="0" rev="5640000"/>
              </a:lightRig>
            </a:scene3d>
            <a:sp3d prstMaterial="flat">
              <a:bevelT w="38100" h="38100"/>
              <a:contourClr>
                <a:schemeClr val="tx2"/>
              </a:contourClr>
            </a:sp3d>
          </a:bodyPr>
          <a:lstStyle>
            <a:lvl1pPr algn="r" rtl="0">
              <a:spcBef>
                <a:spcPct val="0"/>
              </a:spcBef>
              <a:buNone/>
              <a:defRPr sz="5600" b="1">
                <a:ln>
                  <a:noFill/>
                </a:ln>
                <a:solidFill>
                  <a:schemeClr val="accent3">
                    <a:tint val="90000"/>
                    <a:satMod val="120000"/>
                  </a:schemeClr>
                </a:solidFill>
                <a:effectLst>
                  <a:outerShdw blurRad="38100" dist="25400" dir="5400000" algn="tl" rotWithShape="0">
                    <a:srgbClr val="000000">
                      <a:alpha val="43000"/>
                    </a:srgbClr>
                  </a:outerShdw>
                </a:effectLst>
                <a:latin typeface="+mj-lt"/>
                <a:ea typeface="+mj-ea"/>
                <a:cs typeface="+mj-cs"/>
              </a:defRPr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17" name="Subtitle 16"/>
          <p:cNvSpPr>
            <a:spLocks noGrp="1"/>
          </p:cNvSpPr>
          <p:nvPr>
            <p:ph type="subTitle" idx="1"/>
          </p:nvPr>
        </p:nvSpPr>
        <p:spPr>
          <a:xfrm>
            <a:off x="533400" y="3228536"/>
            <a:ext cx="7854696" cy="1752600"/>
          </a:xfrm>
        </p:spPr>
        <p:txBody>
          <a:bodyPr lIns="0" rIns="18288"/>
          <a:lstStyle>
            <a:lvl1pPr marL="0" marR="45720" indent="0" algn="r">
              <a:buNone/>
              <a:defRPr>
                <a:solidFill>
                  <a:schemeClr val="tx1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29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D4C03D5-01FE-4C10-B0F0-470CBE20E365}" type="datetimeFigureOut">
              <a:rPr lang="en-US"/>
              <a:pPr>
                <a:defRPr/>
              </a:pPr>
              <a:t>5/7/2020</a:t>
            </a:fld>
            <a:endParaRPr lang="en-US"/>
          </a:p>
        </p:txBody>
      </p:sp>
      <p:sp>
        <p:nvSpPr>
          <p:cNvPr id="5" name="Footer Placeholder 18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Slide Number Placeholder 2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1DC78C7-0D4F-433A-98A2-8CA82786CB6E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687843973"/>
      </p:ext>
    </p:extLst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9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2CE2E1A-B7B0-4BAA-84A3-BBC653742801}" type="datetimeFigureOut">
              <a:rPr lang="en-US"/>
              <a:pPr>
                <a:defRPr/>
              </a:pPr>
              <a:t>5/7/2020</a:t>
            </a:fld>
            <a:endParaRPr lang="en-US"/>
          </a:p>
        </p:txBody>
      </p:sp>
      <p:sp>
        <p:nvSpPr>
          <p:cNvPr id="5" name="Footer Placeholder 21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Slide Number Placeholder 1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FDCC296-493F-4B33-BEC7-B13E230C7358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812662282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bg>
      <p:bgPr>
        <a:blipFill dpi="0" rotWithShape="0">
          <a:blip r:embed="rId3" cstate="print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30352" y="1316736"/>
            <a:ext cx="7772400" cy="1362456"/>
          </a:xfrm>
          <a:ln>
            <a:noFill/>
          </a:ln>
        </p:spPr>
        <p:txBody>
          <a:bodyPr tIns="0">
            <a:noAutofit/>
            <a:scene3d>
              <a:camera prst="orthographicFront"/>
              <a:lightRig rig="freezing" dir="t">
                <a:rot lat="0" lon="0" rev="5640000"/>
              </a:lightRig>
            </a:scene3d>
            <a:sp3d prstMaterial="flat">
              <a:bevelT w="38100" h="38100"/>
            </a:sp3d>
          </a:bodyPr>
          <a:lstStyle>
            <a:lvl1pPr algn="l" rtl="0">
              <a:spcBef>
                <a:spcPct val="0"/>
              </a:spcBef>
              <a:buNone/>
              <a:defRPr lang="en-US" sz="5600" b="1" cap="none" baseline="0" dirty="0">
                <a:ln w="635">
                  <a:noFill/>
                </a:ln>
                <a:solidFill>
                  <a:schemeClr val="accent4">
                    <a:tint val="90000"/>
                    <a:satMod val="125000"/>
                  </a:schemeClr>
                </a:solidFill>
                <a:effectLst>
                  <a:outerShdw blurRad="38100" dist="25400" dir="5400000" algn="tl" rotWithShape="0">
                    <a:srgbClr val="000000">
                      <a:alpha val="43000"/>
                    </a:srgbClr>
                  </a:outerShdw>
                </a:effectLst>
                <a:latin typeface="+mj-lt"/>
                <a:ea typeface="+mj-ea"/>
                <a:cs typeface="+mj-cs"/>
              </a:defRPr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530352" y="2704664"/>
            <a:ext cx="7772400" cy="1509712"/>
          </a:xfrm>
        </p:spPr>
        <p:txBody>
          <a:bodyPr lIns="45720" rIns="45720"/>
          <a:lstStyle>
            <a:lvl1pPr marL="0" indent="0">
              <a:buNone/>
              <a:defRPr sz="2200">
                <a:solidFill>
                  <a:schemeClr val="tx1"/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885BC4A-53BD-42EF-82AA-4FD11BACAE5F}" type="datetimeFigureOut">
              <a:rPr lang="en-US"/>
              <a:pPr>
                <a:defRPr/>
              </a:pPr>
              <a:t>5/7/2020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1BAB247-D44D-424D-8FE5-241E1DF97AEA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02957957"/>
      </p:ext>
    </p:extLst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704088"/>
            <a:ext cx="8229600" cy="1143000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920085"/>
            <a:ext cx="4038600" cy="4434840"/>
          </a:xfrm>
        </p:spPr>
        <p:txBody>
          <a:bodyPr/>
          <a:lstStyle>
            <a:lvl1pPr>
              <a:defRPr sz="26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920085"/>
            <a:ext cx="4038600" cy="4434840"/>
          </a:xfrm>
        </p:spPr>
        <p:txBody>
          <a:bodyPr/>
          <a:lstStyle>
            <a:lvl1pPr>
              <a:defRPr sz="26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9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AB08998-8E54-46B3-AF38-61DB482E5737}" type="datetimeFigureOut">
              <a:rPr lang="en-US"/>
              <a:pPr>
                <a:defRPr/>
              </a:pPr>
              <a:t>5/7/2020</a:t>
            </a:fld>
            <a:endParaRPr lang="en-US"/>
          </a:p>
        </p:txBody>
      </p:sp>
      <p:sp>
        <p:nvSpPr>
          <p:cNvPr id="6" name="Footer Placeholder 21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" name="Slide Number Placeholder 1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D8C3A3D-0B7C-43A2-81DE-7A681BB4CB90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907236152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704088"/>
            <a:ext cx="8229600" cy="1143000"/>
          </a:xfrm>
        </p:spPr>
        <p:txBody>
          <a:bodyPr/>
          <a:lstStyle>
            <a:lvl1pPr>
              <a:defRPr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855248"/>
            <a:ext cx="4040188" cy="659352"/>
          </a:xfrm>
        </p:spPr>
        <p:txBody>
          <a:bodyPr lIns="45720" tIns="0" rIns="45720" bIns="0" anchor="ctr">
            <a:noAutofit/>
          </a:bodyPr>
          <a:lstStyle>
            <a:lvl1pPr marL="0" indent="0">
              <a:buNone/>
              <a:defRPr sz="2400" b="1" cap="none" baseline="0">
                <a:solidFill>
                  <a:schemeClr val="tx2"/>
                </a:solidFill>
                <a:effectLst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3"/>
          </p:nvPr>
        </p:nvSpPr>
        <p:spPr>
          <a:xfrm>
            <a:off x="4645025" y="1859757"/>
            <a:ext cx="4041775" cy="654843"/>
          </a:xfrm>
        </p:spPr>
        <p:txBody>
          <a:bodyPr lIns="45720" tIns="0" rIns="45720" bIns="0" anchor="ctr"/>
          <a:lstStyle>
            <a:lvl1pPr marL="0" indent="0">
              <a:buNone/>
              <a:defRPr sz="2400" b="1" cap="none" baseline="0">
                <a:solidFill>
                  <a:schemeClr val="tx2"/>
                </a:solidFill>
                <a:effectLst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Content Placeholder 4"/>
          <p:cNvSpPr>
            <a:spLocks noGrp="1"/>
          </p:cNvSpPr>
          <p:nvPr>
            <p:ph sz="quarter" idx="2"/>
          </p:nvPr>
        </p:nvSpPr>
        <p:spPr>
          <a:xfrm>
            <a:off x="457200" y="2514600"/>
            <a:ext cx="4040188" cy="3845720"/>
          </a:xfrm>
        </p:spPr>
        <p:txBody>
          <a:bodyPr tIns="0"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514600"/>
            <a:ext cx="4041775" cy="3845720"/>
          </a:xfrm>
        </p:spPr>
        <p:txBody>
          <a:bodyPr tIns="0"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9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46B3196-B6AE-4261-AF97-1F042034C125}" type="datetimeFigureOut">
              <a:rPr lang="en-US"/>
              <a:pPr>
                <a:defRPr/>
              </a:pPr>
              <a:t>5/7/2020</a:t>
            </a:fld>
            <a:endParaRPr lang="en-US"/>
          </a:p>
        </p:txBody>
      </p:sp>
      <p:sp>
        <p:nvSpPr>
          <p:cNvPr id="8" name="Footer Placeholder 21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9" name="Slide Number Placeholder 1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B780D2D-697A-459C-BA9C-028545AAE134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042851498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704088"/>
            <a:ext cx="8305800" cy="1143000"/>
          </a:xfrm>
        </p:spPr>
        <p:txBody>
          <a:bodyPr>
            <a:normAutofit/>
            <a:scene3d>
              <a:camera prst="orthographicFront"/>
              <a:lightRig rig="freezing" dir="t">
                <a:rot lat="0" lon="0" rev="5640000"/>
              </a:lightRig>
            </a:scene3d>
            <a:sp3d prstMaterial="flat">
              <a:contourClr>
                <a:schemeClr val="tx2"/>
              </a:contourClr>
            </a:sp3d>
          </a:bodyPr>
          <a:lstStyle>
            <a:lvl1pPr algn="l" rtl="0">
              <a:spcBef>
                <a:spcPct val="0"/>
              </a:spcBef>
              <a:buNone/>
              <a:defRPr sz="5000" b="0">
                <a:ln>
                  <a:noFill/>
                </a:ln>
                <a:solidFill>
                  <a:schemeClr val="tx2"/>
                </a:solidFill>
                <a:effectLst/>
                <a:latin typeface="+mj-lt"/>
                <a:ea typeface="+mj-ea"/>
                <a:cs typeface="+mj-cs"/>
              </a:defRPr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9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C588EB5-EA5B-46A8-A520-972886E3DF49}" type="datetimeFigureOut">
              <a:rPr lang="en-US"/>
              <a:pPr>
                <a:defRPr/>
              </a:pPr>
              <a:t>5/7/2020</a:t>
            </a:fld>
            <a:endParaRPr lang="en-US"/>
          </a:p>
        </p:txBody>
      </p:sp>
      <p:sp>
        <p:nvSpPr>
          <p:cNvPr id="4" name="Footer Placeholder 21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Slide Number Placeholder 1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0264CC4-9421-4F1E-80E6-BF1ED7A45B26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3591987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9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87C1793-908C-4108-B485-955AC6DAD124}" type="datetimeFigureOut">
              <a:rPr lang="en-US"/>
              <a:pPr>
                <a:defRPr/>
              </a:pPr>
              <a:t>5/7/2020</a:t>
            </a:fld>
            <a:endParaRPr lang="en-US"/>
          </a:p>
        </p:txBody>
      </p:sp>
      <p:sp>
        <p:nvSpPr>
          <p:cNvPr id="3" name="Footer Placeholder 21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4" name="Slide Number Placeholder 1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B88FAA3-CF7C-4151-95DD-8C0AB149589D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228041950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800" y="514352"/>
            <a:ext cx="2743200" cy="1162050"/>
          </a:xfrm>
        </p:spPr>
        <p:txBody>
          <a:bodyPr>
            <a:noAutofit/>
          </a:bodyPr>
          <a:lstStyle>
            <a:lvl1pPr algn="l" rtl="0">
              <a:spcBef>
                <a:spcPct val="0"/>
              </a:spcBef>
              <a:buNone/>
              <a:defRPr sz="2600" b="0">
                <a:ln>
                  <a:noFill/>
                </a:ln>
                <a:solidFill>
                  <a:schemeClr val="tx2"/>
                </a:solidFill>
                <a:effectLst/>
                <a:latin typeface="+mj-lt"/>
                <a:ea typeface="+mj-ea"/>
                <a:cs typeface="+mj-cs"/>
              </a:defRPr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2"/>
          </p:nvPr>
        </p:nvSpPr>
        <p:spPr>
          <a:xfrm>
            <a:off x="685800" y="1676400"/>
            <a:ext cx="2743200" cy="4572000"/>
          </a:xfrm>
        </p:spPr>
        <p:txBody>
          <a:bodyPr lIns="18288" rIns="18288"/>
          <a:lstStyle>
            <a:lvl1pPr marL="0" indent="0" algn="l">
              <a:buNone/>
              <a:defRPr sz="1400"/>
            </a:lvl1pPr>
            <a:lvl2pPr indent="0" algn="l">
              <a:buNone/>
              <a:defRPr sz="1200"/>
            </a:lvl2pPr>
            <a:lvl3pPr indent="0" algn="l">
              <a:buNone/>
              <a:defRPr sz="1000"/>
            </a:lvl3pPr>
            <a:lvl4pPr indent="0" algn="l">
              <a:buNone/>
              <a:defRPr sz="900"/>
            </a:lvl4pPr>
            <a:lvl5pPr indent="0" algn="l">
              <a:buNone/>
              <a:defRPr sz="900"/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1"/>
          </p:nvPr>
        </p:nvSpPr>
        <p:spPr>
          <a:xfrm>
            <a:off x="3575050" y="1676400"/>
            <a:ext cx="5111750" cy="4572000"/>
          </a:xfrm>
        </p:spPr>
        <p:txBody>
          <a:bodyPr tIns="0"/>
          <a:lstStyle>
            <a:lvl1pPr>
              <a:defRPr sz="2800"/>
            </a:lvl1pPr>
            <a:lvl2pPr>
              <a:defRPr sz="2600"/>
            </a:lvl2pPr>
            <a:lvl3pPr>
              <a:defRPr sz="2400"/>
            </a:lvl3pPr>
            <a:lvl4pPr>
              <a:defRPr sz="2000"/>
            </a:lvl4pPr>
            <a:lvl5pPr>
              <a:defRPr sz="1800"/>
            </a:lvl5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9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9C0E60A-9D47-442F-A3DD-A2155C1EA646}" type="datetimeFigureOut">
              <a:rPr lang="en-US"/>
              <a:pPr>
                <a:defRPr/>
              </a:pPr>
              <a:t>5/7/2020</a:t>
            </a:fld>
            <a:endParaRPr lang="en-US"/>
          </a:p>
        </p:txBody>
      </p:sp>
      <p:sp>
        <p:nvSpPr>
          <p:cNvPr id="6" name="Footer Placeholder 21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" name="Slide Number Placeholder 1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83C0E75-2B8B-4536-8626-7988B710E214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68983666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Snip and Round Single Corner Rectangle 4"/>
          <p:cNvSpPr/>
          <p:nvPr/>
        </p:nvSpPr>
        <p:spPr>
          <a:xfrm rot="420000" flipV="1">
            <a:off x="3165475" y="1108075"/>
            <a:ext cx="5257800" cy="4114800"/>
          </a:xfrm>
          <a:prstGeom prst="snipRoundRect">
            <a:avLst>
              <a:gd name="adj1" fmla="val 0"/>
              <a:gd name="adj2" fmla="val 3646"/>
            </a:avLst>
          </a:prstGeom>
          <a:solidFill>
            <a:srgbClr val="FFFFFF"/>
          </a:solidFill>
          <a:ln w="3175" cap="rnd" cmpd="sng" algn="ctr">
            <a:solidFill>
              <a:srgbClr val="C0C0C0"/>
            </a:solidFill>
            <a:prstDash val="solid"/>
          </a:ln>
          <a:effectLst>
            <a:outerShdw blurRad="63500" dist="38500" dir="7500000" sx="98500" sy="100080" kx="100000" algn="tl" rotWithShape="0">
              <a:srgbClr val="000000">
                <a:alpha val="25000"/>
              </a:srgbClr>
            </a:outerShdw>
          </a:effectLst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sp>
        <p:nvSpPr>
          <p:cNvPr id="6" name="Right Triangle 5"/>
          <p:cNvSpPr/>
          <p:nvPr/>
        </p:nvSpPr>
        <p:spPr>
          <a:xfrm rot="420000" flipV="1">
            <a:off x="8004175" y="5359400"/>
            <a:ext cx="155575" cy="155575"/>
          </a:xfrm>
          <a:prstGeom prst="rtTriangle">
            <a:avLst/>
          </a:prstGeom>
          <a:solidFill>
            <a:srgbClr val="FFFFFF"/>
          </a:solidFill>
          <a:ln w="12700" cap="flat" cmpd="sng" algn="ctr">
            <a:solidFill>
              <a:srgbClr val="FFFFFF"/>
            </a:solidFill>
            <a:prstDash val="solid"/>
            <a:bevel/>
          </a:ln>
          <a:effectLst>
            <a:outerShdw blurRad="19685" dist="6350" dir="12900000" algn="tl" rotWithShape="0">
              <a:srgbClr val="000000">
                <a:alpha val="47000"/>
              </a:srgbClr>
            </a:outerShdw>
          </a:effectLst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sp>
        <p:nvSpPr>
          <p:cNvPr id="7" name="Freeform 6"/>
          <p:cNvSpPr>
            <a:spLocks/>
          </p:cNvSpPr>
          <p:nvPr/>
        </p:nvSpPr>
        <p:spPr bwMode="auto">
          <a:xfrm flipV="1">
            <a:off x="-9525" y="5816600"/>
            <a:ext cx="9163050" cy="10414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6" y="2"/>
              </a:cxn>
              <a:cxn ang="0">
                <a:pos x="2542" y="0"/>
              </a:cxn>
              <a:cxn ang="0">
                <a:pos x="4374" y="367"/>
              </a:cxn>
              <a:cxn ang="0">
                <a:pos x="5766" y="55"/>
              </a:cxn>
              <a:cxn ang="0">
                <a:pos x="5772" y="213"/>
              </a:cxn>
              <a:cxn ang="0">
                <a:pos x="4302" y="439"/>
              </a:cxn>
              <a:cxn ang="0">
                <a:pos x="1488" y="201"/>
              </a:cxn>
              <a:cxn ang="0">
                <a:pos x="0" y="656"/>
              </a:cxn>
              <a:cxn ang="0">
                <a:pos x="6" y="2"/>
              </a:cxn>
            </a:cxnLst>
            <a:rect l="0" t="0" r="0" b="0"/>
            <a:pathLst>
              <a:path w="5772" h="656">
                <a:moveTo>
                  <a:pt x="6" y="2"/>
                </a:moveTo>
                <a:lnTo>
                  <a:pt x="2542" y="0"/>
                </a:lnTo>
                <a:cubicBezTo>
                  <a:pt x="2746" y="101"/>
                  <a:pt x="3828" y="367"/>
                  <a:pt x="4374" y="367"/>
                </a:cubicBezTo>
                <a:cubicBezTo>
                  <a:pt x="4920" y="367"/>
                  <a:pt x="5526" y="152"/>
                  <a:pt x="5766" y="55"/>
                </a:cubicBezTo>
                <a:lnTo>
                  <a:pt x="5772" y="213"/>
                </a:lnTo>
                <a:cubicBezTo>
                  <a:pt x="5670" y="257"/>
                  <a:pt x="5016" y="441"/>
                  <a:pt x="4302" y="439"/>
                </a:cubicBezTo>
                <a:cubicBezTo>
                  <a:pt x="3588" y="437"/>
                  <a:pt x="2205" y="165"/>
                  <a:pt x="1488" y="201"/>
                </a:cubicBezTo>
                <a:cubicBezTo>
                  <a:pt x="750" y="209"/>
                  <a:pt x="270" y="482"/>
                  <a:pt x="0" y="656"/>
                </a:cubicBezTo>
                <a:lnTo>
                  <a:pt x="6" y="2"/>
                </a:lnTo>
                <a:close/>
              </a:path>
            </a:pathLst>
          </a:custGeom>
          <a:gradFill>
            <a:gsLst>
              <a:gs pos="0">
                <a:schemeClr val="accent2">
                  <a:shade val="50000"/>
                  <a:alpha val="45000"/>
                  <a:satMod val="120000"/>
                </a:schemeClr>
              </a:gs>
              <a:gs pos="100000">
                <a:schemeClr val="accent3">
                  <a:shade val="80000"/>
                  <a:alpha val="55000"/>
                  <a:satMod val="155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en-US">
              <a:latin typeface="+mn-lt"/>
              <a:cs typeface="+mn-cs"/>
            </a:endParaRPr>
          </a:p>
        </p:txBody>
      </p:sp>
      <p:sp>
        <p:nvSpPr>
          <p:cNvPr id="8" name="Freeform 7"/>
          <p:cNvSpPr>
            <a:spLocks/>
          </p:cNvSpPr>
          <p:nvPr/>
        </p:nvSpPr>
        <p:spPr bwMode="auto">
          <a:xfrm flipV="1">
            <a:off x="4381500" y="6219825"/>
            <a:ext cx="4762500" cy="638175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1668" y="564"/>
              </a:cxn>
              <a:cxn ang="0">
                <a:pos x="3000" y="186"/>
              </a:cxn>
              <a:cxn ang="0">
                <a:pos x="3000" y="6"/>
              </a:cxn>
              <a:cxn ang="0">
                <a:pos x="0" y="0"/>
              </a:cxn>
            </a:cxnLst>
            <a:rect l="0" t="0" r="0" b="0"/>
            <a:pathLst>
              <a:path w="3000" h="595">
                <a:moveTo>
                  <a:pt x="0" y="0"/>
                </a:moveTo>
                <a:cubicBezTo>
                  <a:pt x="174" y="102"/>
                  <a:pt x="1168" y="533"/>
                  <a:pt x="1668" y="564"/>
                </a:cubicBezTo>
                <a:cubicBezTo>
                  <a:pt x="2168" y="595"/>
                  <a:pt x="2778" y="279"/>
                  <a:pt x="3000" y="186"/>
                </a:cubicBezTo>
                <a:lnTo>
                  <a:pt x="3000" y="6"/>
                </a:lnTo>
                <a:lnTo>
                  <a:pt x="0" y="0"/>
                </a:lnTo>
                <a:close/>
              </a:path>
            </a:pathLst>
          </a:custGeom>
          <a:gradFill>
            <a:gsLst>
              <a:gs pos="0">
                <a:schemeClr val="accent3">
                  <a:shade val="50000"/>
                  <a:alpha val="30000"/>
                  <a:satMod val="130000"/>
                </a:schemeClr>
              </a:gs>
              <a:gs pos="80000">
                <a:schemeClr val="accent2">
                  <a:shade val="75000"/>
                  <a:alpha val="45000"/>
                  <a:satMod val="140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en-US">
              <a:latin typeface="+mn-lt"/>
              <a:cs typeface="+mn-cs"/>
            </a:endParaRPr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09600" y="1176996"/>
            <a:ext cx="2212848" cy="1582621"/>
          </a:xfrm>
        </p:spPr>
        <p:txBody>
          <a:bodyPr lIns="45720" rIns="45720" bIns="45720"/>
          <a:lstStyle>
            <a:lvl1pPr algn="l">
              <a:buNone/>
              <a:defRPr sz="2000" b="1">
                <a:solidFill>
                  <a:schemeClr val="tx2"/>
                </a:solidFill>
              </a:defRPr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09600" y="2828785"/>
            <a:ext cx="2209800" cy="2179320"/>
          </a:xfrm>
        </p:spPr>
        <p:txBody>
          <a:bodyPr lIns="64008" rIns="45720"/>
          <a:lstStyle>
            <a:lvl1pPr marL="0" indent="0" algn="l">
              <a:spcBef>
                <a:spcPts val="250"/>
              </a:spcBef>
              <a:buFontTx/>
              <a:buNone/>
              <a:defRPr sz="13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 rot="420000">
            <a:off x="3485793" y="1199517"/>
            <a:ext cx="4617720" cy="3931920"/>
          </a:xfrm>
          <a:prstGeom prst="rect">
            <a:avLst/>
          </a:prstGeom>
          <a:solidFill>
            <a:schemeClr val="bg2"/>
          </a:solidFill>
          <a:ln w="3000" cap="rnd">
            <a:solidFill>
              <a:srgbClr val="C0C0C0"/>
            </a:solidFill>
            <a:round/>
          </a:ln>
          <a:effectLst/>
        </p:spPr>
        <p:txBody>
          <a:bodyPr>
            <a:normAutofit/>
          </a:bodyPr>
          <a:lstStyle>
            <a:lvl1pPr marL="0" indent="0">
              <a:buNone/>
              <a:defRPr sz="3200"/>
            </a:lvl1pPr>
          </a:lstStyle>
          <a:p>
            <a:pPr lvl="0"/>
            <a:r>
              <a:rPr lang="en-US" noProof="0"/>
              <a:t>Click icon to add picture</a:t>
            </a:r>
            <a:endParaRPr lang="en-US" noProof="0" dirty="0"/>
          </a:p>
        </p:txBody>
      </p:sp>
      <p:sp>
        <p:nvSpPr>
          <p:cNvPr id="9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7180392-50A3-4561-A8A3-267348B06DE6}" type="datetimeFigureOut">
              <a:rPr lang="en-US"/>
              <a:pPr>
                <a:defRPr/>
              </a:pPr>
              <a:t>5/7/2020</a:t>
            </a:fld>
            <a:endParaRPr lang="en-US"/>
          </a:p>
        </p:txBody>
      </p:sp>
      <p:sp>
        <p:nvSpPr>
          <p:cNvPr id="10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11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8077200" y="6356350"/>
            <a:ext cx="609600" cy="365125"/>
          </a:xfr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9C087532-3822-44C2-8027-5F85BDF65D6E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964567959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9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C074BF5-CCDC-44C3-946D-BCD3DD7C297B}" type="datetimeFigureOut">
              <a:rPr lang="en-US"/>
              <a:pPr>
                <a:defRPr/>
              </a:pPr>
              <a:t>5/7/2020</a:t>
            </a:fld>
            <a:endParaRPr lang="en-US"/>
          </a:p>
        </p:txBody>
      </p:sp>
      <p:sp>
        <p:nvSpPr>
          <p:cNvPr id="5" name="Footer Placeholder 21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Slide Number Placeholder 1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ECA7EE0-FDDC-4822-A133-45C0A8AD7AC3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971919813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914401"/>
            <a:ext cx="2057400" cy="5211763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914401"/>
            <a:ext cx="6019800" cy="5211763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9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1009449-E132-4A70-AA2B-0DF59A647FC3}" type="datetimeFigureOut">
              <a:rPr lang="en-US"/>
              <a:pPr>
                <a:defRPr/>
              </a:pPr>
              <a:t>5/7/2020</a:t>
            </a:fld>
            <a:endParaRPr lang="en-US"/>
          </a:p>
        </p:txBody>
      </p:sp>
      <p:sp>
        <p:nvSpPr>
          <p:cNvPr id="5" name="Footer Placeholder 21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Slide Number Placeholder 1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6367159-A232-4E81-A668-8C542A6F6E14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471500789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2.jpe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blipFill dpi="0" rotWithShape="0">
          <a:blip r:embed="rId13" cstate="print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Freeform 6"/>
          <p:cNvSpPr>
            <a:spLocks/>
          </p:cNvSpPr>
          <p:nvPr/>
        </p:nvSpPr>
        <p:spPr bwMode="auto">
          <a:xfrm>
            <a:off x="-9525" y="-7938"/>
            <a:ext cx="9163050" cy="1041401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6" y="2"/>
              </a:cxn>
              <a:cxn ang="0">
                <a:pos x="2542" y="0"/>
              </a:cxn>
              <a:cxn ang="0">
                <a:pos x="4374" y="367"/>
              </a:cxn>
              <a:cxn ang="0">
                <a:pos x="5766" y="55"/>
              </a:cxn>
              <a:cxn ang="0">
                <a:pos x="5772" y="213"/>
              </a:cxn>
              <a:cxn ang="0">
                <a:pos x="4302" y="439"/>
              </a:cxn>
              <a:cxn ang="0">
                <a:pos x="1488" y="201"/>
              </a:cxn>
              <a:cxn ang="0">
                <a:pos x="0" y="656"/>
              </a:cxn>
              <a:cxn ang="0">
                <a:pos x="6" y="2"/>
              </a:cxn>
            </a:cxnLst>
            <a:rect l="0" t="0" r="0" b="0"/>
            <a:pathLst>
              <a:path w="5772" h="656">
                <a:moveTo>
                  <a:pt x="6" y="2"/>
                </a:moveTo>
                <a:lnTo>
                  <a:pt x="2542" y="0"/>
                </a:lnTo>
                <a:cubicBezTo>
                  <a:pt x="2746" y="101"/>
                  <a:pt x="3828" y="367"/>
                  <a:pt x="4374" y="367"/>
                </a:cubicBezTo>
                <a:cubicBezTo>
                  <a:pt x="4920" y="367"/>
                  <a:pt x="5526" y="152"/>
                  <a:pt x="5766" y="55"/>
                </a:cubicBezTo>
                <a:lnTo>
                  <a:pt x="5772" y="213"/>
                </a:lnTo>
                <a:cubicBezTo>
                  <a:pt x="5670" y="257"/>
                  <a:pt x="5016" y="441"/>
                  <a:pt x="4302" y="439"/>
                </a:cubicBezTo>
                <a:cubicBezTo>
                  <a:pt x="3588" y="437"/>
                  <a:pt x="2205" y="165"/>
                  <a:pt x="1488" y="201"/>
                </a:cubicBezTo>
                <a:cubicBezTo>
                  <a:pt x="750" y="209"/>
                  <a:pt x="270" y="482"/>
                  <a:pt x="0" y="656"/>
                </a:cubicBezTo>
                <a:lnTo>
                  <a:pt x="6" y="2"/>
                </a:lnTo>
                <a:close/>
              </a:path>
            </a:pathLst>
          </a:custGeom>
          <a:gradFill>
            <a:gsLst>
              <a:gs pos="0">
                <a:schemeClr val="accent2">
                  <a:shade val="50000"/>
                  <a:alpha val="45000"/>
                  <a:satMod val="120000"/>
                </a:schemeClr>
              </a:gs>
              <a:gs pos="100000">
                <a:schemeClr val="accent3">
                  <a:shade val="80000"/>
                  <a:alpha val="55000"/>
                  <a:satMod val="155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en-US">
              <a:latin typeface="+mn-lt"/>
              <a:cs typeface="+mn-cs"/>
            </a:endParaRPr>
          </a:p>
        </p:txBody>
      </p:sp>
      <p:sp>
        <p:nvSpPr>
          <p:cNvPr id="8" name="Freeform 7"/>
          <p:cNvSpPr>
            <a:spLocks/>
          </p:cNvSpPr>
          <p:nvPr/>
        </p:nvSpPr>
        <p:spPr bwMode="auto">
          <a:xfrm>
            <a:off x="4381500" y="-7938"/>
            <a:ext cx="4762500" cy="638176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1668" y="564"/>
              </a:cxn>
              <a:cxn ang="0">
                <a:pos x="3000" y="186"/>
              </a:cxn>
              <a:cxn ang="0">
                <a:pos x="3000" y="6"/>
              </a:cxn>
              <a:cxn ang="0">
                <a:pos x="0" y="0"/>
              </a:cxn>
            </a:cxnLst>
            <a:rect l="0" t="0" r="0" b="0"/>
            <a:pathLst>
              <a:path w="3000" h="595">
                <a:moveTo>
                  <a:pt x="0" y="0"/>
                </a:moveTo>
                <a:cubicBezTo>
                  <a:pt x="174" y="102"/>
                  <a:pt x="1168" y="533"/>
                  <a:pt x="1668" y="564"/>
                </a:cubicBezTo>
                <a:cubicBezTo>
                  <a:pt x="2168" y="595"/>
                  <a:pt x="2778" y="279"/>
                  <a:pt x="3000" y="186"/>
                </a:cubicBezTo>
                <a:lnTo>
                  <a:pt x="3000" y="6"/>
                </a:lnTo>
                <a:lnTo>
                  <a:pt x="0" y="0"/>
                </a:lnTo>
                <a:close/>
              </a:path>
            </a:pathLst>
          </a:custGeom>
          <a:gradFill>
            <a:gsLst>
              <a:gs pos="0">
                <a:schemeClr val="accent3">
                  <a:shade val="50000"/>
                  <a:alpha val="30000"/>
                  <a:satMod val="130000"/>
                </a:schemeClr>
              </a:gs>
              <a:gs pos="80000">
                <a:schemeClr val="accent2">
                  <a:shade val="75000"/>
                  <a:alpha val="45000"/>
                  <a:satMod val="140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en-US">
              <a:latin typeface="+mn-lt"/>
              <a:cs typeface="+mn-cs"/>
            </a:endParaRPr>
          </a:p>
        </p:txBody>
      </p:sp>
      <p:sp>
        <p:nvSpPr>
          <p:cNvPr id="1028" name="Title Placeholder 8"/>
          <p:cNvSpPr>
            <a:spLocks noGrp="1"/>
          </p:cNvSpPr>
          <p:nvPr>
            <p:ph type="title"/>
          </p:nvPr>
        </p:nvSpPr>
        <p:spPr bwMode="auto">
          <a:xfrm>
            <a:off x="457200" y="704850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0" tIns="45720" rIns="0" bIns="0" numCol="1" anchor="b" anchorCtr="0" compatLnSpc="1">
            <a:prstTxWarp prst="textNoShape">
              <a:avLst/>
            </a:prstTxWarp>
          </a:bodyPr>
          <a:lstStyle/>
          <a:p>
            <a:pPr lvl="0"/>
            <a:r>
              <a:rPr lang="en-US"/>
              <a:t>Click to edit Master title style</a:t>
            </a:r>
          </a:p>
        </p:txBody>
      </p:sp>
      <p:sp>
        <p:nvSpPr>
          <p:cNvPr id="1029" name="Text Placeholder 29"/>
          <p:cNvSpPr>
            <a:spLocks noGrp="1"/>
          </p:cNvSpPr>
          <p:nvPr>
            <p:ph type="body" idx="1"/>
          </p:nvPr>
        </p:nvSpPr>
        <p:spPr bwMode="auto">
          <a:xfrm>
            <a:off x="457200" y="1935163"/>
            <a:ext cx="8229600" cy="43894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10" name="Date Placeholder 9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0" tIns="0" rIns="0" bIns="0" anchor="b"/>
          <a:lstStyle>
            <a:lvl1pPr algn="l" eaLnBrk="1" fontAlgn="auto" latinLnBrk="0" hangingPunct="1">
              <a:spcBef>
                <a:spcPts val="0"/>
              </a:spcBef>
              <a:spcAft>
                <a:spcPts val="0"/>
              </a:spcAft>
              <a:defRPr kumimoji="0" sz="1200">
                <a:solidFill>
                  <a:schemeClr val="tx2">
                    <a:shade val="90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fld id="{2B9D3B5C-FF46-4BA8-A692-57AADC2309CE}" type="datetimeFigureOut">
              <a:rPr lang="en-US"/>
              <a:pPr>
                <a:defRPr/>
              </a:pPr>
              <a:t>5/7/2020</a:t>
            </a:fld>
            <a:endParaRPr lang="en-US"/>
          </a:p>
        </p:txBody>
      </p:sp>
      <p:sp>
        <p:nvSpPr>
          <p:cNvPr id="22" name="Footer Placeholder 21"/>
          <p:cNvSpPr>
            <a:spLocks noGrp="1"/>
          </p:cNvSpPr>
          <p:nvPr>
            <p:ph type="ftr" sz="quarter" idx="3"/>
          </p:nvPr>
        </p:nvSpPr>
        <p:spPr>
          <a:xfrm>
            <a:off x="2667000" y="6356350"/>
            <a:ext cx="3352800" cy="365125"/>
          </a:xfrm>
          <a:prstGeom prst="rect">
            <a:avLst/>
          </a:prstGeom>
        </p:spPr>
        <p:txBody>
          <a:bodyPr vert="horz" lIns="0" tIns="0" rIns="0" bIns="0" anchor="b"/>
          <a:lstStyle>
            <a:lvl1pPr algn="l" eaLnBrk="1" fontAlgn="auto" latinLnBrk="0" hangingPunct="1">
              <a:spcBef>
                <a:spcPts val="0"/>
              </a:spcBef>
              <a:spcAft>
                <a:spcPts val="0"/>
              </a:spcAft>
              <a:defRPr kumimoji="0" sz="1200">
                <a:solidFill>
                  <a:schemeClr val="tx2">
                    <a:shade val="90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18" name="Slide Number Placeholder 17"/>
          <p:cNvSpPr>
            <a:spLocks noGrp="1"/>
          </p:cNvSpPr>
          <p:nvPr>
            <p:ph type="sldNum" sz="quarter" idx="4"/>
          </p:nvPr>
        </p:nvSpPr>
        <p:spPr>
          <a:xfrm>
            <a:off x="7924800" y="6356350"/>
            <a:ext cx="762000" cy="365125"/>
          </a:xfrm>
          <a:prstGeom prst="rect">
            <a:avLst/>
          </a:prstGeom>
        </p:spPr>
        <p:txBody>
          <a:bodyPr vert="horz" lIns="0" tIns="0" rIns="0" bIns="0" anchor="b"/>
          <a:lstStyle>
            <a:lvl1pPr algn="r" eaLnBrk="1" fontAlgn="auto" latinLnBrk="0" hangingPunct="1">
              <a:spcBef>
                <a:spcPts val="0"/>
              </a:spcBef>
              <a:spcAft>
                <a:spcPts val="0"/>
              </a:spcAft>
              <a:defRPr kumimoji="0" sz="1200">
                <a:solidFill>
                  <a:schemeClr val="tx2">
                    <a:shade val="90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fld id="{7593D0B9-5F7C-48C3-9793-C396BBAF7B15}" type="slidenum">
              <a:rPr lang="en-US"/>
              <a:pPr>
                <a:defRPr/>
              </a:pPr>
              <a:t>‹#›</a:t>
            </a:fld>
            <a:endParaRPr lang="en-US"/>
          </a:p>
        </p:txBody>
      </p:sp>
      <p:grpSp>
        <p:nvGrpSpPr>
          <p:cNvPr id="1033" name="Group 1"/>
          <p:cNvGrpSpPr>
            <a:grpSpLocks/>
          </p:cNvGrpSpPr>
          <p:nvPr/>
        </p:nvGrpSpPr>
        <p:grpSpPr bwMode="auto">
          <a:xfrm>
            <a:off x="-19050" y="203200"/>
            <a:ext cx="9180513" cy="647700"/>
            <a:chOff x="-19045" y="216550"/>
            <a:chExt cx="9180548" cy="649224"/>
          </a:xfrm>
        </p:grpSpPr>
        <p:sp>
          <p:nvSpPr>
            <p:cNvPr id="12" name="Freeform 11"/>
            <p:cNvSpPr>
              <a:spLocks/>
            </p:cNvSpPr>
            <p:nvPr/>
          </p:nvSpPr>
          <p:spPr bwMode="auto">
            <a:xfrm rot="21435692">
              <a:off x="-19045" y="216550"/>
              <a:ext cx="9163050" cy="649224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0" y="966"/>
                </a:cxn>
                <a:cxn ang="0">
                  <a:pos x="1608" y="282"/>
                </a:cxn>
                <a:cxn ang="0">
                  <a:pos x="4110" y="1008"/>
                </a:cxn>
                <a:cxn ang="0">
                  <a:pos x="5772" y="0"/>
                </a:cxn>
              </a:cxnLst>
              <a:rect l="0" t="0" r="0" b="0"/>
              <a:pathLst>
                <a:path w="5772" h="1055">
                  <a:moveTo>
                    <a:pt x="0" y="966"/>
                  </a:moveTo>
                  <a:cubicBezTo>
                    <a:pt x="282" y="738"/>
                    <a:pt x="923" y="275"/>
                    <a:pt x="1608" y="282"/>
                  </a:cubicBezTo>
                  <a:cubicBezTo>
                    <a:pt x="2293" y="289"/>
                    <a:pt x="3416" y="1055"/>
                    <a:pt x="4110" y="1008"/>
                  </a:cubicBezTo>
                  <a:cubicBezTo>
                    <a:pt x="4804" y="961"/>
                    <a:pt x="5426" y="210"/>
                    <a:pt x="5772" y="0"/>
                  </a:cubicBezTo>
                </a:path>
              </a:pathLst>
            </a:custGeom>
            <a:noFill/>
            <a:ln w="10795" cap="flat" cmpd="sng" algn="ctr">
              <a:gradFill>
                <a:gsLst>
                  <a:gs pos="74000">
                    <a:schemeClr val="accent3">
                      <a:shade val="75000"/>
                    </a:schemeClr>
                  </a:gs>
                  <a:gs pos="86000">
                    <a:schemeClr val="tx1">
                      <a:alpha val="29000"/>
                    </a:schemeClr>
                  </a:gs>
                  <a:gs pos="16000">
                    <a:schemeClr val="accent2">
                      <a:shade val="75000"/>
                      <a:alpha val="56000"/>
                    </a:schemeClr>
                  </a:gs>
                </a:gsLst>
                <a:lin ang="5400000" scaled="1"/>
              </a:gra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/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>
                <a:latin typeface="+mn-lt"/>
                <a:cs typeface="+mn-cs"/>
              </a:endParaRPr>
            </a:p>
          </p:txBody>
        </p:sp>
        <p:sp>
          <p:nvSpPr>
            <p:cNvPr id="13" name="Freeform 12"/>
            <p:cNvSpPr>
              <a:spLocks/>
            </p:cNvSpPr>
            <p:nvPr/>
          </p:nvSpPr>
          <p:spPr bwMode="auto">
            <a:xfrm rot="21435692">
              <a:off x="-14309" y="290003"/>
              <a:ext cx="9175812" cy="530352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0" y="732"/>
                </a:cxn>
                <a:cxn ang="0">
                  <a:pos x="1638" y="228"/>
                </a:cxn>
                <a:cxn ang="0">
                  <a:pos x="4122" y="816"/>
                </a:cxn>
                <a:cxn ang="0">
                  <a:pos x="5766" y="0"/>
                </a:cxn>
              </a:cxnLst>
              <a:rect l="0" t="0" r="0" b="0"/>
              <a:pathLst>
                <a:path w="5766" h="854">
                  <a:moveTo>
                    <a:pt x="0" y="732"/>
                  </a:moveTo>
                  <a:cubicBezTo>
                    <a:pt x="273" y="647"/>
                    <a:pt x="951" y="214"/>
                    <a:pt x="1638" y="228"/>
                  </a:cubicBezTo>
                  <a:cubicBezTo>
                    <a:pt x="2325" y="242"/>
                    <a:pt x="3434" y="854"/>
                    <a:pt x="4122" y="816"/>
                  </a:cubicBezTo>
                  <a:cubicBezTo>
                    <a:pt x="4810" y="778"/>
                    <a:pt x="5424" y="170"/>
                    <a:pt x="5766" y="0"/>
                  </a:cubicBezTo>
                </a:path>
              </a:pathLst>
            </a:custGeom>
            <a:noFill/>
            <a:ln w="9525" cap="flat" cmpd="sng" algn="ctr">
              <a:gradFill>
                <a:gsLst>
                  <a:gs pos="74000">
                    <a:schemeClr val="accent4"/>
                  </a:gs>
                  <a:gs pos="44000">
                    <a:schemeClr val="accent1"/>
                  </a:gs>
                  <a:gs pos="33000">
                    <a:schemeClr val="accent2">
                      <a:alpha val="56000"/>
                    </a:schemeClr>
                  </a:gs>
                </a:gsLst>
                <a:lin ang="5400000" scaled="1"/>
              </a:gra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/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>
                <a:latin typeface="+mn-lt"/>
                <a:cs typeface="+mn-cs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69593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4333" r:id="rId1"/>
    <p:sldLayoutId id="2147484334" r:id="rId2"/>
    <p:sldLayoutId id="2147484335" r:id="rId3"/>
    <p:sldLayoutId id="2147484336" r:id="rId4"/>
    <p:sldLayoutId id="2147484337" r:id="rId5"/>
    <p:sldLayoutId id="2147484338" r:id="rId6"/>
    <p:sldLayoutId id="2147484339" r:id="rId7"/>
    <p:sldLayoutId id="2147484340" r:id="rId8"/>
    <p:sldLayoutId id="2147484341" r:id="rId9"/>
    <p:sldLayoutId id="2147484342" r:id="rId10"/>
    <p:sldLayoutId id="2147484343" r:id="rId11"/>
  </p:sldLayoutIdLst>
  <p:txStyles>
    <p:titleStyle>
      <a:lvl1pPr algn="l" rtl="0" eaLnBrk="0" fontAlgn="base" hangingPunct="0">
        <a:spcBef>
          <a:spcPct val="0"/>
        </a:spcBef>
        <a:spcAft>
          <a:spcPct val="0"/>
        </a:spcAft>
        <a:defRPr sz="5000" kern="1200">
          <a:solidFill>
            <a:schemeClr val="tx2"/>
          </a:solidFill>
          <a:latin typeface="+mj-lt"/>
          <a:ea typeface="+mj-ea"/>
          <a:cs typeface="+mj-cs"/>
        </a:defRPr>
      </a:lvl1pPr>
      <a:lvl2pPr algn="l" rtl="0" eaLnBrk="0" fontAlgn="base" hangingPunct="0">
        <a:spcBef>
          <a:spcPct val="0"/>
        </a:spcBef>
        <a:spcAft>
          <a:spcPct val="0"/>
        </a:spcAft>
        <a:defRPr sz="5000">
          <a:solidFill>
            <a:schemeClr val="tx2"/>
          </a:solidFill>
          <a:latin typeface="Calibri" pitchFamily="34" charset="0"/>
        </a:defRPr>
      </a:lvl2pPr>
      <a:lvl3pPr algn="l" rtl="0" eaLnBrk="0" fontAlgn="base" hangingPunct="0">
        <a:spcBef>
          <a:spcPct val="0"/>
        </a:spcBef>
        <a:spcAft>
          <a:spcPct val="0"/>
        </a:spcAft>
        <a:defRPr sz="5000">
          <a:solidFill>
            <a:schemeClr val="tx2"/>
          </a:solidFill>
          <a:latin typeface="Calibri" pitchFamily="34" charset="0"/>
        </a:defRPr>
      </a:lvl3pPr>
      <a:lvl4pPr algn="l" rtl="0" eaLnBrk="0" fontAlgn="base" hangingPunct="0">
        <a:spcBef>
          <a:spcPct val="0"/>
        </a:spcBef>
        <a:spcAft>
          <a:spcPct val="0"/>
        </a:spcAft>
        <a:defRPr sz="5000">
          <a:solidFill>
            <a:schemeClr val="tx2"/>
          </a:solidFill>
          <a:latin typeface="Calibri" pitchFamily="34" charset="0"/>
        </a:defRPr>
      </a:lvl4pPr>
      <a:lvl5pPr algn="l" rtl="0" eaLnBrk="0" fontAlgn="base" hangingPunct="0">
        <a:spcBef>
          <a:spcPct val="0"/>
        </a:spcBef>
        <a:spcAft>
          <a:spcPct val="0"/>
        </a:spcAft>
        <a:defRPr sz="5000">
          <a:solidFill>
            <a:schemeClr val="tx2"/>
          </a:solidFill>
          <a:latin typeface="Calibri" pitchFamily="34" charset="0"/>
        </a:defRPr>
      </a:lvl5pPr>
      <a:lvl6pPr marL="457200" algn="l" rtl="0" fontAlgn="base">
        <a:spcBef>
          <a:spcPct val="0"/>
        </a:spcBef>
        <a:spcAft>
          <a:spcPct val="0"/>
        </a:spcAft>
        <a:defRPr sz="5000">
          <a:solidFill>
            <a:schemeClr val="tx2"/>
          </a:solidFill>
          <a:latin typeface="Calibri" pitchFamily="34" charset="0"/>
        </a:defRPr>
      </a:lvl6pPr>
      <a:lvl7pPr marL="914400" algn="l" rtl="0" fontAlgn="base">
        <a:spcBef>
          <a:spcPct val="0"/>
        </a:spcBef>
        <a:spcAft>
          <a:spcPct val="0"/>
        </a:spcAft>
        <a:defRPr sz="5000">
          <a:solidFill>
            <a:schemeClr val="tx2"/>
          </a:solidFill>
          <a:latin typeface="Calibri" pitchFamily="34" charset="0"/>
        </a:defRPr>
      </a:lvl7pPr>
      <a:lvl8pPr marL="1371600" algn="l" rtl="0" fontAlgn="base">
        <a:spcBef>
          <a:spcPct val="0"/>
        </a:spcBef>
        <a:spcAft>
          <a:spcPct val="0"/>
        </a:spcAft>
        <a:defRPr sz="5000">
          <a:solidFill>
            <a:schemeClr val="tx2"/>
          </a:solidFill>
          <a:latin typeface="Calibri" pitchFamily="34" charset="0"/>
        </a:defRPr>
      </a:lvl8pPr>
      <a:lvl9pPr marL="1828800" algn="l" rtl="0" fontAlgn="base">
        <a:spcBef>
          <a:spcPct val="0"/>
        </a:spcBef>
        <a:spcAft>
          <a:spcPct val="0"/>
        </a:spcAft>
        <a:defRPr sz="5000">
          <a:solidFill>
            <a:schemeClr val="tx2"/>
          </a:solidFill>
          <a:latin typeface="Calibri" pitchFamily="34" charset="0"/>
        </a:defRPr>
      </a:lvl9pPr>
    </p:titleStyle>
    <p:bodyStyle>
      <a:lvl1pPr marL="273050" indent="-273050" algn="l" rtl="0" eaLnBrk="0" fontAlgn="base" hangingPunct="0">
        <a:spcBef>
          <a:spcPct val="20000"/>
        </a:spcBef>
        <a:spcAft>
          <a:spcPct val="0"/>
        </a:spcAft>
        <a:buClr>
          <a:srgbClr val="0BD0D9"/>
        </a:buClr>
        <a:buSzPct val="95000"/>
        <a:buFont typeface="Wingdings 2" pitchFamily="18" charset="2"/>
        <a:buChar char=""/>
        <a:defRPr sz="2600" kern="1200">
          <a:solidFill>
            <a:schemeClr val="tx1"/>
          </a:solidFill>
          <a:latin typeface="+mn-lt"/>
          <a:ea typeface="+mn-ea"/>
          <a:cs typeface="+mn-cs"/>
        </a:defRPr>
      </a:lvl1pPr>
      <a:lvl2pPr marL="639763" indent="-246063" algn="l" rtl="0" eaLnBrk="0" fontAlgn="base" hangingPunct="0">
        <a:spcBef>
          <a:spcPct val="20000"/>
        </a:spcBef>
        <a:spcAft>
          <a:spcPct val="0"/>
        </a:spcAft>
        <a:buClr>
          <a:schemeClr val="accent1"/>
        </a:buClr>
        <a:buSzPct val="85000"/>
        <a:buFont typeface="Wingdings 2" pitchFamily="18" charset="2"/>
        <a:buChar char="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indent="-246063" algn="l" rtl="0" eaLnBrk="0" fontAlgn="base" hangingPunct="0">
        <a:spcBef>
          <a:spcPct val="20000"/>
        </a:spcBef>
        <a:spcAft>
          <a:spcPct val="0"/>
        </a:spcAft>
        <a:buClr>
          <a:schemeClr val="accent2"/>
        </a:buClr>
        <a:buSzPct val="70000"/>
        <a:buFont typeface="Wingdings 2" pitchFamily="18" charset="2"/>
        <a:buChar char=""/>
        <a:defRPr sz="2100" kern="1200">
          <a:solidFill>
            <a:schemeClr val="tx1"/>
          </a:solidFill>
          <a:latin typeface="+mn-lt"/>
          <a:ea typeface="+mn-ea"/>
          <a:cs typeface="+mn-cs"/>
        </a:defRPr>
      </a:lvl3pPr>
      <a:lvl4pPr marL="1187450" indent="-209550" algn="l" rtl="0" eaLnBrk="0" fontAlgn="base" hangingPunct="0">
        <a:spcBef>
          <a:spcPct val="20000"/>
        </a:spcBef>
        <a:spcAft>
          <a:spcPct val="0"/>
        </a:spcAft>
        <a:buClr>
          <a:srgbClr val="0BD0D9"/>
        </a:buClr>
        <a:buSzPct val="65000"/>
        <a:buFont typeface="Wingdings 2" pitchFamily="18" charset="2"/>
        <a:buChar char="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1462088" indent="-209550" algn="l" rtl="0" eaLnBrk="0" fontAlgn="base" hangingPunct="0">
        <a:spcBef>
          <a:spcPct val="20000"/>
        </a:spcBef>
        <a:spcAft>
          <a:spcPct val="0"/>
        </a:spcAft>
        <a:buClr>
          <a:srgbClr val="10CF9B"/>
        </a:buClr>
        <a:buSzPct val="65000"/>
        <a:buFont typeface="Wingdings 2" pitchFamily="18" charset="2"/>
        <a:buChar char="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1737360" indent="-210312" algn="l" rtl="0" eaLnBrk="1" latinLnBrk="0" hangingPunct="1">
        <a:spcBef>
          <a:spcPct val="20000"/>
        </a:spcBef>
        <a:buClr>
          <a:schemeClr val="accent5"/>
        </a:buClr>
        <a:buSzPct val="80000"/>
        <a:buFont typeface="Wingdings 2"/>
        <a:buChar char="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1920240" indent="-182880" algn="l" rtl="0" eaLnBrk="1" latinLnBrk="0" hangingPunct="1">
        <a:spcBef>
          <a:spcPct val="20000"/>
        </a:spcBef>
        <a:buClr>
          <a:schemeClr val="accent6"/>
        </a:buClr>
        <a:buSzPct val="80000"/>
        <a:buFont typeface="Wingdings 2"/>
        <a:buChar char=""/>
        <a:defRPr kumimoji="0" sz="1600" kern="1200" baseline="0">
          <a:solidFill>
            <a:schemeClr val="tx1"/>
          </a:solidFill>
          <a:latin typeface="+mn-lt"/>
          <a:ea typeface="+mn-ea"/>
          <a:cs typeface="+mn-cs"/>
        </a:defRPr>
      </a:lvl7pPr>
      <a:lvl8pPr marL="2194560" indent="-182880" algn="l" rtl="0" eaLnBrk="1" latinLnBrk="0" hangingPunct="1">
        <a:spcBef>
          <a:spcPct val="20000"/>
        </a:spcBef>
        <a:buClr>
          <a:schemeClr val="tx2"/>
        </a:buClr>
        <a:buChar char="•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8pPr>
      <a:lvl9pPr marL="2468880" indent="-182880" algn="l" rtl="0" eaLnBrk="1" latinLnBrk="0" hangingPunct="1">
        <a:spcBef>
          <a:spcPct val="20000"/>
        </a:spcBef>
        <a:buClr>
          <a:schemeClr val="tx2"/>
        </a:buClr>
        <a:buFontTx/>
        <a:buChar char="•"/>
        <a:defRPr kumimoji="0" sz="1400" kern="1200" baseline="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.xml"/><Relationship Id="rId2" Type="http://schemas.openxmlformats.org/officeDocument/2006/relationships/audio" Target="../media/media1.m4a"/><Relationship Id="rId1" Type="http://schemas.microsoft.com/office/2007/relationships/media" Target="../media/media1.m4a"/><Relationship Id="rId6" Type="http://schemas.openxmlformats.org/officeDocument/2006/relationships/image" Target="../media/image5.png"/><Relationship Id="rId5" Type="http://schemas.openxmlformats.org/officeDocument/2006/relationships/image" Target="../media/image4.png"/><Relationship Id="rId4" Type="http://schemas.openxmlformats.org/officeDocument/2006/relationships/notesSlide" Target="../notesSlides/notesSlide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audio" Target="../media/media2.m4a"/><Relationship Id="rId1" Type="http://schemas.microsoft.com/office/2007/relationships/media" Target="../media/media2.m4a"/><Relationship Id="rId6" Type="http://schemas.openxmlformats.org/officeDocument/2006/relationships/image" Target="../media/image5.png"/><Relationship Id="rId5" Type="http://schemas.openxmlformats.org/officeDocument/2006/relationships/image" Target="../media/image4.png"/><Relationship Id="rId4" Type="http://schemas.openxmlformats.org/officeDocument/2006/relationships/notesSlide" Target="../notesSlides/notesSlide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audio" Target="../media/media3.m4a"/><Relationship Id="rId1" Type="http://schemas.microsoft.com/office/2007/relationships/media" Target="../media/media3.m4a"/><Relationship Id="rId5" Type="http://schemas.openxmlformats.org/officeDocument/2006/relationships/image" Target="../media/image5.png"/><Relationship Id="rId4" Type="http://schemas.openxmlformats.org/officeDocument/2006/relationships/notesSlide" Target="../notesSlides/notesSlide3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audio" Target="../media/media4.m4a"/><Relationship Id="rId1" Type="http://schemas.microsoft.com/office/2007/relationships/media" Target="../media/media4.m4a"/><Relationship Id="rId5" Type="http://schemas.openxmlformats.org/officeDocument/2006/relationships/image" Target="../media/image5.png"/><Relationship Id="rId4" Type="http://schemas.openxmlformats.org/officeDocument/2006/relationships/notesSlide" Target="../notesSlides/notesSlide4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audio" Target="../media/media5.m4a"/><Relationship Id="rId1" Type="http://schemas.microsoft.com/office/2007/relationships/media" Target="../media/media5.m4a"/><Relationship Id="rId6" Type="http://schemas.openxmlformats.org/officeDocument/2006/relationships/image" Target="../media/image5.png"/><Relationship Id="rId5" Type="http://schemas.openxmlformats.org/officeDocument/2006/relationships/image" Target="../media/image6.PNG"/><Relationship Id="rId4" Type="http://schemas.openxmlformats.org/officeDocument/2006/relationships/notesSlide" Target="../notesSlides/notesSlide5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audio" Target="../media/media6.m4a"/><Relationship Id="rId1" Type="http://schemas.microsoft.com/office/2007/relationships/media" Target="../media/media6.m4a"/><Relationship Id="rId6" Type="http://schemas.openxmlformats.org/officeDocument/2006/relationships/image" Target="../media/image5.png"/><Relationship Id="rId5" Type="http://schemas.openxmlformats.org/officeDocument/2006/relationships/image" Target="../media/image6.PNG"/><Relationship Id="rId4" Type="http://schemas.openxmlformats.org/officeDocument/2006/relationships/notesSlide" Target="../notesSlides/notesSlide6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audio" Target="../media/media7.m4a"/><Relationship Id="rId1" Type="http://schemas.microsoft.com/office/2007/relationships/media" Target="../media/media7.m4a"/><Relationship Id="rId6" Type="http://schemas.openxmlformats.org/officeDocument/2006/relationships/image" Target="../media/image5.png"/><Relationship Id="rId5" Type="http://schemas.openxmlformats.org/officeDocument/2006/relationships/image" Target="../media/image6.PNG"/><Relationship Id="rId4" Type="http://schemas.openxmlformats.org/officeDocument/2006/relationships/notesSlide" Target="../notesSlides/notesSlide7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7" Type="http://schemas.openxmlformats.org/officeDocument/2006/relationships/image" Target="../media/image5.png"/><Relationship Id="rId2" Type="http://schemas.openxmlformats.org/officeDocument/2006/relationships/audio" Target="../media/media8.m4a"/><Relationship Id="rId1" Type="http://schemas.microsoft.com/office/2007/relationships/media" Target="../media/media8.m4a"/><Relationship Id="rId6" Type="http://schemas.openxmlformats.org/officeDocument/2006/relationships/image" Target="../media/image8.png"/><Relationship Id="rId5" Type="http://schemas.openxmlformats.org/officeDocument/2006/relationships/image" Target="../media/image7.PNG"/><Relationship Id="rId4" Type="http://schemas.openxmlformats.org/officeDocument/2006/relationships/notesSlide" Target="../notesSlides/notesSlide8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audio" Target="../media/media9.m4a"/><Relationship Id="rId1" Type="http://schemas.microsoft.com/office/2007/relationships/media" Target="../media/media9.m4a"/><Relationship Id="rId6" Type="http://schemas.openxmlformats.org/officeDocument/2006/relationships/image" Target="../media/image5.png"/><Relationship Id="rId5" Type="http://schemas.openxmlformats.org/officeDocument/2006/relationships/image" Target="../media/image9.png"/><Relationship Id="rId4" Type="http://schemas.openxmlformats.org/officeDocument/2006/relationships/notesSlide" Target="../notesSlides/notesSlide9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audio" Target="../media/media10.m4a"/><Relationship Id="rId1" Type="http://schemas.microsoft.com/office/2007/relationships/media" Target="../media/media10.m4a"/><Relationship Id="rId5" Type="http://schemas.openxmlformats.org/officeDocument/2006/relationships/image" Target="../media/image5.png"/><Relationship Id="rId4" Type="http://schemas.openxmlformats.org/officeDocument/2006/relationships/notesSlide" Target="../notesSlides/notesSlide10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audio" Target="../media/media11.m4a"/><Relationship Id="rId1" Type="http://schemas.microsoft.com/office/2007/relationships/media" Target="../media/media11.m4a"/><Relationship Id="rId5" Type="http://schemas.openxmlformats.org/officeDocument/2006/relationships/image" Target="../media/image5.png"/><Relationship Id="rId4" Type="http://schemas.openxmlformats.org/officeDocument/2006/relationships/notesSlide" Target="../notesSlides/notesSlide1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4B4DF3E-F53E-4595-89DB-482CA9028C64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533400" y="1447800"/>
            <a:ext cx="7851648" cy="1752600"/>
          </a:xfrm>
        </p:spPr>
        <p:txBody>
          <a:bodyPr>
            <a:normAutofit fontScale="90000"/>
          </a:bodyPr>
          <a:lstStyle/>
          <a:p>
            <a:pPr algn="ctr"/>
            <a:r>
              <a:rPr lang="en-US" dirty="0"/>
              <a:t>Unit 8: Manage Stores</a:t>
            </a:r>
            <a:br>
              <a:rPr lang="en-US" dirty="0"/>
            </a:br>
            <a:r>
              <a:rPr lang="en-US" dirty="0"/>
              <a:t>Lesson 3. Transfer of Stores</a:t>
            </a:r>
          </a:p>
        </p:txBody>
      </p:sp>
      <p:pic>
        <p:nvPicPr>
          <p:cNvPr id="7" name="Picture 4" descr="USCGShield.png">
            <a:extLst>
              <a:ext uri="{FF2B5EF4-FFF2-40B4-BE49-F238E27FC236}">
                <a16:creationId xmlns:a16="http://schemas.microsoft.com/office/drawing/2014/main" id="{9A4DE52B-7CEB-43FA-ADF6-CBC5F61D7529}"/>
              </a:ext>
            </a:extLst>
          </p:cNvPr>
          <p:cNvPicPr>
            <a:picLocks noChangeAspect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3460750" y="3733800"/>
            <a:ext cx="2222500" cy="20574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" name="Slide1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6"/>
          <a:stretch>
            <a:fillRect/>
          </a:stretch>
        </p:blipFill>
        <p:spPr>
          <a:xfrm>
            <a:off x="4267200" y="3124200"/>
            <a:ext cx="609600" cy="609600"/>
          </a:xfrm>
          <a:prstGeom prst="rect">
            <a:avLst/>
          </a:prstGeom>
        </p:spPr>
      </p:pic>
    </p:spTree>
  </p:cSld>
  <p:clrMapOvr>
    <a:masterClrMapping/>
  </p:clrMapOvr>
  <p:transition spd="med" advTm="58357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56613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"/>
                </p:tgtEl>
              </p:cMediaNode>
            </p:audio>
          </p:childTnLst>
        </p:cTn>
      </p:par>
    </p:tnLst>
  </p:timing>
  <p:extLst mod="1">
    <p:ext uri="{E180D4A7-C9FB-4DFB-919C-405C955672EB}">
      <p14:showEvtLst xmlns:p14="http://schemas.microsoft.com/office/powerpoint/2010/main">
        <p14:playEvt time="24" objId="3"/>
        <p14:stopEvt time="57626" objId="3"/>
      </p14:showEvtLst>
    </p:ext>
  </p:extLst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2209801"/>
            <a:ext cx="8305800" cy="3048000"/>
          </a:xfrm>
        </p:spPr>
        <p:txBody>
          <a:bodyPr/>
          <a:lstStyle/>
          <a:p>
            <a:pPr marL="0" indent="0">
              <a:buNone/>
            </a:pPr>
            <a:endParaRPr lang="en-US" dirty="0"/>
          </a:p>
          <a:p>
            <a:pPr marL="0" indent="0">
              <a:buNone/>
            </a:pPr>
            <a:r>
              <a:rPr lang="en-US" dirty="0"/>
              <a:t>Given a computer with access to the CS Portal, </a:t>
            </a:r>
            <a:r>
              <a:rPr lang="en-US" dirty="0" err="1"/>
              <a:t>milSuite</a:t>
            </a:r>
            <a:r>
              <a:rPr lang="en-US" dirty="0"/>
              <a:t> and DCS, a Purchase vs. Allowance Inventory Systems Workbook (PVAISW), a need for the transfer of stores, related job aids, and any additional applicable references, </a:t>
            </a:r>
            <a:r>
              <a:rPr lang="en-US" b="1" dirty="0"/>
              <a:t>COMPLETE</a:t>
            </a:r>
            <a:r>
              <a:rPr lang="en-US" dirty="0"/>
              <a:t> a Transfer of Stores CG-2581 with 100% accuracy.</a:t>
            </a:r>
          </a:p>
          <a:p>
            <a:pPr marL="0" indent="0">
              <a:buNone/>
            </a:pPr>
            <a:endParaRPr lang="en-US" dirty="0"/>
          </a:p>
          <a:p>
            <a:pPr marL="0" indent="0">
              <a:buNone/>
            </a:pPr>
            <a:r>
              <a:rPr lang="en-US" dirty="0"/>
              <a:t>  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F08A2781-67AA-43F6-ADBC-E860214CE4B0}" type="slidenum">
              <a:rPr lang="en-US" smtClean="0"/>
              <a:pPr>
                <a:defRPr/>
              </a:pPr>
              <a:t>2</a:t>
            </a:fld>
            <a:endParaRPr lang="en-US"/>
          </a:p>
        </p:txBody>
      </p:sp>
      <p:sp>
        <p:nvSpPr>
          <p:cNvPr id="5" name="Title 1">
            <a:extLst>
              <a:ext uri="{FF2B5EF4-FFF2-40B4-BE49-F238E27FC236}">
                <a16:creationId xmlns:a16="http://schemas.microsoft.com/office/drawing/2014/main" id="{5F7EDDF4-FD10-40AA-B7FE-0DA0C90B9FF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57200" y="704850"/>
            <a:ext cx="8229600" cy="1143000"/>
          </a:xfrm>
        </p:spPr>
        <p:txBody>
          <a:bodyPr/>
          <a:lstStyle/>
          <a:p>
            <a:pPr algn="ctr"/>
            <a:r>
              <a:rPr lang="en-US" sz="4800" dirty="0"/>
              <a:t>Objectives</a:t>
            </a:r>
          </a:p>
        </p:txBody>
      </p:sp>
      <p:pic>
        <p:nvPicPr>
          <p:cNvPr id="6" name="Picture 5" descr="USCGShield.png">
            <a:extLst>
              <a:ext uri="{FF2B5EF4-FFF2-40B4-BE49-F238E27FC236}">
                <a16:creationId xmlns:a16="http://schemas.microsoft.com/office/drawing/2014/main" id="{8ACD2F13-63D1-4716-A840-8692B6AE98DC}"/>
              </a:ext>
            </a:extLst>
          </p:cNvPr>
          <p:cNvPicPr>
            <a:picLocks noChangeAspect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152400" y="152400"/>
            <a:ext cx="990600" cy="9175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" name="Slide 2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6"/>
          <a:stretch>
            <a:fillRect/>
          </a:stretch>
        </p:blipFill>
        <p:spPr>
          <a:xfrm>
            <a:off x="4267200" y="3124200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6583145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24779"/>
    </mc:Choice>
    <mc:Fallback xmlns="">
      <p:transition spd="slow" advTm="24779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23827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"/>
                </p:tgtEl>
              </p:cMediaNode>
            </p:audio>
          </p:childTnLst>
        </p:cTn>
      </p:par>
    </p:tnLst>
  </p:timing>
  <p:extLst mod="1">
    <p:ext uri="{E180D4A7-C9FB-4DFB-919C-405C955672EB}">
      <p14:showEvtLst xmlns:p14="http://schemas.microsoft.com/office/powerpoint/2010/main">
        <p14:playEvt time="75" objId="2"/>
        <p14:stopEvt time="23931" objId="2"/>
      </p14:showEvtLst>
    </p:ext>
  </p:extLst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36583" y="2029163"/>
            <a:ext cx="8382000" cy="4676437"/>
          </a:xfrm>
        </p:spPr>
        <p:txBody>
          <a:bodyPr/>
          <a:lstStyle/>
          <a:p>
            <a:pPr>
              <a:spcBef>
                <a:spcPts val="0"/>
              </a:spcBef>
              <a:spcAft>
                <a:spcPts val="0"/>
              </a:spcAft>
            </a:pPr>
            <a:r>
              <a:rPr lang="en-US" sz="3200" dirty="0">
                <a:cs typeface="Arial" charset="0"/>
              </a:rPr>
              <a:t>Transfer of Stores are the transfer of subsistence items from your CGDF to another CGDF.</a:t>
            </a:r>
          </a:p>
          <a:p>
            <a:pPr>
              <a:spcBef>
                <a:spcPts val="0"/>
              </a:spcBef>
              <a:spcAft>
                <a:spcPts val="0"/>
              </a:spcAft>
            </a:pPr>
            <a:r>
              <a:rPr lang="en-US" sz="3200" dirty="0">
                <a:cs typeface="Arial" charset="0"/>
              </a:rPr>
              <a:t>Obtain CO/OIC approval before initiating Transfer of Stores.</a:t>
            </a:r>
          </a:p>
          <a:p>
            <a:pPr>
              <a:spcBef>
                <a:spcPts val="0"/>
              </a:spcBef>
              <a:spcAft>
                <a:spcPts val="0"/>
              </a:spcAft>
            </a:pPr>
            <a:r>
              <a:rPr lang="en-US" sz="3200" dirty="0">
                <a:cs typeface="Arial" charset="0"/>
              </a:rPr>
              <a:t>Transfer to non-Coast Guard dining facilities is prohibited.</a:t>
            </a:r>
          </a:p>
          <a:p>
            <a:pPr>
              <a:spcBef>
                <a:spcPts val="0"/>
              </a:spcBef>
              <a:spcAft>
                <a:spcPts val="0"/>
              </a:spcAft>
            </a:pPr>
            <a:r>
              <a:rPr lang="en-US" sz="3200" dirty="0">
                <a:cs typeface="Arial" charset="0"/>
              </a:rPr>
              <a:t>No funds are exchanged between the two CGDFs.</a:t>
            </a:r>
          </a:p>
        </p:txBody>
      </p:sp>
      <p:sp>
        <p:nvSpPr>
          <p:cNvPr id="9" name="Title 1">
            <a:extLst>
              <a:ext uri="{FF2B5EF4-FFF2-40B4-BE49-F238E27FC236}">
                <a16:creationId xmlns:a16="http://schemas.microsoft.com/office/drawing/2014/main" id="{7A1B7ABA-C04A-433F-B2D2-D67EAF204C4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12783" y="838200"/>
            <a:ext cx="8229600" cy="817009"/>
          </a:xfrm>
        </p:spPr>
        <p:txBody>
          <a:bodyPr/>
          <a:lstStyle/>
          <a:p>
            <a:pPr algn="ctr"/>
            <a:r>
              <a:rPr lang="en-US" sz="4800" dirty="0"/>
              <a:t>Transfer of Stores</a:t>
            </a:r>
          </a:p>
        </p:txBody>
      </p:sp>
      <p:pic>
        <p:nvPicPr>
          <p:cNvPr id="4" name="Slide 3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4267200" y="3124200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505147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26175"/>
    </mc:Choice>
    <mc:Fallback xmlns="">
      <p:transition spd="slow" advTm="26175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nodeType="after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75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1000"/>
                            </p:stCondLst>
                            <p:childTnLst>
                              <p:par>
                                <p:cTn id="9" presetID="22" presetClass="entr" presetSubtype="4" fill="hold" nodeType="after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1" dur="75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2000"/>
                            </p:stCondLst>
                            <p:childTnLst>
                              <p:par>
                                <p:cTn id="13" presetID="22" presetClass="entr" presetSubtype="4" fill="hold" nodeType="after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5" dur="75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3000"/>
                            </p:stCondLst>
                            <p:childTnLst>
                              <p:par>
                                <p:cTn id="17" presetID="22" presetClass="entr" presetSubtype="4" fill="hold" nodeType="after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9" dur="75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4000"/>
                            </p:stCondLst>
                            <p:childTnLst>
                              <p:par>
                                <p:cTn id="21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22" dur="21273" fill="hold"/>
                                        <p:tgtEl>
                                          <p:spTgt spid="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 showWhenStopped="0">
                <p:cTn id="23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4"/>
                </p:tgtEl>
              </p:cMediaNode>
            </p:audio>
          </p:childTnLst>
        </p:cTn>
      </p:par>
    </p:tnLst>
  </p:timing>
  <p:extLst mod="1">
    <p:ext uri="{E180D4A7-C9FB-4DFB-919C-405C955672EB}">
      <p14:showEvtLst xmlns:p14="http://schemas.microsoft.com/office/powerpoint/2010/main">
        <p14:playEvt time="4047" objId="4"/>
        <p14:stopEvt time="25452" objId="4"/>
      </p14:showEvtLst>
    </p:ext>
  </p:extLst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1033E55-7F61-4E96-93BB-AF855DE8490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z="4000" dirty="0"/>
              <a:t>Documentation for Transfer of Stores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82BE15B3-2EC4-4967-8CC8-C7BC3E3862A2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457200" y="2514600"/>
            <a:ext cx="8229600" cy="3810000"/>
          </a:xfrm>
        </p:spPr>
        <p:txBody>
          <a:bodyPr/>
          <a:lstStyle/>
          <a:p>
            <a:r>
              <a:rPr lang="en-US" sz="2800" dirty="0"/>
              <a:t>CG-2581 – Transfer of Stores</a:t>
            </a:r>
          </a:p>
          <a:p>
            <a:r>
              <a:rPr lang="en-US" sz="2800" dirty="0"/>
              <a:t>CG-2576 – Block I (Transfers to other CGDFs)</a:t>
            </a:r>
          </a:p>
          <a:p>
            <a:r>
              <a:rPr lang="en-US" sz="2800" dirty="0"/>
              <a:t>CG-2576 – Block C (remarks)</a:t>
            </a:r>
          </a:p>
          <a:p>
            <a:endParaRPr lang="en-US" dirty="0"/>
          </a:p>
        </p:txBody>
      </p:sp>
      <p:pic>
        <p:nvPicPr>
          <p:cNvPr id="4" name="Slide 4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4267200" y="3124200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1010155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35639"/>
    </mc:Choice>
    <mc:Fallback xmlns="">
      <p:transition spd="slow" advTm="35639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35470" fill="hold"/>
                                        <p:tgtEl>
                                          <p:spTgt spid="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4"/>
                </p:tgtEl>
              </p:cMediaNode>
            </p:audio>
          </p:childTnLst>
        </p:cTn>
      </p:par>
    </p:tnLst>
  </p:timing>
  <p:extLst mod="1">
    <p:ext uri="{E180D4A7-C9FB-4DFB-919C-405C955672EB}">
      <p14:showEvtLst xmlns:p14="http://schemas.microsoft.com/office/powerpoint/2010/main">
        <p14:playEvt time="32" objId="4"/>
        <p14:stopEvt time="35546" objId="4"/>
      </p14:showEvtLst>
    </p:ext>
  </p:extLst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itle 1">
            <a:extLst>
              <a:ext uri="{FF2B5EF4-FFF2-40B4-BE49-F238E27FC236}">
                <a16:creationId xmlns:a16="http://schemas.microsoft.com/office/drawing/2014/main" id="{ED7259D8-9F8A-4C17-8D09-021BED8360E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57200" y="658296"/>
            <a:ext cx="8229600" cy="740809"/>
          </a:xfrm>
        </p:spPr>
        <p:txBody>
          <a:bodyPr/>
          <a:lstStyle/>
          <a:p>
            <a:pPr algn="ctr"/>
            <a:r>
              <a:rPr lang="en-US" sz="4800" dirty="0"/>
              <a:t>Transfer of Stores cont. </a:t>
            </a:r>
          </a:p>
        </p:txBody>
      </p:sp>
      <p:pic>
        <p:nvPicPr>
          <p:cNvPr id="10" name="Content Placeholder 9"/>
          <p:cNvPicPr>
            <a:picLocks noGrp="1" noChangeAspect="1"/>
          </p:cNvPicPr>
          <p:nvPr>
            <p:ph idx="1"/>
          </p:nvPr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676400" y="1828800"/>
            <a:ext cx="5791200" cy="4876800"/>
          </a:xfrm>
        </p:spPr>
      </p:pic>
      <p:sp>
        <p:nvSpPr>
          <p:cNvPr id="13" name="Rectangle 12"/>
          <p:cNvSpPr/>
          <p:nvPr/>
        </p:nvSpPr>
        <p:spPr>
          <a:xfrm>
            <a:off x="6019800" y="6476999"/>
            <a:ext cx="1447800" cy="228601"/>
          </a:xfrm>
          <a:prstGeom prst="rect">
            <a:avLst/>
          </a:prstGeom>
          <a:noFill/>
          <a:ln w="28575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Oval 1">
            <a:extLst>
              <a:ext uri="{FF2B5EF4-FFF2-40B4-BE49-F238E27FC236}">
                <a16:creationId xmlns:a16="http://schemas.microsoft.com/office/drawing/2014/main" id="{6DE0C140-FBCF-4FA7-B82A-B5EEFF9575EE}"/>
              </a:ext>
            </a:extLst>
          </p:cNvPr>
          <p:cNvSpPr/>
          <p:nvPr/>
        </p:nvSpPr>
        <p:spPr>
          <a:xfrm>
            <a:off x="5410200" y="2366482"/>
            <a:ext cx="1676400" cy="296236"/>
          </a:xfrm>
          <a:prstGeom prst="ellipse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Rectangle 2">
            <a:extLst>
              <a:ext uri="{FF2B5EF4-FFF2-40B4-BE49-F238E27FC236}">
                <a16:creationId xmlns:a16="http://schemas.microsoft.com/office/drawing/2014/main" id="{7045BD20-6606-4348-B8BC-C6B2A9A79B54}"/>
              </a:ext>
            </a:extLst>
          </p:cNvPr>
          <p:cNvSpPr/>
          <p:nvPr/>
        </p:nvSpPr>
        <p:spPr>
          <a:xfrm>
            <a:off x="1430020" y="2057400"/>
            <a:ext cx="4343400" cy="457200"/>
          </a:xfrm>
          <a:prstGeom prst="rect">
            <a:avLst/>
          </a:prstGeom>
          <a:noFill/>
          <a:ln w="1905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E9A671D4-C30C-41BE-8A41-15CB87FEFD1F}"/>
              </a:ext>
            </a:extLst>
          </p:cNvPr>
          <p:cNvSpPr txBox="1"/>
          <p:nvPr/>
        </p:nvSpPr>
        <p:spPr>
          <a:xfrm>
            <a:off x="762000" y="1323076"/>
            <a:ext cx="266700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/>
              <a:t>Before Delivery:</a:t>
            </a:r>
          </a:p>
        </p:txBody>
      </p:sp>
      <p:pic>
        <p:nvPicPr>
          <p:cNvPr id="8" name="Slide 5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6"/>
          <a:stretch>
            <a:fillRect/>
          </a:stretch>
        </p:blipFill>
        <p:spPr>
          <a:xfrm>
            <a:off x="4267200" y="3124200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9033874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23102"/>
    </mc:Choice>
    <mc:Fallback xmlns="">
      <p:transition spd="slow" advTm="23102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20599" fill="hold"/>
                                        <p:tgtEl>
                                          <p:spTgt spid="8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8"/>
                </p:tgtEl>
              </p:cMediaNode>
            </p:audio>
          </p:childTnLst>
        </p:cTn>
      </p:par>
    </p:tnLst>
  </p:timing>
  <p:extLst mod="1">
    <p:ext uri="{E180D4A7-C9FB-4DFB-919C-405C955672EB}">
      <p14:showEvtLst xmlns:p14="http://schemas.microsoft.com/office/powerpoint/2010/main">
        <p14:playEvt time="154" objId="8"/>
        <p14:stopEvt time="20774" objId="8"/>
      </p14:showEvtLst>
    </p:ext>
  </p:extLst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itle 1">
            <a:extLst>
              <a:ext uri="{FF2B5EF4-FFF2-40B4-BE49-F238E27FC236}">
                <a16:creationId xmlns:a16="http://schemas.microsoft.com/office/drawing/2014/main" id="{ED7259D8-9F8A-4C17-8D09-021BED8360E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57200" y="669181"/>
            <a:ext cx="8229600" cy="740809"/>
          </a:xfrm>
        </p:spPr>
        <p:txBody>
          <a:bodyPr/>
          <a:lstStyle/>
          <a:p>
            <a:pPr algn="ctr"/>
            <a:r>
              <a:rPr lang="en-US" sz="4800" dirty="0"/>
              <a:t>Transfer of Stores cont.</a:t>
            </a:r>
          </a:p>
        </p:txBody>
      </p:sp>
      <p:pic>
        <p:nvPicPr>
          <p:cNvPr id="10" name="Content Placeholder 9"/>
          <p:cNvPicPr>
            <a:picLocks noGrp="1" noChangeAspect="1"/>
          </p:cNvPicPr>
          <p:nvPr>
            <p:ph idx="1"/>
          </p:nvPr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676400" y="1828800"/>
            <a:ext cx="5791200" cy="4876800"/>
          </a:xfrm>
        </p:spPr>
      </p:pic>
      <p:sp>
        <p:nvSpPr>
          <p:cNvPr id="3" name="Rectangle 2">
            <a:extLst>
              <a:ext uri="{FF2B5EF4-FFF2-40B4-BE49-F238E27FC236}">
                <a16:creationId xmlns:a16="http://schemas.microsoft.com/office/drawing/2014/main" id="{7045BD20-6606-4348-B8BC-C6B2A9A79B54}"/>
              </a:ext>
            </a:extLst>
          </p:cNvPr>
          <p:cNvSpPr/>
          <p:nvPr/>
        </p:nvSpPr>
        <p:spPr>
          <a:xfrm>
            <a:off x="2286000" y="2864103"/>
            <a:ext cx="4343400" cy="423383"/>
          </a:xfrm>
          <a:prstGeom prst="rect">
            <a:avLst/>
          </a:prstGeom>
          <a:noFill/>
          <a:ln w="1905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5" name="TextBox 14">
            <a:extLst>
              <a:ext uri="{FF2B5EF4-FFF2-40B4-BE49-F238E27FC236}">
                <a16:creationId xmlns:a16="http://schemas.microsoft.com/office/drawing/2014/main" id="{0BEE5580-5D1C-46A6-859F-1BE51EC78611}"/>
              </a:ext>
            </a:extLst>
          </p:cNvPr>
          <p:cNvSpPr txBox="1"/>
          <p:nvPr/>
        </p:nvSpPr>
        <p:spPr>
          <a:xfrm>
            <a:off x="762000" y="1362656"/>
            <a:ext cx="266700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/>
              <a:t>Before Delivery:</a:t>
            </a:r>
          </a:p>
        </p:txBody>
      </p:sp>
      <p:pic>
        <p:nvPicPr>
          <p:cNvPr id="2" name="Slide 6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6"/>
          <a:stretch>
            <a:fillRect/>
          </a:stretch>
        </p:blipFill>
        <p:spPr>
          <a:xfrm>
            <a:off x="4267200" y="3124200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9158494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8158"/>
    </mc:Choice>
    <mc:Fallback xmlns="">
      <p:transition spd="slow" advTm="18158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6675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"/>
                </p:tgtEl>
              </p:cMediaNode>
            </p:audio>
          </p:childTnLst>
        </p:cTn>
      </p:par>
    </p:tnLst>
  </p:timing>
  <p:extLst mod="1">
    <p:ext uri="{E180D4A7-C9FB-4DFB-919C-405C955672EB}">
      <p14:showEvtLst xmlns:p14="http://schemas.microsoft.com/office/powerpoint/2010/main">
        <p14:playEvt time="34" objId="2"/>
        <p14:stopEvt time="16787" objId="2"/>
      </p14:showEvtLst>
    </p:ext>
  </p:extLst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itle 1">
            <a:extLst>
              <a:ext uri="{FF2B5EF4-FFF2-40B4-BE49-F238E27FC236}">
                <a16:creationId xmlns:a16="http://schemas.microsoft.com/office/drawing/2014/main" id="{ED7259D8-9F8A-4C17-8D09-021BED8360E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57200" y="698261"/>
            <a:ext cx="8229600" cy="740809"/>
          </a:xfrm>
        </p:spPr>
        <p:txBody>
          <a:bodyPr/>
          <a:lstStyle/>
          <a:p>
            <a:pPr algn="ctr"/>
            <a:r>
              <a:rPr lang="en-US" sz="4800" dirty="0"/>
              <a:t>Transfer of Stores cont.</a:t>
            </a:r>
          </a:p>
        </p:txBody>
      </p:sp>
      <p:pic>
        <p:nvPicPr>
          <p:cNvPr id="10" name="Content Placeholder 9"/>
          <p:cNvPicPr>
            <a:picLocks noGrp="1" noChangeAspect="1"/>
          </p:cNvPicPr>
          <p:nvPr>
            <p:ph idx="1"/>
          </p:nvPr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32877" y="2057400"/>
            <a:ext cx="5188623" cy="3861934"/>
          </a:xfrm>
        </p:spPr>
      </p:pic>
      <p:sp>
        <p:nvSpPr>
          <p:cNvPr id="12" name="Rectangle 11"/>
          <p:cNvSpPr/>
          <p:nvPr/>
        </p:nvSpPr>
        <p:spPr>
          <a:xfrm>
            <a:off x="4876800" y="5257800"/>
            <a:ext cx="2133600" cy="533400"/>
          </a:xfrm>
          <a:prstGeom prst="rect">
            <a:avLst/>
          </a:prstGeom>
          <a:noFill/>
          <a:ln w="28575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8" name="Rectangle 7">
            <a:extLst>
              <a:ext uri="{FF2B5EF4-FFF2-40B4-BE49-F238E27FC236}">
                <a16:creationId xmlns:a16="http://schemas.microsoft.com/office/drawing/2014/main" id="{BD880E13-BD94-4AD2-9ACF-301A8AEF389D}"/>
              </a:ext>
            </a:extLst>
          </p:cNvPr>
          <p:cNvSpPr/>
          <p:nvPr/>
        </p:nvSpPr>
        <p:spPr>
          <a:xfrm>
            <a:off x="1732877" y="5257800"/>
            <a:ext cx="1905000" cy="533400"/>
          </a:xfrm>
          <a:prstGeom prst="rect">
            <a:avLst/>
          </a:prstGeom>
          <a:noFill/>
          <a:ln w="28575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n-US" sz="1000" b="1" dirty="0">
                <a:solidFill>
                  <a:srgbClr val="FF0000"/>
                </a:solidFill>
              </a:rPr>
              <a:t>FSO                 </a:t>
            </a:r>
            <a:r>
              <a:rPr lang="en-US" sz="1000" b="1" dirty="0" err="1">
                <a:solidFill>
                  <a:srgbClr val="FF0000"/>
                </a:solidFill>
              </a:rPr>
              <a:t>FSO</a:t>
            </a:r>
            <a:r>
              <a:rPr lang="en-US" sz="1000" b="1" dirty="0">
                <a:solidFill>
                  <a:srgbClr val="FF0000"/>
                </a:solidFill>
              </a:rPr>
              <a:t>     </a:t>
            </a:r>
            <a:r>
              <a:rPr lang="en-US" sz="1000" b="1" dirty="0" err="1">
                <a:solidFill>
                  <a:srgbClr val="FF0000"/>
                </a:solidFill>
              </a:rPr>
              <a:t>FSO</a:t>
            </a:r>
            <a:r>
              <a:rPr lang="en-US" sz="1000" b="1" dirty="0">
                <a:solidFill>
                  <a:srgbClr val="FF0000"/>
                </a:solidFill>
              </a:rPr>
              <a:t> </a:t>
            </a:r>
          </a:p>
        </p:txBody>
      </p:sp>
      <p:sp>
        <p:nvSpPr>
          <p:cNvPr id="14" name="TextBox 13">
            <a:extLst>
              <a:ext uri="{FF2B5EF4-FFF2-40B4-BE49-F238E27FC236}">
                <a16:creationId xmlns:a16="http://schemas.microsoft.com/office/drawing/2014/main" id="{7B7DD547-E036-4A6F-9155-D2B256D4411B}"/>
              </a:ext>
            </a:extLst>
          </p:cNvPr>
          <p:cNvSpPr txBox="1"/>
          <p:nvPr/>
        </p:nvSpPr>
        <p:spPr>
          <a:xfrm>
            <a:off x="609600" y="1524374"/>
            <a:ext cx="5188623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/>
              <a:t>After you remove items from Inventory:</a:t>
            </a:r>
          </a:p>
        </p:txBody>
      </p:sp>
      <p:cxnSp>
        <p:nvCxnSpPr>
          <p:cNvPr id="4" name="Straight Arrow Connector 3">
            <a:extLst>
              <a:ext uri="{FF2B5EF4-FFF2-40B4-BE49-F238E27FC236}">
                <a16:creationId xmlns:a16="http://schemas.microsoft.com/office/drawing/2014/main" id="{F0F0DF58-75CD-4FE7-B873-3A824C7D924A}"/>
              </a:ext>
            </a:extLst>
          </p:cNvPr>
          <p:cNvCxnSpPr/>
          <p:nvPr/>
        </p:nvCxnSpPr>
        <p:spPr>
          <a:xfrm>
            <a:off x="2685377" y="1929266"/>
            <a:ext cx="134023" cy="3200400"/>
          </a:xfrm>
          <a:prstGeom prst="straightConnector1">
            <a:avLst/>
          </a:prstGeom>
          <a:ln w="12700">
            <a:solidFill>
              <a:srgbClr val="FF000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5" name="TextBox 14">
            <a:extLst>
              <a:ext uri="{FF2B5EF4-FFF2-40B4-BE49-F238E27FC236}">
                <a16:creationId xmlns:a16="http://schemas.microsoft.com/office/drawing/2014/main" id="{32EB9879-60DF-45BB-B9F6-320D7E13C2A7}"/>
              </a:ext>
            </a:extLst>
          </p:cNvPr>
          <p:cNvSpPr txBox="1"/>
          <p:nvPr/>
        </p:nvSpPr>
        <p:spPr>
          <a:xfrm>
            <a:off x="4327188" y="6158918"/>
            <a:ext cx="4134523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/>
              <a:t>When you deliver the Inventory:</a:t>
            </a:r>
          </a:p>
        </p:txBody>
      </p:sp>
      <p:cxnSp>
        <p:nvCxnSpPr>
          <p:cNvPr id="6" name="Straight Arrow Connector 5">
            <a:extLst>
              <a:ext uri="{FF2B5EF4-FFF2-40B4-BE49-F238E27FC236}">
                <a16:creationId xmlns:a16="http://schemas.microsoft.com/office/drawing/2014/main" id="{3A6CD5B8-CC88-499F-9684-0E0ED06D4ECF}"/>
              </a:ext>
            </a:extLst>
          </p:cNvPr>
          <p:cNvCxnSpPr/>
          <p:nvPr/>
        </p:nvCxnSpPr>
        <p:spPr>
          <a:xfrm flipV="1">
            <a:off x="5943600" y="5798735"/>
            <a:ext cx="0" cy="321531"/>
          </a:xfrm>
          <a:prstGeom prst="straightConnector1">
            <a:avLst/>
          </a:prstGeom>
          <a:ln w="12700">
            <a:solidFill>
              <a:srgbClr val="FF000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2" name="Slide 7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6"/>
          <a:stretch>
            <a:fillRect/>
          </a:stretch>
        </p:blipFill>
        <p:spPr>
          <a:xfrm>
            <a:off x="4267200" y="3124200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9706541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29084"/>
    </mc:Choice>
    <mc:Fallback xmlns="">
      <p:transition spd="slow" advTm="29084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28355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"/>
                </p:tgtEl>
              </p:cMediaNode>
            </p:audio>
          </p:childTnLst>
        </p:cTn>
      </p:par>
    </p:tnLst>
  </p:timing>
  <p:extLst mod="1">
    <p:ext uri="{E180D4A7-C9FB-4DFB-919C-405C955672EB}">
      <p14:showEvtLst xmlns:p14="http://schemas.microsoft.com/office/powerpoint/2010/main">
        <p14:playEvt time="33" objId="2"/>
        <p14:stopEvt time="28501" objId="2"/>
      </p14:showEvtLst>
    </p:ext>
  </p:extLst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itle 1">
            <a:extLst>
              <a:ext uri="{FF2B5EF4-FFF2-40B4-BE49-F238E27FC236}">
                <a16:creationId xmlns:a16="http://schemas.microsoft.com/office/drawing/2014/main" id="{4A909E4E-8109-4ED1-9BD7-37E7989A34C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57200" y="838200"/>
            <a:ext cx="8229600" cy="664609"/>
          </a:xfrm>
        </p:spPr>
        <p:txBody>
          <a:bodyPr/>
          <a:lstStyle/>
          <a:p>
            <a:pPr algn="ctr"/>
            <a:r>
              <a:rPr lang="en-US" sz="4800" dirty="0"/>
              <a:t>Document in CGDFOS</a:t>
            </a:r>
          </a:p>
        </p:txBody>
      </p:sp>
      <p:sp>
        <p:nvSpPr>
          <p:cNvPr id="7" name="Content Placeholder 6"/>
          <p:cNvSpPr>
            <a:spLocks noGrp="1"/>
          </p:cNvSpPr>
          <p:nvPr>
            <p:ph idx="1"/>
          </p:nvPr>
        </p:nvSpPr>
        <p:spPr>
          <a:xfrm>
            <a:off x="142875" y="1937757"/>
            <a:ext cx="8858250" cy="4621599"/>
          </a:xfrm>
        </p:spPr>
        <p:txBody>
          <a:bodyPr/>
          <a:lstStyle/>
          <a:p>
            <a:r>
              <a:rPr lang="en-US" dirty="0"/>
              <a:t>Document the Transfer of Stores in Block I of the CG-2576, listing the Sold To, the invoice # and the total amount. The invoice # can be found at the bottom of the CG-2581.</a:t>
            </a:r>
          </a:p>
          <a:p>
            <a:endParaRPr lang="en-US" dirty="0"/>
          </a:p>
          <a:p>
            <a:endParaRPr lang="en-US" dirty="0"/>
          </a:p>
          <a:p>
            <a:endParaRPr lang="en-US" dirty="0"/>
          </a:p>
          <a:p>
            <a:endParaRPr lang="en-US" dirty="0"/>
          </a:p>
          <a:p>
            <a:pPr marL="0" indent="0">
              <a:buNone/>
            </a:pPr>
            <a:endParaRPr lang="en-US" dirty="0"/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76960" y="3581400"/>
            <a:ext cx="6629400" cy="1752600"/>
          </a:xfrm>
          <a:prstGeom prst="rect">
            <a:avLst/>
          </a:prstGeom>
        </p:spPr>
      </p:pic>
      <p:sp>
        <p:nvSpPr>
          <p:cNvPr id="3" name="Rectangle 2">
            <a:extLst>
              <a:ext uri="{FF2B5EF4-FFF2-40B4-BE49-F238E27FC236}">
                <a16:creationId xmlns:a16="http://schemas.microsoft.com/office/drawing/2014/main" id="{6A18CED0-F07B-4314-8B68-1BE7AD85D19E}"/>
              </a:ext>
            </a:extLst>
          </p:cNvPr>
          <p:cNvSpPr/>
          <p:nvPr/>
        </p:nvSpPr>
        <p:spPr>
          <a:xfrm>
            <a:off x="685800" y="3924300"/>
            <a:ext cx="2286000" cy="533400"/>
          </a:xfrm>
          <a:prstGeom prst="rect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noFill/>
            </a:endParaRPr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id="{65B38007-C2E5-4AD0-BDA3-E2B2FB85D49E}"/>
              </a:ext>
            </a:extLst>
          </p:cNvPr>
          <p:cNvSpPr/>
          <p:nvPr/>
        </p:nvSpPr>
        <p:spPr>
          <a:xfrm>
            <a:off x="3962400" y="3903980"/>
            <a:ext cx="2286000" cy="533400"/>
          </a:xfrm>
          <a:prstGeom prst="rect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noFill/>
            </a:endParaRPr>
          </a:p>
        </p:txBody>
      </p:sp>
      <p:sp>
        <p:nvSpPr>
          <p:cNvPr id="8" name="Rectangle 7">
            <a:extLst>
              <a:ext uri="{FF2B5EF4-FFF2-40B4-BE49-F238E27FC236}">
                <a16:creationId xmlns:a16="http://schemas.microsoft.com/office/drawing/2014/main" id="{AFE3185C-98A1-4556-8825-43219BE5DA40}"/>
              </a:ext>
            </a:extLst>
          </p:cNvPr>
          <p:cNvSpPr/>
          <p:nvPr/>
        </p:nvSpPr>
        <p:spPr>
          <a:xfrm>
            <a:off x="6563360" y="3903980"/>
            <a:ext cx="1285240" cy="533400"/>
          </a:xfrm>
          <a:prstGeom prst="rect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noFill/>
            </a:endParaRPr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90999D8E-B64B-4C6C-9990-DAFCE4B46311}"/>
              </a:ext>
            </a:extLst>
          </p:cNvPr>
          <p:cNvSpPr txBox="1"/>
          <p:nvPr/>
        </p:nvSpPr>
        <p:spPr>
          <a:xfrm>
            <a:off x="1398189" y="5804508"/>
            <a:ext cx="2962991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en-US" dirty="0"/>
              <a:t>CG-2581-Sale of Stores (bottom of page)</a:t>
            </a:r>
          </a:p>
        </p:txBody>
      </p:sp>
      <p:pic>
        <p:nvPicPr>
          <p:cNvPr id="10" name="Picture 9" descr="A picture containing table&#10;&#10;Description automatically generated">
            <a:extLst>
              <a:ext uri="{FF2B5EF4-FFF2-40B4-BE49-F238E27FC236}">
                <a16:creationId xmlns:a16="http://schemas.microsoft.com/office/drawing/2014/main" id="{053BC49A-B1F6-4214-81C4-4F7DBB6E9EFF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572000" y="5721006"/>
            <a:ext cx="2659610" cy="868755"/>
          </a:xfrm>
          <a:prstGeom prst="rect">
            <a:avLst/>
          </a:prstGeom>
        </p:spPr>
      </p:pic>
      <p:cxnSp>
        <p:nvCxnSpPr>
          <p:cNvPr id="12" name="Straight Arrow Connector 11">
            <a:extLst>
              <a:ext uri="{FF2B5EF4-FFF2-40B4-BE49-F238E27FC236}">
                <a16:creationId xmlns:a16="http://schemas.microsoft.com/office/drawing/2014/main" id="{E8F80F91-8D3F-4565-9956-5C8DDCC71BB4}"/>
              </a:ext>
            </a:extLst>
          </p:cNvPr>
          <p:cNvCxnSpPr>
            <a:cxnSpLocks/>
          </p:cNvCxnSpPr>
          <p:nvPr/>
        </p:nvCxnSpPr>
        <p:spPr>
          <a:xfrm flipH="1" flipV="1">
            <a:off x="5105400" y="4457700"/>
            <a:ext cx="457200" cy="1384225"/>
          </a:xfrm>
          <a:prstGeom prst="straightConnector1">
            <a:avLst/>
          </a:prstGeom>
          <a:ln w="12700">
            <a:solidFill>
              <a:srgbClr val="FF000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4" name="Slide 8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7"/>
          <a:stretch>
            <a:fillRect/>
          </a:stretch>
        </p:blipFill>
        <p:spPr>
          <a:xfrm>
            <a:off x="4267200" y="3124200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6407001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23895"/>
    </mc:Choice>
    <mc:Fallback xmlns="">
      <p:transition spd="slow" advTm="23895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23223" fill="hold"/>
                                        <p:tgtEl>
                                          <p:spTgt spid="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4"/>
                </p:tgtEl>
              </p:cMediaNode>
            </p:audio>
          </p:childTnLst>
        </p:cTn>
      </p:par>
    </p:tnLst>
  </p:timing>
  <p:extLst mod="1">
    <p:ext uri="{E180D4A7-C9FB-4DFB-919C-405C955672EB}">
      <p14:showEvtLst xmlns:p14="http://schemas.microsoft.com/office/powerpoint/2010/main">
        <p14:playEvt time="31" objId="4"/>
        <p14:stopEvt time="23282" objId="4"/>
      </p14:showEvtLst>
    </p:ext>
  </p:extLst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itle 1">
            <a:extLst>
              <a:ext uri="{FF2B5EF4-FFF2-40B4-BE49-F238E27FC236}">
                <a16:creationId xmlns:a16="http://schemas.microsoft.com/office/drawing/2014/main" id="{1AB7227F-A8B9-4461-887B-39F9FDA52B5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57200" y="685800"/>
            <a:ext cx="8229600" cy="740809"/>
          </a:xfrm>
        </p:spPr>
        <p:txBody>
          <a:bodyPr/>
          <a:lstStyle/>
          <a:p>
            <a:pPr algn="ctr"/>
            <a:r>
              <a:rPr lang="en-US" sz="4800" dirty="0"/>
              <a:t>Document in CGDFOS cont.</a:t>
            </a:r>
          </a:p>
        </p:txBody>
      </p:sp>
      <p:sp>
        <p:nvSpPr>
          <p:cNvPr id="10" name="Content Placeholder 9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/>
              <a:t>Document the Transfer of Stores in Block C “Remarks” of your G-2576.</a:t>
            </a:r>
          </a:p>
        </p:txBody>
      </p:sp>
      <p:pic>
        <p:nvPicPr>
          <p:cNvPr id="4" name="Picture 3" descr="A screenshot of a social media post&#10;&#10;Description automatically generated">
            <a:extLst>
              <a:ext uri="{FF2B5EF4-FFF2-40B4-BE49-F238E27FC236}">
                <a16:creationId xmlns:a16="http://schemas.microsoft.com/office/drawing/2014/main" id="{30DD7A57-87B9-4781-88B5-9CF56067D13E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48376" y="3276600"/>
            <a:ext cx="7247248" cy="2377646"/>
          </a:xfrm>
          <a:prstGeom prst="rect">
            <a:avLst/>
          </a:prstGeom>
        </p:spPr>
      </p:pic>
      <p:pic>
        <p:nvPicPr>
          <p:cNvPr id="2" name="Slide 9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6"/>
          <a:stretch>
            <a:fillRect/>
          </a:stretch>
        </p:blipFill>
        <p:spPr>
          <a:xfrm>
            <a:off x="4267200" y="3124200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8686396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20694"/>
    </mc:Choice>
    <mc:Fallback xmlns="">
      <p:transition spd="slow" advTm="20694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9113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"/>
                </p:tgtEl>
              </p:cMediaNode>
            </p:audio>
          </p:childTnLst>
        </p:cTn>
      </p:par>
    </p:tnLst>
  </p:timing>
  <p:extLst mod="1">
    <p:ext uri="{E180D4A7-C9FB-4DFB-919C-405C955672EB}">
      <p14:showEvtLst xmlns:p14="http://schemas.microsoft.com/office/powerpoint/2010/main">
        <p14:playEvt time="30" objId="2"/>
        <p14:stopEvt time="19180" objId="2"/>
      </p14:showEvtLst>
    </p:ext>
  </p:extLst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7392662-67F2-41BC-AEA4-CF48FEDAF84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Summary and Review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65E7BD00-3563-4454-B016-9563C45B1EBF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sz="2400" dirty="0"/>
              <a:t>Obtain approval from your CO/OIC for all Transfer of Stores.</a:t>
            </a:r>
          </a:p>
          <a:p>
            <a:r>
              <a:rPr lang="en-US" sz="2400" dirty="0"/>
              <a:t>Transfer only to other CGDFs.</a:t>
            </a:r>
          </a:p>
          <a:p>
            <a:r>
              <a:rPr lang="en-US" sz="2400" dirty="0"/>
              <a:t>Document Transfer on an itemized Transfer of Stores, CG-2581</a:t>
            </a:r>
          </a:p>
          <a:p>
            <a:r>
              <a:rPr lang="en-US" sz="2400" dirty="0"/>
              <a:t>Ensure you initial and have the receiver sign.</a:t>
            </a:r>
          </a:p>
          <a:p>
            <a:r>
              <a:rPr lang="en-US" sz="2400" dirty="0"/>
              <a:t>Provide receiver two copies for their records.</a:t>
            </a:r>
          </a:p>
          <a:p>
            <a:r>
              <a:rPr lang="en-US" sz="2400" dirty="0"/>
              <a:t>Document transfer in PVAISW (3 places)</a:t>
            </a:r>
          </a:p>
          <a:p>
            <a:r>
              <a:rPr lang="en-US" dirty="0"/>
              <a:t>Submit to FINCEN with CGDFOS for examination at the end of the month.</a:t>
            </a:r>
          </a:p>
          <a:p>
            <a:endParaRPr lang="en-US" dirty="0"/>
          </a:p>
          <a:p>
            <a:endParaRPr lang="en-US" dirty="0"/>
          </a:p>
        </p:txBody>
      </p:sp>
      <p:pic>
        <p:nvPicPr>
          <p:cNvPr id="5" name="Slide 10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4267200" y="3124200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8368178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34255"/>
    </mc:Choice>
    <mc:Fallback xmlns="">
      <p:transition spd="slow" advTm="34255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32999" fill="hold"/>
                                        <p:tgtEl>
                                          <p:spTgt spid="5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5"/>
                </p:tgtEl>
              </p:cMediaNode>
            </p:audio>
          </p:childTnLst>
        </p:cTn>
      </p:par>
    </p:tnLst>
  </p:timing>
  <p:extLst mod="1">
    <p:ext uri="{E180D4A7-C9FB-4DFB-919C-405C955672EB}">
      <p14:showEvtLst xmlns:p14="http://schemas.microsoft.com/office/powerpoint/2010/main">
        <p14:playEvt time="33" objId="5"/>
        <p14:stopEvt time="33136" objId="5"/>
      </p14:showEvtLst>
    </p:ext>
  </p:extLst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9F6A793-6C31-4F32-8AFA-B89D4FD83E5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Questions?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F73D9AA8-194E-407A-9FCD-E6B9E1088A70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457200" y="2209800"/>
            <a:ext cx="8229600" cy="4114800"/>
          </a:xfrm>
        </p:spPr>
        <p:txBody>
          <a:bodyPr/>
          <a:lstStyle/>
          <a:p>
            <a:r>
              <a:rPr lang="en-US" dirty="0"/>
              <a:t>If you need clarification on this lesson, direct your questions to your instructor, CSCS Adam Shelton at TRACEN Petaluma.</a:t>
            </a:r>
          </a:p>
          <a:p>
            <a:pPr lvl="1"/>
            <a:r>
              <a:rPr lang="en-US" dirty="0"/>
              <a:t>Email: </a:t>
            </a:r>
            <a:r>
              <a:rPr lang="en-US" dirty="0" err="1"/>
              <a:t>Adam.C.Shelton</a:t>
            </a:r>
            <a:r>
              <a:rPr lang="en-US" dirty="0"/>
              <a:t> @uscg.mil</a:t>
            </a:r>
          </a:p>
          <a:p>
            <a:endParaRPr lang="en-US" dirty="0"/>
          </a:p>
        </p:txBody>
      </p:sp>
      <p:pic>
        <p:nvPicPr>
          <p:cNvPr id="4" name="Slide 11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4267200" y="3124200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8449764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7203"/>
    </mc:Choice>
    <mc:Fallback xmlns="">
      <p:transition spd="slow" advTm="7203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6272" fill="hold"/>
                                        <p:tgtEl>
                                          <p:spTgt spid="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4"/>
                </p:tgtEl>
              </p:cMediaNode>
            </p:audio>
          </p:childTnLst>
        </p:cTn>
      </p:par>
    </p:tnLst>
  </p:timing>
  <p:extLst mod="1">
    <p:ext uri="{E180D4A7-C9FB-4DFB-919C-405C955672EB}">
      <p14:showEvtLst xmlns:p14="http://schemas.microsoft.com/office/powerpoint/2010/main">
        <p14:playEvt time="39" objId="4"/>
        <p14:stopEvt time="6445" objId="4"/>
      </p14:showEvtLst>
    </p:ext>
  </p:extLst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Flow">
  <a:themeElements>
    <a:clrScheme name="Flow">
      <a:dk1>
        <a:sysClr val="windowText" lastClr="000000"/>
      </a:dk1>
      <a:lt1>
        <a:sysClr val="window" lastClr="FFFFFF"/>
      </a:lt1>
      <a:dk2>
        <a:srgbClr val="04617B"/>
      </a:dk2>
      <a:lt2>
        <a:srgbClr val="DBF5F9"/>
      </a:lt2>
      <a:accent1>
        <a:srgbClr val="0F6FC6"/>
      </a:accent1>
      <a:accent2>
        <a:srgbClr val="009DD9"/>
      </a:accent2>
      <a:accent3>
        <a:srgbClr val="0BD0D9"/>
      </a:accent3>
      <a:accent4>
        <a:srgbClr val="10CF9B"/>
      </a:accent4>
      <a:accent5>
        <a:srgbClr val="7CCA62"/>
      </a:accent5>
      <a:accent6>
        <a:srgbClr val="A5C249"/>
      </a:accent6>
      <a:hlink>
        <a:srgbClr val="E2D700"/>
      </a:hlink>
      <a:folHlink>
        <a:srgbClr val="85DFD0"/>
      </a:folHlink>
    </a:clrScheme>
    <a:fontScheme name="Flow">
      <a:majorFont>
        <a:latin typeface="Calibri"/>
        <a:ea typeface=""/>
        <a:cs typeface=""/>
        <a:font script="Jpan" typeface="ＭＳ Ｐゴシック"/>
        <a:font script="Hang" typeface="HY중고딕"/>
        <a:font script="Hans" typeface="隶书"/>
        <a:font script="Hant" typeface="微軟正黑體"/>
        <a:font script="Arab" typeface="Traditional Arabic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ajorFont>
      <a:minorFont>
        <a:latin typeface="Constantia"/>
        <a:ea typeface=""/>
        <a:cs typeface=""/>
        <a:font script="Jpan" typeface="HGP明朝E"/>
        <a:font script="Hang" typeface="HY신명조"/>
        <a:font script="Hans" typeface="宋体"/>
        <a:font script="Hant" typeface="新細明體"/>
        <a:font script="Arab" typeface="Majalla UI"/>
        <a:font script="Hebr" typeface="David"/>
        <a:font script="Thai" typeface="Browalli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Flow">
      <a:fillStyleLst>
        <a:solidFill>
          <a:schemeClr val="phClr"/>
        </a:solidFill>
        <a:gradFill rotWithShape="1">
          <a:gsLst>
            <a:gs pos="0">
              <a:schemeClr val="phClr">
                <a:tint val="70000"/>
                <a:satMod val="130000"/>
              </a:schemeClr>
            </a:gs>
            <a:gs pos="43000">
              <a:schemeClr val="phClr">
                <a:tint val="44000"/>
                <a:satMod val="165000"/>
              </a:schemeClr>
            </a:gs>
            <a:gs pos="93000">
              <a:schemeClr val="phClr">
                <a:tint val="15000"/>
                <a:satMod val="165000"/>
              </a:schemeClr>
            </a:gs>
            <a:gs pos="100000">
              <a:schemeClr val="phClr">
                <a:tint val="5000"/>
                <a:satMod val="250000"/>
              </a:schemeClr>
            </a:gs>
          </a:gsLst>
          <a:path path="circle">
            <a:fillToRect l="50000" t="130000" r="50000" b="-30000"/>
          </a:path>
        </a:gradFill>
        <a:gradFill rotWithShape="1">
          <a:gsLst>
            <a:gs pos="0">
              <a:schemeClr val="phClr">
                <a:tint val="98000"/>
                <a:shade val="25000"/>
                <a:satMod val="250000"/>
              </a:schemeClr>
            </a:gs>
            <a:gs pos="68000">
              <a:schemeClr val="phClr">
                <a:tint val="86000"/>
                <a:satMod val="115000"/>
              </a:schemeClr>
            </a:gs>
            <a:gs pos="100000">
              <a:schemeClr val="phClr">
                <a:tint val="50000"/>
                <a:satMod val="150000"/>
              </a:schemeClr>
            </a:gs>
          </a:gsLst>
          <a:path path="circle">
            <a:fillToRect l="50000" t="130000" r="50000" b="-30000"/>
          </a:path>
        </a:gradFill>
      </a:fillStyleLst>
      <a:lnStyleLst>
        <a:ln w="9525" cap="flat" cmpd="sng" algn="ctr">
          <a:solidFill>
            <a:schemeClr val="phClr">
              <a:shade val="50000"/>
              <a:satMod val="103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57150" dist="38100" dir="5400000" algn="ctr" rotWithShape="0">
              <a:schemeClr val="phClr">
                <a:shade val="9000"/>
                <a:satMod val="105000"/>
                <a:alpha val="48000"/>
              </a:schemeClr>
            </a:outerShdw>
          </a:effectLst>
        </a:effectStyle>
        <a:effectStyle>
          <a:effectLst>
            <a:outerShdw blurRad="57150" dist="38100" dir="5400000" algn="ctr" rotWithShape="0">
              <a:schemeClr val="phClr">
                <a:shade val="9000"/>
                <a:satMod val="105000"/>
                <a:alpha val="48000"/>
              </a:schemeClr>
            </a:outerShdw>
          </a:effectLst>
        </a:effectStyle>
        <a:effectStyle>
          <a:effectLst>
            <a:outerShdw blurRad="57150" dist="38100" dir="5400000" algn="ctr" rotWithShape="0">
              <a:schemeClr val="phClr">
                <a:shade val="9000"/>
                <a:satMod val="105000"/>
                <a:alpha val="48000"/>
              </a:schemeClr>
            </a:outerShdw>
          </a:effectLst>
          <a:scene3d>
            <a:camera prst="orthographicFront" fov="0">
              <a:rot lat="0" lon="0" rev="0"/>
            </a:camera>
            <a:lightRig rig="glow" dir="tl">
              <a:rot lat="0" lon="0" rev="900000"/>
            </a:lightRig>
          </a:scene3d>
          <a:sp3d prstMaterial="powder">
            <a:bevelT w="25400" h="381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80000"/>
                <a:satMod val="400000"/>
              </a:schemeClr>
            </a:gs>
            <a:gs pos="25000">
              <a:schemeClr val="phClr">
                <a:tint val="83000"/>
                <a:satMod val="320000"/>
              </a:schemeClr>
            </a:gs>
            <a:gs pos="100000">
              <a:schemeClr val="phClr">
                <a:shade val="15000"/>
                <a:satMod val="320000"/>
              </a:schemeClr>
            </a:gs>
          </a:gsLst>
          <a:path path="circle">
            <a:fillToRect l="10000" t="110000" r="10000" b="100000"/>
          </a:path>
        </a:gradFill>
        <a:blipFill>
          <a:blip xmlns:r="http://schemas.openxmlformats.org/officeDocument/2006/relationships" r:embed="rId1">
            <a:duotone>
              <a:schemeClr val="phClr">
                <a:shade val="90000"/>
                <a:satMod val="150000"/>
              </a:schemeClr>
              <a:schemeClr val="phClr">
                <a:tint val="88000"/>
                <a:satMod val="150000"/>
              </a:schemeClr>
            </a:duotone>
          </a:blip>
          <a:tile tx="0" ty="0" sx="65000" sy="65000" flip="none" algn="tl"/>
        </a:blipFill>
      </a:bgFillStyleLst>
    </a:fmtScheme>
  </a:themeElements>
  <a:objectDefaults>
    <a:spDef>
      <a:spPr>
        <a:noFill/>
        <a:ln>
          <a:solidFill>
            <a:srgbClr val="FF0000"/>
          </a:solidFill>
        </a:ln>
      </a:spPr>
      <a:bodyPr rtlCol="0" anchor="ctr"/>
      <a:lstStyle>
        <a:defPPr algn="ctr">
          <a:defRPr>
            <a:noFill/>
          </a:defRPr>
        </a:defPPr>
      </a:lstStyle>
      <a:style>
        <a:lnRef idx="2">
          <a:schemeClr val="accent1">
            <a:shade val="50000"/>
          </a:schemeClr>
        </a:lnRef>
        <a:fillRef idx="1">
          <a:schemeClr val="accent1"/>
        </a:fillRef>
        <a:effectRef idx="0">
          <a:schemeClr val="accent1"/>
        </a:effectRef>
        <a:fontRef idx="minor">
          <a:schemeClr val="lt1"/>
        </a:fontRef>
      </a:style>
    </a:spDef>
  </a:objectDefaults>
  <a:extraClrSchemeLst/>
</a:theme>
</file>

<file path=ppt/theme/theme2.xml><?xml version="1.0" encoding="utf-8"?>
<a:theme xmlns:a="http://schemas.openxmlformats.org/drawingml/2006/main" name="Office Theme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Override1.xml><?xml version="1.0" encoding="utf-8"?>
<a:themeOverride xmlns:a="http://schemas.openxmlformats.org/drawingml/2006/main">
  <a:clrScheme name="Flow">
    <a:dk1>
      <a:sysClr val="windowText" lastClr="000000"/>
    </a:dk1>
    <a:lt1>
      <a:sysClr val="window" lastClr="FFFFFF"/>
    </a:lt1>
    <a:dk2>
      <a:srgbClr val="04617B"/>
    </a:dk2>
    <a:lt2>
      <a:srgbClr val="DBF5F9"/>
    </a:lt2>
    <a:accent1>
      <a:srgbClr val="0F6FC6"/>
    </a:accent1>
    <a:accent2>
      <a:srgbClr val="009DD9"/>
    </a:accent2>
    <a:accent3>
      <a:srgbClr val="0BD0D9"/>
    </a:accent3>
    <a:accent4>
      <a:srgbClr val="10CF9B"/>
    </a:accent4>
    <a:accent5>
      <a:srgbClr val="7CCA62"/>
    </a:accent5>
    <a:accent6>
      <a:srgbClr val="A5C249"/>
    </a:accent6>
    <a:hlink>
      <a:srgbClr val="E2D700"/>
    </a:hlink>
    <a:folHlink>
      <a:srgbClr val="85DFD0"/>
    </a:folHlink>
  </a:clrScheme>
</a:themeOverride>
</file>

<file path=ppt/theme/themeOverride2.xml><?xml version="1.0" encoding="utf-8"?>
<a:themeOverride xmlns:a="http://schemas.openxmlformats.org/drawingml/2006/main">
  <a:clrScheme name="Flow">
    <a:dk1>
      <a:sysClr val="windowText" lastClr="000000"/>
    </a:dk1>
    <a:lt1>
      <a:sysClr val="window" lastClr="FFFFFF"/>
    </a:lt1>
    <a:dk2>
      <a:srgbClr val="04617B"/>
    </a:dk2>
    <a:lt2>
      <a:srgbClr val="DBF5F9"/>
    </a:lt2>
    <a:accent1>
      <a:srgbClr val="0F6FC6"/>
    </a:accent1>
    <a:accent2>
      <a:srgbClr val="009DD9"/>
    </a:accent2>
    <a:accent3>
      <a:srgbClr val="0BD0D9"/>
    </a:accent3>
    <a:accent4>
      <a:srgbClr val="10CF9B"/>
    </a:accent4>
    <a:accent5>
      <a:srgbClr val="7CCA62"/>
    </a:accent5>
    <a:accent6>
      <a:srgbClr val="A5C249"/>
    </a:accent6>
    <a:hlink>
      <a:srgbClr val="E2D700"/>
    </a:hlink>
    <a:folHlink>
      <a:srgbClr val="85DFD0"/>
    </a:folHlink>
  </a:clrScheme>
</a:themeOverrid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_rels/item4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4.xml"/></Relationships>
</file>

<file path=customXml/item1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2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_dlc_DocId xmlns="b9d87d8e-2e07-46b2-92a5-8b8b5755d768">DC3HDHFYPPD6-1166459114-2</_dlc_DocId>
    <_dlc_DocIdUrl xmlns="b9d87d8e-2e07-46b2-92a5-8b8b5755d768">
      <Url>https://cg.portal.uscg.mil/communities/erats/CS/FSO-PVA FOT/_layouts/DocIdRedir.aspx?ID=DC3HDHFYPPD6-1166459114-2</Url>
      <Description>DC3HDHFYPPD6-1166459114-2</Description>
    </_dlc_DocIdUrl>
  </documentManagement>
</p:properties>
</file>

<file path=customXml/item3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909BD587905C324192B7546443ED2945" ma:contentTypeVersion="0" ma:contentTypeDescription="Create a new document." ma:contentTypeScope="" ma:versionID="9e1ef180920348d54ef33f2fd8a64189">
  <xsd:schema xmlns:xsd="http://www.w3.org/2001/XMLSchema" xmlns:xs="http://www.w3.org/2001/XMLSchema" xmlns:p="http://schemas.microsoft.com/office/2006/metadata/properties" xmlns:ns2="b9d87d8e-2e07-46b2-92a5-8b8b5755d768" targetNamespace="http://schemas.microsoft.com/office/2006/metadata/properties" ma:root="true" ma:fieldsID="0e77461395c912487d40392114bd15f3" ns2:_="">
    <xsd:import namespace="b9d87d8e-2e07-46b2-92a5-8b8b5755d768"/>
    <xsd:element name="properties">
      <xsd:complexType>
        <xsd:sequence>
          <xsd:element name="documentManagement">
            <xsd:complexType>
              <xsd:all>
                <xsd:element ref="ns2:_dlc_DocId" minOccurs="0"/>
                <xsd:element ref="ns2:_dlc_DocIdUrl" minOccurs="0"/>
                <xsd:element ref="ns2:_dlc_DocIdPersistId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b9d87d8e-2e07-46b2-92a5-8b8b5755d768" elementFormDefault="qualified">
    <xsd:import namespace="http://schemas.microsoft.com/office/2006/documentManagement/types"/>
    <xsd:import namespace="http://schemas.microsoft.com/office/infopath/2007/PartnerControls"/>
    <xsd:element name="_dlc_DocId" ma:index="8" nillable="true" ma:displayName="Document ID Value" ma:description="The value of the document ID assigned to this item." ma:internalName="_dlc_DocId" ma:readOnly="true">
      <xsd:simpleType>
        <xsd:restriction base="dms:Text"/>
      </xsd:simpleType>
    </xsd:element>
    <xsd:element name="_dlc_DocIdUrl" ma:index="9" nillable="true" ma:displayName="Document ID" ma:description="Permanent link to this document." ma:hidden="true" ma:internalName="_dlc_DocIdUrl" ma:readOnly="true">
      <xsd:complexType>
        <xsd:complexContent>
          <xsd:extension base="dms:URL">
            <xsd:sequence>
              <xsd:element name="Url" type="dms:ValidUrl" minOccurs="0" nillable="true"/>
              <xsd:element name="Description" type="xsd:string" nillable="true"/>
            </xsd:sequence>
          </xsd:extension>
        </xsd:complexContent>
      </xsd:complexType>
    </xsd:element>
    <xsd:element name="_dlc_DocIdPersistId" ma:index="10" nillable="true" ma:displayName="Persist ID" ma:description="Keep ID on add." ma:hidden="true" ma:internalName="_dlc_DocIdPersistId" ma:readOnly="true">
      <xsd:simpleType>
        <xsd:restriction base="dms:Boolean"/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4.xml><?xml version="1.0" encoding="utf-8"?>
<?mso-contentType ?>
<spe:Receivers xmlns:spe="http://schemas.microsoft.com/sharepoint/events">
  <Receiver>
    <Name>Document ID Generator</Name>
    <Synchronization>Synchronous</Synchronization>
    <Type>10001</Type>
    <SequenceNumber>1000</SequenceNumber>
    <Assembly>Microsoft.Office.DocumentManagement, Version=14.0.0.0, Culture=neutral, PublicKeyToken=71e9bce111e9429c</Assembly>
    <Class>Microsoft.Office.DocumentManagement.Internal.DocIdHandler</Class>
    <Data/>
    <Filter/>
  </Receiver>
  <Receiver>
    <Name>Document ID Generator</Name>
    <Synchronization>Synchronous</Synchronization>
    <Type>10002</Type>
    <SequenceNumber>1001</SequenceNumber>
    <Assembly>Microsoft.Office.DocumentManagement, Version=14.0.0.0, Culture=neutral, PublicKeyToken=71e9bce111e9429c</Assembly>
    <Class>Microsoft.Office.DocumentManagement.Internal.DocIdHandler</Class>
    <Data/>
    <Filter/>
  </Receiver>
  <Receiver>
    <Name>Document ID Generator</Name>
    <Synchronization>Synchronous</Synchronization>
    <Type>10004</Type>
    <SequenceNumber>1002</SequenceNumber>
    <Assembly>Microsoft.Office.DocumentManagement, Version=14.0.0.0, Culture=neutral, PublicKeyToken=71e9bce111e9429c</Assembly>
    <Class>Microsoft.Office.DocumentManagement.Internal.DocIdHandler</Class>
    <Data/>
    <Filter/>
  </Receiver>
  <Receiver>
    <Name>Document ID Generator</Name>
    <Synchronization>Synchronous</Synchronization>
    <Type>10006</Type>
    <SequenceNumber>1003</SequenceNumber>
    <Assembly>Microsoft.Office.DocumentManagement, Version=14.0.0.0, Culture=neutral, PublicKeyToken=71e9bce111e9429c</Assembly>
    <Class>Microsoft.Office.DocumentManagement.Internal.DocIdHandler</Class>
    <Data/>
    <Filter/>
  </Receiver>
</spe:Receivers>
</file>

<file path=customXml/itemProps1.xml><?xml version="1.0" encoding="utf-8"?>
<ds:datastoreItem xmlns:ds="http://schemas.openxmlformats.org/officeDocument/2006/customXml" ds:itemID="{B9A2EB74-CC29-40C4-9C48-966241A984C7}">
  <ds:schemaRefs>
    <ds:schemaRef ds:uri="http://schemas.microsoft.com/sharepoint/v3/contenttype/forms"/>
  </ds:schemaRefs>
</ds:datastoreItem>
</file>

<file path=customXml/itemProps2.xml><?xml version="1.0" encoding="utf-8"?>
<ds:datastoreItem xmlns:ds="http://schemas.openxmlformats.org/officeDocument/2006/customXml" ds:itemID="{24760A13-3872-482D-8F03-B7A1CB3DC6BC}">
  <ds:schemaRefs>
    <ds:schemaRef ds:uri="http://purl.org/dc/elements/1.1/"/>
    <ds:schemaRef ds:uri="http://schemas.microsoft.com/office/2006/metadata/properties"/>
    <ds:schemaRef ds:uri="http://purl.org/dc/terms/"/>
    <ds:schemaRef ds:uri="http://schemas.openxmlformats.org/package/2006/metadata/core-properties"/>
    <ds:schemaRef ds:uri="http://schemas.microsoft.com/office/2006/documentManagement/types"/>
    <ds:schemaRef ds:uri="http://purl.org/dc/dcmitype/"/>
    <ds:schemaRef ds:uri="http://schemas.microsoft.com/office/infopath/2007/PartnerControls"/>
    <ds:schemaRef ds:uri="b9d87d8e-2e07-46b2-92a5-8b8b5755d768"/>
    <ds:schemaRef ds:uri="http://www.w3.org/XML/1998/namespace"/>
  </ds:schemaRefs>
</ds:datastoreItem>
</file>

<file path=customXml/itemProps3.xml><?xml version="1.0" encoding="utf-8"?>
<ds:datastoreItem xmlns:ds="http://schemas.openxmlformats.org/officeDocument/2006/customXml" ds:itemID="{715B6C0A-77B3-419E-BA4B-B02A0027BBE1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b9d87d8e-2e07-46b2-92a5-8b8b5755d768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customXml/itemProps4.xml><?xml version="1.0" encoding="utf-8"?>
<ds:datastoreItem xmlns:ds="http://schemas.openxmlformats.org/officeDocument/2006/customXml" ds:itemID="{2E4436D5-513C-40E6-AA03-17E1C475D7AD}">
  <ds:schemaRefs>
    <ds:schemaRef ds:uri="http://schemas.microsoft.com/sharepoint/events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19885</TotalTime>
  <Words>991</Words>
  <Application>Microsoft Office PowerPoint</Application>
  <PresentationFormat>On-screen Show (4:3)</PresentationFormat>
  <Paragraphs>99</Paragraphs>
  <Slides>11</Slides>
  <Notes>11</Notes>
  <HiddenSlides>0</HiddenSlides>
  <MMClips>11</MMClips>
  <ScaleCrop>false</ScaleCrop>
  <HeadingPairs>
    <vt:vector size="6" baseType="variant">
      <vt:variant>
        <vt:lpstr>Fonts Used</vt:lpstr>
      </vt:variant>
      <vt:variant>
        <vt:i4>6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11</vt:i4>
      </vt:variant>
    </vt:vector>
  </HeadingPairs>
  <TitlesOfParts>
    <vt:vector size="18" baseType="lpstr">
      <vt:lpstr>Arial</vt:lpstr>
      <vt:lpstr>Calibri</vt:lpstr>
      <vt:lpstr>Constantia</vt:lpstr>
      <vt:lpstr>Trebuchet MS</vt:lpstr>
      <vt:lpstr>Verdana</vt:lpstr>
      <vt:lpstr>Wingdings 2</vt:lpstr>
      <vt:lpstr>Flow</vt:lpstr>
      <vt:lpstr>Unit 8: Manage Stores Lesson 3. Transfer of Stores</vt:lpstr>
      <vt:lpstr>Objectives</vt:lpstr>
      <vt:lpstr>Transfer of Stores</vt:lpstr>
      <vt:lpstr>Documentation for Transfer of Stores</vt:lpstr>
      <vt:lpstr>Transfer of Stores cont. </vt:lpstr>
      <vt:lpstr>Transfer of Stores cont.</vt:lpstr>
      <vt:lpstr>Transfer of Stores cont.</vt:lpstr>
      <vt:lpstr>Document in CGDFOS</vt:lpstr>
      <vt:lpstr>Document in CGDFOS cont.</vt:lpstr>
      <vt:lpstr>Summary and Review</vt:lpstr>
      <vt:lpstr>Questions?</vt:lpstr>
    </vt:vector>
  </TitlesOfParts>
  <Company>University of Central Florida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Slide 1</dc:title>
  <dc:creator>rashley</dc:creator>
  <cp:lastModifiedBy>Shelton, Adam C CSCS</cp:lastModifiedBy>
  <cp:revision>1774</cp:revision>
  <dcterms:created xsi:type="dcterms:W3CDTF">2004-08-24T01:58:17Z</dcterms:created>
  <dcterms:modified xsi:type="dcterms:W3CDTF">2020-05-07T16:21:14Z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0x010100909BD587905C324192B7546443ED2945</vt:lpwstr>
  </property>
  <property fmtid="{D5CDD505-2E9C-101B-9397-08002B2CF9AE}" pid="3" name="_dlc_DocIdItemGuid">
    <vt:lpwstr>9a876b89-a959-4e00-a90a-e056af8ce75e</vt:lpwstr>
  </property>
</Properties>
</file>