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5"/>
  </p:sldMasterIdLst>
  <p:notesMasterIdLst>
    <p:notesMasterId r:id="rId27"/>
  </p:notesMasterIdLst>
  <p:handoutMasterIdLst>
    <p:handoutMasterId r:id="rId28"/>
  </p:handoutMasterIdLst>
  <p:sldIdLst>
    <p:sldId id="265" r:id="rId6"/>
    <p:sldId id="410" r:id="rId7"/>
    <p:sldId id="419" r:id="rId8"/>
    <p:sldId id="385" r:id="rId9"/>
    <p:sldId id="428" r:id="rId10"/>
    <p:sldId id="429" r:id="rId11"/>
    <p:sldId id="430" r:id="rId12"/>
    <p:sldId id="431" r:id="rId13"/>
    <p:sldId id="432" r:id="rId14"/>
    <p:sldId id="433" r:id="rId15"/>
    <p:sldId id="434" r:id="rId16"/>
    <p:sldId id="435" r:id="rId17"/>
    <p:sldId id="379" r:id="rId18"/>
    <p:sldId id="380" r:id="rId19"/>
    <p:sldId id="381" r:id="rId20"/>
    <p:sldId id="437" r:id="rId21"/>
    <p:sldId id="382" r:id="rId22"/>
    <p:sldId id="439" r:id="rId23"/>
    <p:sldId id="438" r:id="rId24"/>
    <p:sldId id="436" r:id="rId25"/>
    <p:sldId id="378"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DDBDD"/>
    <a:srgbClr val="008000"/>
    <a:srgbClr val="FFFFFF"/>
    <a:srgbClr val="820000"/>
    <a:srgbClr val="F8F8F8"/>
    <a:srgbClr val="996633"/>
    <a:srgbClr val="CC6600"/>
    <a:srgbClr val="828844"/>
    <a:srgbClr val="E3ED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95" autoAdjust="0"/>
    <p:restoredTop sz="92105" autoAdjust="0"/>
  </p:normalViewPr>
  <p:slideViewPr>
    <p:cSldViewPr>
      <p:cViewPr varScale="1">
        <p:scale>
          <a:sx n="53" d="100"/>
          <a:sy n="53" d="100"/>
        </p:scale>
        <p:origin x="1334" y="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1364C8E3-608F-40F5-9085-CEC5B29B2D0B}" type="datetimeFigureOut">
              <a:rPr lang="en-US"/>
              <a:pPr>
                <a:defRPr/>
              </a:pPr>
              <a:t>5/7/2020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03EBE965-38D6-426C-8C66-B6FFC58DEEF4}"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EF38DF4E-8A06-4B83-B8CA-894AD511DA9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EF38DF4E-8A06-4B83-B8CA-894AD511DA9E}" type="slidenum">
              <a:rPr lang="en-US" smtClean="0"/>
              <a:pPr>
                <a:defRPr/>
              </a:pPr>
              <a:t>2</a:t>
            </a:fld>
            <a:endParaRPr lang="en-US"/>
          </a:p>
        </p:txBody>
      </p:sp>
    </p:spTree>
    <p:extLst>
      <p:ext uri="{BB962C8B-B14F-4D97-AF65-F5344CB8AC3E}">
        <p14:creationId xmlns:p14="http://schemas.microsoft.com/office/powerpoint/2010/main" val="62004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3</a:t>
            </a:fld>
            <a:endParaRPr lang="en-US" dirty="0"/>
          </a:p>
        </p:txBody>
      </p:sp>
    </p:spTree>
    <p:extLst>
      <p:ext uri="{BB962C8B-B14F-4D97-AF65-F5344CB8AC3E}">
        <p14:creationId xmlns:p14="http://schemas.microsoft.com/office/powerpoint/2010/main" val="3355370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p>
          <a:p>
            <a:r>
              <a:rPr lang="en-US" baseline="0" dirty="0"/>
              <a:t>Bills = any money owed to galley for meals sold, stores sold. </a:t>
            </a:r>
          </a:p>
          <a:p>
            <a:r>
              <a:rPr lang="en-US" baseline="0" dirty="0"/>
              <a:t>FSO checks ASDR to find out if there are any errors. For example, a member might pay the wrong amount or pay the wrong unit. </a:t>
            </a:r>
          </a:p>
          <a:p>
            <a:r>
              <a:rPr lang="en-US" baseline="0" dirty="0"/>
              <a:t>ASDR tracks what was billed, vs. what was paid to the galley.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5</a:t>
            </a:fld>
            <a:endParaRPr lang="en-US" dirty="0"/>
          </a:p>
        </p:txBody>
      </p:sp>
    </p:spTree>
    <p:extLst>
      <p:ext uri="{BB962C8B-B14F-4D97-AF65-F5344CB8AC3E}">
        <p14:creationId xmlns:p14="http://schemas.microsoft.com/office/powerpoint/2010/main" val="3980437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6</a:t>
            </a:fld>
            <a:endParaRPr lang="en-US" dirty="0"/>
          </a:p>
        </p:txBody>
      </p:sp>
    </p:spTree>
    <p:extLst>
      <p:ext uri="{BB962C8B-B14F-4D97-AF65-F5344CB8AC3E}">
        <p14:creationId xmlns:p14="http://schemas.microsoft.com/office/powerpoint/2010/main" val="33373758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7</a:t>
            </a:fld>
            <a:endParaRPr lang="en-US" dirty="0"/>
          </a:p>
        </p:txBody>
      </p:sp>
    </p:spTree>
    <p:extLst>
      <p:ext uri="{BB962C8B-B14F-4D97-AF65-F5344CB8AC3E}">
        <p14:creationId xmlns:p14="http://schemas.microsoft.com/office/powerpoint/2010/main" val="931714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8</a:t>
            </a:fld>
            <a:endParaRPr lang="en-US" dirty="0"/>
          </a:p>
        </p:txBody>
      </p:sp>
    </p:spTree>
    <p:extLst>
      <p:ext uri="{BB962C8B-B14F-4D97-AF65-F5344CB8AC3E}">
        <p14:creationId xmlns:p14="http://schemas.microsoft.com/office/powerpoint/2010/main" val="2415818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9</a:t>
            </a:fld>
            <a:endParaRPr lang="en-US" dirty="0"/>
          </a:p>
        </p:txBody>
      </p:sp>
    </p:spTree>
    <p:extLst>
      <p:ext uri="{BB962C8B-B14F-4D97-AF65-F5344CB8AC3E}">
        <p14:creationId xmlns:p14="http://schemas.microsoft.com/office/powerpoint/2010/main" val="1240342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p>
          <a:p>
            <a:r>
              <a:rPr lang="en-US" baseline="0" dirty="0"/>
              <a:t>FSO sends the CG-2576 to FINCEN for auditing at end of month, FINCEN signs off, FINCEN enter the amount of Line 39 into ASDR (Account Status Detail Report); FINCEN returns 2576 to FSO.  We recommend checking it once a month, you have to do it a few times a month. </a:t>
            </a:r>
          </a:p>
          <a:p>
            <a:endParaRPr lang="en-US" baseline="0" dirty="0"/>
          </a:p>
          <a:p>
            <a:r>
              <a:rPr lang="en-US" baseline="0" dirty="0"/>
              <a:t>Note: Line 39 is the accumulation of Block E and F.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10</a:t>
            </a:fld>
            <a:endParaRPr lang="en-US" dirty="0"/>
          </a:p>
        </p:txBody>
      </p:sp>
    </p:spTree>
    <p:extLst>
      <p:ext uri="{BB962C8B-B14F-4D97-AF65-F5344CB8AC3E}">
        <p14:creationId xmlns:p14="http://schemas.microsoft.com/office/powerpoint/2010/main" val="1794478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p>
          <a:p>
            <a:endParaRPr lang="en-US" baseline="0" dirty="0"/>
          </a:p>
          <a:p>
            <a:r>
              <a:rPr lang="en-US" baseline="0" dirty="0"/>
              <a:t>NOTE LINDA - </a:t>
            </a:r>
          </a:p>
          <a:p>
            <a:r>
              <a:rPr lang="en-US" baseline="0" dirty="0"/>
              <a:t>Line 28 is 39 from previous month. </a:t>
            </a:r>
          </a:p>
          <a:p>
            <a:r>
              <a:rPr lang="en-US" baseline="0" dirty="0"/>
              <a:t>OGD is a DEPT in the Finance Center.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11</a:t>
            </a:fld>
            <a:endParaRPr lang="en-US" dirty="0"/>
          </a:p>
        </p:txBody>
      </p:sp>
    </p:spTree>
    <p:extLst>
      <p:ext uri="{BB962C8B-B14F-4D97-AF65-F5344CB8AC3E}">
        <p14:creationId xmlns:p14="http://schemas.microsoft.com/office/powerpoint/2010/main" val="16001977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p>
          <a:p>
            <a:endParaRPr lang="en-US" baseline="0" dirty="0"/>
          </a:p>
          <a:p>
            <a:r>
              <a:rPr lang="en-US" baseline="0" dirty="0"/>
              <a:t>LINDA – 45 DAYS AFTER YOUR CG-2576 IS AUDITED, LINE 39 VALUES (TOTAL E.G., 122.70) WILL POST ON THE LEFT SIDE OF </a:t>
            </a:r>
            <a:r>
              <a:rPr lang="en-US" baseline="0" dirty="0" err="1"/>
              <a:t>asdR</a:t>
            </a:r>
            <a:r>
              <a:rPr lang="en-US" baseline="0" dirty="0"/>
              <a:t> UNDER INVOICES.  </a:t>
            </a:r>
          </a:p>
          <a:p>
            <a:r>
              <a:rPr lang="en-US" baseline="0" dirty="0"/>
              <a:t>ALSO, MULTIPLE BILLS REPRESENT ONE LINE ON THE LEFT SIDE. </a:t>
            </a:r>
          </a:p>
          <a:p>
            <a:endParaRPr lang="en-US" baseline="0" dirty="0"/>
          </a:p>
          <a:p>
            <a:r>
              <a:rPr lang="en-US" baseline="0" dirty="0"/>
              <a:t>If you have one lump total on left you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12</a:t>
            </a:fld>
            <a:endParaRPr lang="en-US" dirty="0"/>
          </a:p>
        </p:txBody>
      </p:sp>
    </p:spTree>
    <p:extLst>
      <p:ext uri="{BB962C8B-B14F-4D97-AF65-F5344CB8AC3E}">
        <p14:creationId xmlns:p14="http://schemas.microsoft.com/office/powerpoint/2010/main" val="777685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13</a:t>
            </a:fld>
            <a:endParaRPr lang="en-US"/>
          </a:p>
        </p:txBody>
      </p:sp>
    </p:spTree>
    <p:extLst>
      <p:ext uri="{BB962C8B-B14F-4D97-AF65-F5344CB8AC3E}">
        <p14:creationId xmlns:p14="http://schemas.microsoft.com/office/powerpoint/2010/main" val="75465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20</a:t>
            </a:fld>
            <a:endParaRPr lang="en-US" dirty="0"/>
          </a:p>
        </p:txBody>
      </p:sp>
    </p:spTree>
    <p:extLst>
      <p:ext uri="{BB962C8B-B14F-4D97-AF65-F5344CB8AC3E}">
        <p14:creationId xmlns:p14="http://schemas.microsoft.com/office/powerpoint/2010/main" val="9607204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5/7/2020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extLst>
      <p:ext uri="{BB962C8B-B14F-4D97-AF65-F5344CB8AC3E}">
        <p14:creationId xmlns:p14="http://schemas.microsoft.com/office/powerpoint/2010/main" val="24329628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5/7/2020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extLst>
      <p:ext uri="{BB962C8B-B14F-4D97-AF65-F5344CB8AC3E}">
        <p14:creationId xmlns:p14="http://schemas.microsoft.com/office/powerpoint/2010/main" val="190720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extLst>
      <p:ext uri="{BB962C8B-B14F-4D97-AF65-F5344CB8AC3E}">
        <p14:creationId xmlns:p14="http://schemas.microsoft.com/office/powerpoint/2010/main" val="36698476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5/7/2020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extLst>
      <p:ext uri="{BB962C8B-B14F-4D97-AF65-F5344CB8AC3E}">
        <p14:creationId xmlns:p14="http://schemas.microsoft.com/office/powerpoint/2010/main" val="2040823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5/7/2020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extLst>
      <p:ext uri="{BB962C8B-B14F-4D97-AF65-F5344CB8AC3E}">
        <p14:creationId xmlns:p14="http://schemas.microsoft.com/office/powerpoint/2010/main" val="35360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5/7/2020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41778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5/7/2020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extLst>
      <p:ext uri="{BB962C8B-B14F-4D97-AF65-F5344CB8AC3E}">
        <p14:creationId xmlns:p14="http://schemas.microsoft.com/office/powerpoint/2010/main" val="7787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5/7/2020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extLst>
      <p:ext uri="{BB962C8B-B14F-4D97-AF65-F5344CB8AC3E}">
        <p14:creationId xmlns:p14="http://schemas.microsoft.com/office/powerpoint/2010/main" val="152642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5/7/2020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extLst>
      <p:ext uri="{BB962C8B-B14F-4D97-AF65-F5344CB8AC3E}">
        <p14:creationId xmlns:p14="http://schemas.microsoft.com/office/powerpoint/2010/main" val="102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5/7/2020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extLst>
      <p:ext uri="{BB962C8B-B14F-4D97-AF65-F5344CB8AC3E}">
        <p14:creationId xmlns:p14="http://schemas.microsoft.com/office/powerpoint/2010/main" val="938922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5/7/2020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extLst>
      <p:ext uri="{BB962C8B-B14F-4D97-AF65-F5344CB8AC3E}">
        <p14:creationId xmlns:p14="http://schemas.microsoft.com/office/powerpoint/2010/main" val="32741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5/7/2020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3834796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5/7/2020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extLst>
      <p:ext uri="{BB962C8B-B14F-4D97-AF65-F5344CB8AC3E}">
        <p14:creationId xmlns:p14="http://schemas.microsoft.com/office/powerpoint/2010/main" val="3374038195"/>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 id="2147484344" r:id="rId12"/>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slide" Target="slide17.xml"/><Relationship Id="rId7" Type="http://schemas.openxmlformats.org/officeDocument/2006/relationships/slide" Target="slide15.xm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slide" Target="slide19.xml"/><Relationship Id="rId5" Type="http://schemas.openxmlformats.org/officeDocument/2006/relationships/slide" Target="slide18.xml"/><Relationship Id="rId4" Type="http://schemas.openxmlformats.org/officeDocument/2006/relationships/slide" Target="slide16.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4.jpg"/><Relationship Id="rId1" Type="http://schemas.openxmlformats.org/officeDocument/2006/relationships/slideLayout" Target="../slideLayouts/slideLayout12.xml"/><Relationship Id="rId4" Type="http://schemas.openxmlformats.org/officeDocument/2006/relationships/slide" Target="slide15.xml"/></Relationships>
</file>

<file path=ppt/slides/_rels/slide1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 Target="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 Target="slide1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568036" y="1447800"/>
            <a:ext cx="8042564" cy="2167596"/>
          </a:xfrm>
        </p:spPr>
        <p:txBody>
          <a:bodyPr>
            <a:normAutofit fontScale="90000"/>
          </a:bodyPr>
          <a:lstStyle/>
          <a:p>
            <a:pPr algn="ctr"/>
            <a:br>
              <a:rPr lang="en-US" dirty="0"/>
            </a:br>
            <a:r>
              <a:rPr lang="en-US" dirty="0"/>
              <a:t>Unit 9. Monthly Report</a:t>
            </a:r>
            <a:br>
              <a:rPr lang="en-US" dirty="0"/>
            </a:br>
            <a:r>
              <a:rPr lang="en-US" sz="4900" dirty="0"/>
              <a:t>Lesson 1.</a:t>
            </a:r>
            <a:br>
              <a:rPr lang="en-US" sz="4900" dirty="0"/>
            </a:br>
            <a:r>
              <a:rPr lang="en-US" sz="4900" dirty="0"/>
              <a:t> Account Status Detail Report (ASDR)</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5" cstate="print"/>
          <a:srcRect/>
          <a:stretch>
            <a:fillRect/>
          </a:stretch>
        </p:blipFill>
        <p:spPr bwMode="auto">
          <a:xfrm>
            <a:off x="3347974" y="4191000"/>
            <a:ext cx="2222500" cy="2057400"/>
          </a:xfrm>
          <a:prstGeom prst="rect">
            <a:avLst/>
          </a:prstGeom>
          <a:noFill/>
          <a:ln w="9525">
            <a:noFill/>
            <a:miter lim="800000"/>
            <a:headEnd/>
            <a:tailEnd/>
          </a:ln>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5800" y="245179"/>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C2BD183F-C0E9-40A8-8991-EE41A08EB25A}"/>
              </a:ext>
            </a:extLst>
          </p:cNvPr>
          <p:cNvSpPr/>
          <p:nvPr/>
        </p:nvSpPr>
        <p:spPr>
          <a:xfrm>
            <a:off x="8229600" y="6019800"/>
            <a:ext cx="616857" cy="533400"/>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9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44E7BE8-74A5-4998-8AD2-1157F4F82A12}"/>
              </a:ext>
            </a:extLst>
          </p:cNvPr>
          <p:cNvSpPr>
            <a:spLocks noGrp="1"/>
          </p:cNvSpPr>
          <p:nvPr>
            <p:ph type="title"/>
          </p:nvPr>
        </p:nvSpPr>
        <p:spPr>
          <a:xfrm>
            <a:off x="457200" y="704850"/>
            <a:ext cx="8229600" cy="1143000"/>
          </a:xfrm>
        </p:spPr>
        <p:txBody>
          <a:bodyPr/>
          <a:lstStyle/>
          <a:p>
            <a:pPr algn="ctr"/>
            <a:r>
              <a:rPr lang="en-US" sz="4800" dirty="0"/>
              <a:t>Objective(s)</a:t>
            </a:r>
          </a:p>
        </p:txBody>
      </p:sp>
      <p:pic>
        <p:nvPicPr>
          <p:cNvPr id="7" name="Picture 6" descr="USCGShield.png">
            <a:extLst>
              <a:ext uri="{FF2B5EF4-FFF2-40B4-BE49-F238E27FC236}">
                <a16:creationId xmlns:a16="http://schemas.microsoft.com/office/drawing/2014/main" id="{98951123-579D-477C-B1D1-82EBC37E9671}"/>
              </a:ext>
            </a:extLst>
          </p:cNvPr>
          <p:cNvPicPr>
            <a:picLocks noChangeAspect="1"/>
          </p:cNvPicPr>
          <p:nvPr/>
        </p:nvPicPr>
        <p:blipFill>
          <a:blip r:embed="rId5" cstate="print"/>
          <a:srcRect/>
          <a:stretch>
            <a:fillRect/>
          </a:stretch>
        </p:blipFill>
        <p:spPr bwMode="auto">
          <a:xfrm>
            <a:off x="152400" y="152400"/>
            <a:ext cx="990600" cy="917575"/>
          </a:xfrm>
          <a:prstGeom prst="rect">
            <a:avLst/>
          </a:prstGeom>
          <a:noFill/>
          <a:ln w="9525">
            <a:noFill/>
            <a:miter lim="800000"/>
            <a:headEnd/>
            <a:tailEnd/>
          </a:ln>
        </p:spPr>
      </p:pic>
      <p:sp>
        <p:nvSpPr>
          <p:cNvPr id="8" name="Content Placeholder 2">
            <a:extLst>
              <a:ext uri="{FF2B5EF4-FFF2-40B4-BE49-F238E27FC236}">
                <a16:creationId xmlns:a16="http://schemas.microsoft.com/office/drawing/2014/main" id="{73BEAF5E-DDE3-45DE-B12B-AF115E6DAABB}"/>
              </a:ext>
            </a:extLst>
          </p:cNvPr>
          <p:cNvSpPr>
            <a:spLocks noGrp="1"/>
          </p:cNvSpPr>
          <p:nvPr>
            <p:ph idx="1"/>
          </p:nvPr>
        </p:nvSpPr>
        <p:spPr>
          <a:xfrm>
            <a:off x="685800" y="2400300"/>
            <a:ext cx="8262425" cy="1295400"/>
          </a:xfrm>
        </p:spPr>
        <p:txBody>
          <a:bodyPr/>
          <a:lstStyle/>
          <a:p>
            <a:r>
              <a:rPr lang="en-US" b="1" dirty="0"/>
              <a:t>RECOGNIZE</a:t>
            </a:r>
            <a:r>
              <a:rPr lang="en-US" dirty="0"/>
              <a:t> when to contact FINCEN in regards to the Account Status Detail Report (ASDR). </a:t>
            </a:r>
          </a:p>
          <a:p>
            <a:pPr marL="0" indent="0">
              <a:buNone/>
            </a:pPr>
            <a:endParaRPr lang="en-US"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08611" y="460375"/>
            <a:ext cx="609600" cy="609600"/>
          </a:xfrm>
          <a:prstGeom prst="rect">
            <a:avLst/>
          </a:prstGeom>
        </p:spPr>
      </p:pic>
      <p:sp>
        <p:nvSpPr>
          <p:cNvPr id="6" name="Action Button: Go Forward or Next 5">
            <a:hlinkClick r:id="" action="ppaction://hlinkshowjump?jump=nextslide" highlightClick="1"/>
            <a:extLst>
              <a:ext uri="{FF2B5EF4-FFF2-40B4-BE49-F238E27FC236}">
                <a16:creationId xmlns:a16="http://schemas.microsoft.com/office/drawing/2014/main" id="{58E15AFF-F665-4B56-88E3-F0022A208ED7}"/>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646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09600" y="2286000"/>
            <a:ext cx="7924800" cy="3810000"/>
          </a:xfrm>
        </p:spPr>
        <p:txBody>
          <a:bodyPr/>
          <a:lstStyle/>
          <a:p>
            <a:pPr>
              <a:buClr>
                <a:schemeClr val="bg2">
                  <a:lumMod val="50000"/>
                </a:schemeClr>
              </a:buClr>
              <a:buSzPct val="90000"/>
              <a:defRPr/>
            </a:pPr>
            <a:r>
              <a:rPr lang="en-US" dirty="0"/>
              <a:t>What is the ASDR?</a:t>
            </a:r>
          </a:p>
          <a:p>
            <a:pPr>
              <a:buClr>
                <a:schemeClr val="bg2">
                  <a:lumMod val="50000"/>
                </a:schemeClr>
              </a:buClr>
              <a:buSzPct val="90000"/>
              <a:defRPr/>
            </a:pPr>
            <a:r>
              <a:rPr lang="en-US" dirty="0"/>
              <a:t>How to access the ASDR</a:t>
            </a:r>
          </a:p>
          <a:p>
            <a:pPr>
              <a:buClr>
                <a:schemeClr val="bg2">
                  <a:lumMod val="50000"/>
                </a:schemeClr>
              </a:buClr>
              <a:buSzPct val="90000"/>
              <a:defRPr/>
            </a:pPr>
            <a:r>
              <a:rPr lang="en-US" dirty="0"/>
              <a:t>The ASDR</a:t>
            </a:r>
          </a:p>
          <a:p>
            <a:pPr>
              <a:buClr>
                <a:schemeClr val="bg2">
                  <a:lumMod val="50000"/>
                </a:schemeClr>
              </a:buClr>
              <a:buSzPct val="90000"/>
              <a:defRPr/>
            </a:pPr>
            <a:r>
              <a:rPr lang="en-US" dirty="0"/>
              <a:t>How the ASDR relates to the CGDFOS (CG-2576)</a:t>
            </a:r>
          </a:p>
          <a:p>
            <a:pPr>
              <a:buClr>
                <a:schemeClr val="bg2">
                  <a:lumMod val="50000"/>
                </a:schemeClr>
              </a:buClr>
              <a:buSzPct val="90000"/>
              <a:defRPr/>
            </a:pPr>
            <a:r>
              <a:rPr lang="en-US" dirty="0"/>
              <a:t>ASDR Discrepancies</a:t>
            </a:r>
          </a:p>
          <a:p>
            <a:pPr>
              <a:buClr>
                <a:schemeClr val="bg2">
                  <a:lumMod val="50000"/>
                </a:schemeClr>
              </a:buClr>
              <a:buSzPct val="90000"/>
              <a:defRPr/>
            </a:pPr>
            <a:r>
              <a:rPr lang="en-US" dirty="0"/>
              <a:t>Review</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sz="4800" dirty="0"/>
              <a:t>Agenda</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371600" y="457200"/>
            <a:ext cx="609600" cy="609600"/>
          </a:xfrm>
          <a:prstGeom prst="rect">
            <a:avLst/>
          </a:prstGeom>
        </p:spPr>
      </p:pic>
      <p:sp>
        <p:nvSpPr>
          <p:cNvPr id="6" name="Action Button: Go Forward or Next 5">
            <a:hlinkClick r:id="" action="ppaction://hlinkshowjump?jump=nextslide" highlightClick="1"/>
            <a:extLst>
              <a:ext uri="{FF2B5EF4-FFF2-40B4-BE49-F238E27FC236}">
                <a16:creationId xmlns:a16="http://schemas.microsoft.com/office/drawing/2014/main" id="{CCA1A0AB-8C64-4A60-96A4-C70F59EC9E6D}"/>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6188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3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itle 11"/>
          <p:cNvSpPr>
            <a:spLocks noGrp="1"/>
          </p:cNvSpPr>
          <p:nvPr>
            <p:ph idx="1"/>
          </p:nvPr>
        </p:nvSpPr>
        <p:spPr>
          <a:xfrm>
            <a:off x="0" y="2362200"/>
            <a:ext cx="8839200" cy="3124200"/>
          </a:xfrm>
        </p:spPr>
        <p:txBody>
          <a:bodyPr/>
          <a:lstStyle/>
          <a:p>
            <a:pPr marL="457200" lvl="1" indent="0">
              <a:spcBef>
                <a:spcPts val="600"/>
              </a:spcBef>
              <a:buNone/>
            </a:pPr>
            <a:r>
              <a:rPr lang="en-US" dirty="0">
                <a:cs typeface="Arial" charset="0"/>
              </a:rPr>
              <a:t>The ASDR is a FINCEN-generated and FINCEN-managed online report that tracks Receivables (Bills) to be collected by the FSO’s Dining Facility, and the monetary values that are actually paid by the patrons to the CGDF.  </a:t>
            </a:r>
          </a:p>
          <a:p>
            <a:pPr marL="457200" lvl="1" indent="0">
              <a:spcBef>
                <a:spcPts val="600"/>
              </a:spcBef>
              <a:buNone/>
            </a:pPr>
            <a:endParaRPr lang="en-US" dirty="0">
              <a:cs typeface="Arial" charset="0"/>
            </a:endParaRPr>
          </a:p>
          <a:p>
            <a:pPr marL="457200" lvl="1" indent="0">
              <a:spcBef>
                <a:spcPts val="600"/>
              </a:spcBef>
              <a:buNone/>
            </a:pPr>
            <a:r>
              <a:rPr lang="en-US" dirty="0">
                <a:cs typeface="Arial" charset="0"/>
              </a:rPr>
              <a:t>This allows the FSO to see if the Dining Facility’s account is in good standing with FINCEN.  </a:t>
            </a:r>
          </a:p>
          <a:p>
            <a:pPr marL="457200" lvl="1" indent="0">
              <a:spcBef>
                <a:spcPts val="600"/>
              </a:spcBef>
              <a:buNone/>
            </a:pPr>
            <a:endParaRPr lang="en-US" dirty="0">
              <a:cs typeface="Arial" charset="0"/>
            </a:endParaRPr>
          </a:p>
          <a:p>
            <a:pPr marL="457200" lvl="1" indent="0">
              <a:spcBef>
                <a:spcPts val="600"/>
              </a:spcBef>
              <a:buNone/>
            </a:pPr>
            <a:r>
              <a:rPr lang="en-US" sz="2300" dirty="0">
                <a:cs typeface="Arial" charset="0"/>
              </a:rPr>
              <a:t>The ASDR directly relates to the CG-2576 (Blocks D, E, and F). </a:t>
            </a:r>
          </a:p>
          <a:p>
            <a:pPr marL="457200" lvl="1" indent="0">
              <a:spcBef>
                <a:spcPts val="600"/>
              </a:spcBef>
              <a:buNone/>
            </a:pPr>
            <a:r>
              <a:rPr lang="en-US" sz="2600" dirty="0">
                <a:cs typeface="Arial" charset="0"/>
              </a:rPr>
              <a:t>	</a:t>
            </a:r>
            <a:endParaRPr lang="en-US" sz="1600" dirty="0">
              <a:latin typeface="Arial" charset="0"/>
              <a:cs typeface="Arial" charset="0"/>
            </a:endParaRPr>
          </a:p>
        </p:txBody>
      </p:sp>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1504950"/>
          </a:xfrm>
        </p:spPr>
        <p:txBody>
          <a:bodyPr/>
          <a:lstStyle/>
          <a:p>
            <a:pPr algn="ctr"/>
            <a:r>
              <a:rPr lang="en-US" sz="4800" dirty="0"/>
              <a:t>Account Status Detail Report (ASDR)</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04800" y="-57150"/>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FFD90BB1-4DBD-4FEB-9339-9E8147698274}"/>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4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838200"/>
            <a:ext cx="8229600" cy="1219200"/>
          </a:xfrm>
        </p:spPr>
        <p:txBody>
          <a:bodyPr/>
          <a:lstStyle/>
          <a:p>
            <a:pPr algn="ctr"/>
            <a:r>
              <a:rPr lang="en-US" sz="4400" dirty="0"/>
              <a:t>How to Access the ASDR from the CS Portal</a:t>
            </a:r>
          </a:p>
        </p:txBody>
      </p:sp>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447800" y="2057400"/>
            <a:ext cx="5257800" cy="4495800"/>
          </a:xfrm>
          <a:ln w="19050">
            <a:solidFill>
              <a:schemeClr val="tx1"/>
            </a:solidFill>
          </a:ln>
          <a:effectLst>
            <a:outerShdw blurRad="50800" dist="38100" dir="2700000" algn="tl" rotWithShape="0">
              <a:prstClr val="black">
                <a:alpha val="40000"/>
              </a:prstClr>
            </a:outerShdw>
          </a:effectLst>
        </p:spPr>
      </p:pic>
      <p:sp>
        <p:nvSpPr>
          <p:cNvPr id="6" name="TextBox 5"/>
          <p:cNvSpPr txBox="1"/>
          <p:nvPr/>
        </p:nvSpPr>
        <p:spPr>
          <a:xfrm>
            <a:off x="7018089" y="3962400"/>
            <a:ext cx="1630611" cy="923330"/>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dirty="0">
                <a:latin typeface="+mn-lt"/>
                <a:cs typeface="Arial" panose="020B0604020202020204" pitchFamily="34" charset="0"/>
              </a:rPr>
              <a:t>Link on bottom right of Homepage</a:t>
            </a:r>
          </a:p>
        </p:txBody>
      </p:sp>
      <p:sp>
        <p:nvSpPr>
          <p:cNvPr id="5" name="Oval 4"/>
          <p:cNvSpPr/>
          <p:nvPr/>
        </p:nvSpPr>
        <p:spPr>
          <a:xfrm>
            <a:off x="5257800" y="6324600"/>
            <a:ext cx="1143000" cy="152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p:cNvCxnSpPr>
            <a:stCxn id="6" idx="2"/>
            <a:endCxn id="5" idx="6"/>
          </p:cNvCxnSpPr>
          <p:nvPr/>
        </p:nvCxnSpPr>
        <p:spPr>
          <a:xfrm flipH="1">
            <a:off x="6400800" y="4885730"/>
            <a:ext cx="1432595" cy="151507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90600" y="228600"/>
            <a:ext cx="609600" cy="609600"/>
          </a:xfrm>
          <a:prstGeom prst="rect">
            <a:avLst/>
          </a:prstGeom>
        </p:spPr>
      </p:pic>
      <p:sp>
        <p:nvSpPr>
          <p:cNvPr id="10" name="Action Button: Go Forward or Next 9">
            <a:hlinkClick r:id="" action="ppaction://hlinkshowjump?jump=nextslide" highlightClick="1"/>
            <a:extLst>
              <a:ext uri="{FF2B5EF4-FFF2-40B4-BE49-F238E27FC236}">
                <a16:creationId xmlns:a16="http://schemas.microsoft.com/office/drawing/2014/main" id="{20E01412-62A3-44F6-B2A1-278AC2AC65AC}"/>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313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40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838200"/>
            <a:ext cx="8229600" cy="1219200"/>
          </a:xfrm>
        </p:spPr>
        <p:txBody>
          <a:bodyPr/>
          <a:lstStyle/>
          <a:p>
            <a:pPr algn="ctr"/>
            <a:r>
              <a:rPr lang="en-US" sz="4400" dirty="0"/>
              <a:t>How to Access the ASDR from the CS Portal, continued</a:t>
            </a:r>
          </a:p>
        </p:txBody>
      </p:sp>
      <p:pic>
        <p:nvPicPr>
          <p:cNvPr id="7" name="Content Placeholder 6"/>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524000" y="2029691"/>
            <a:ext cx="5257800" cy="4523509"/>
          </a:xfrm>
          <a:ln w="12700">
            <a:solidFill>
              <a:schemeClr val="tx1"/>
            </a:solidFill>
          </a:ln>
          <a:effectLst>
            <a:outerShdw blurRad="50800" dist="38100" dir="2700000" algn="tl" rotWithShape="0">
              <a:prstClr val="black">
                <a:alpha val="40000"/>
              </a:prstClr>
            </a:outerShdw>
          </a:effectLst>
        </p:spPr>
      </p:pic>
      <p:grpSp>
        <p:nvGrpSpPr>
          <p:cNvPr id="3" name="Group 2">
            <a:extLst>
              <a:ext uri="{FF2B5EF4-FFF2-40B4-BE49-F238E27FC236}">
                <a16:creationId xmlns:a16="http://schemas.microsoft.com/office/drawing/2014/main" id="{1091CF79-2BA3-42AA-9BB6-6E5C2E92A03A}"/>
              </a:ext>
            </a:extLst>
          </p:cNvPr>
          <p:cNvGrpSpPr/>
          <p:nvPr/>
        </p:nvGrpSpPr>
        <p:grpSpPr>
          <a:xfrm>
            <a:off x="5257800" y="3733800"/>
            <a:ext cx="3366653" cy="923330"/>
            <a:chOff x="5257800" y="3733800"/>
            <a:chExt cx="3366653" cy="923330"/>
          </a:xfrm>
        </p:grpSpPr>
        <p:sp>
          <p:nvSpPr>
            <p:cNvPr id="6" name="TextBox 5"/>
            <p:cNvSpPr txBox="1"/>
            <p:nvPr/>
          </p:nvSpPr>
          <p:spPr>
            <a:xfrm>
              <a:off x="6993842" y="3733800"/>
              <a:ext cx="1630611" cy="923330"/>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dirty="0">
                  <a:latin typeface="+mn-lt"/>
                  <a:cs typeface="Arial" panose="020B0604020202020204" pitchFamily="34" charset="0"/>
                </a:rPr>
                <a:t>1. Enter Last 5 Digits of Unit’s OPFAC</a:t>
              </a:r>
            </a:p>
          </p:txBody>
        </p:sp>
        <p:cxnSp>
          <p:nvCxnSpPr>
            <p:cNvPr id="9" name="Straight Arrow Connector 8"/>
            <p:cNvCxnSpPr>
              <a:stCxn id="6" idx="1"/>
            </p:cNvCxnSpPr>
            <p:nvPr/>
          </p:nvCxnSpPr>
          <p:spPr>
            <a:xfrm flipH="1">
              <a:off x="5257800" y="4195465"/>
              <a:ext cx="1736042" cy="9598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 name="Group 3">
            <a:extLst>
              <a:ext uri="{FF2B5EF4-FFF2-40B4-BE49-F238E27FC236}">
                <a16:creationId xmlns:a16="http://schemas.microsoft.com/office/drawing/2014/main" id="{745C2A6E-9EE3-49CB-B12B-626EA0ACC74E}"/>
              </a:ext>
            </a:extLst>
          </p:cNvPr>
          <p:cNvGrpSpPr/>
          <p:nvPr/>
        </p:nvGrpSpPr>
        <p:grpSpPr>
          <a:xfrm>
            <a:off x="4267200" y="5029200"/>
            <a:ext cx="4017523" cy="762000"/>
            <a:chOff x="4267200" y="5029200"/>
            <a:chExt cx="4017523" cy="762000"/>
          </a:xfrm>
        </p:grpSpPr>
        <p:sp>
          <p:nvSpPr>
            <p:cNvPr id="10" name="TextBox 9"/>
            <p:cNvSpPr txBox="1"/>
            <p:nvPr/>
          </p:nvSpPr>
          <p:spPr>
            <a:xfrm>
              <a:off x="7333574" y="5029200"/>
              <a:ext cx="951149" cy="646331"/>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dirty="0">
                  <a:latin typeface="+mn-lt"/>
                  <a:cs typeface="Arial" panose="020B0604020202020204" pitchFamily="34" charset="0"/>
                </a:rPr>
                <a:t>2. Click Submit</a:t>
              </a:r>
            </a:p>
          </p:txBody>
        </p:sp>
        <p:cxnSp>
          <p:nvCxnSpPr>
            <p:cNvPr id="14" name="Straight Arrow Connector 13"/>
            <p:cNvCxnSpPr>
              <a:stCxn id="10" idx="1"/>
            </p:cNvCxnSpPr>
            <p:nvPr/>
          </p:nvCxnSpPr>
          <p:spPr>
            <a:xfrm flipH="1">
              <a:off x="4267200" y="5352366"/>
              <a:ext cx="3066374" cy="438834"/>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19200" y="145869"/>
            <a:ext cx="609600" cy="609600"/>
          </a:xfrm>
          <a:prstGeom prst="rect">
            <a:avLst/>
          </a:prstGeom>
        </p:spPr>
      </p:pic>
      <p:cxnSp>
        <p:nvCxnSpPr>
          <p:cNvPr id="11" name="Straight Connector 10">
            <a:extLst>
              <a:ext uri="{FF2B5EF4-FFF2-40B4-BE49-F238E27FC236}">
                <a16:creationId xmlns:a16="http://schemas.microsoft.com/office/drawing/2014/main" id="{A150CBF6-6F06-4847-A08C-695FBF0353A0}"/>
              </a:ext>
            </a:extLst>
          </p:cNvPr>
          <p:cNvCxnSpPr>
            <a:cxnSpLocks/>
          </p:cNvCxnSpPr>
          <p:nvPr/>
        </p:nvCxnSpPr>
        <p:spPr>
          <a:xfrm>
            <a:off x="2819400" y="2971800"/>
            <a:ext cx="182880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Action Button: Go Forward or Next 11">
            <a:hlinkClick r:id="" action="ppaction://hlinkshowjump?jump=nextslide" highlightClick="1"/>
            <a:extLst>
              <a:ext uri="{FF2B5EF4-FFF2-40B4-BE49-F238E27FC236}">
                <a16:creationId xmlns:a16="http://schemas.microsoft.com/office/drawing/2014/main" id="{7C3365EE-22CF-4DB5-868D-5BE2B69FDDE3}"/>
              </a:ext>
            </a:extLst>
          </p:cNvPr>
          <p:cNvSpPr/>
          <p:nvPr/>
        </p:nvSpPr>
        <p:spPr>
          <a:xfrm>
            <a:off x="8378371" y="61722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608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63" fill="hold"/>
                                        <p:tgtEl>
                                          <p:spTgt spid="2"/>
                                        </p:tgtEl>
                                      </p:cBhvr>
                                    </p:cmd>
                                  </p:childTnLst>
                                </p:cTn>
                              </p:par>
                              <p:par>
                                <p:cTn id="7" presetID="22" presetClass="entr" presetSubtype="2" fill="hold" nodeType="withEffect">
                                  <p:stCondLst>
                                    <p:cond delay="11760"/>
                                  </p:stCondLst>
                                  <p:childTnLst>
                                    <p:set>
                                      <p:cBhvr>
                                        <p:cTn id="8" dur="1" fill="hold">
                                          <p:stCondLst>
                                            <p:cond delay="0"/>
                                          </p:stCondLst>
                                        </p:cTn>
                                        <p:tgtEl>
                                          <p:spTgt spid="3"/>
                                        </p:tgtEl>
                                        <p:attrNameLst>
                                          <p:attrName>style.visibility</p:attrName>
                                        </p:attrNameLst>
                                      </p:cBhvr>
                                      <p:to>
                                        <p:strVal val="visible"/>
                                      </p:to>
                                    </p:set>
                                    <p:animEffect transition="in" filter="wipe(right)">
                                      <p:cBhvr>
                                        <p:cTn id="9" dur="500"/>
                                        <p:tgtEl>
                                          <p:spTgt spid="3"/>
                                        </p:tgtEl>
                                      </p:cBhvr>
                                    </p:animEffect>
                                  </p:childTnLst>
                                </p:cTn>
                              </p:par>
                              <p:par>
                                <p:cTn id="10" presetID="22" presetClass="entr" presetSubtype="2" fill="hold" nodeType="withEffect">
                                  <p:stCondLst>
                                    <p:cond delay="1383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 presetClass="entr" presetSubtype="8" fill="hold" nodeType="withEffect">
                                  <p:stCondLst>
                                    <p:cond delay="624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286418" y="360619"/>
            <a:ext cx="8229600" cy="744044"/>
          </a:xfrm>
        </p:spPr>
        <p:txBody>
          <a:bodyPr/>
          <a:lstStyle/>
          <a:p>
            <a:pPr algn="ctr"/>
            <a:r>
              <a:rPr lang="en-US" sz="4800" dirty="0"/>
              <a:t>The ASDR</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1892" y="2281805"/>
            <a:ext cx="8153400" cy="3554375"/>
          </a:xfrm>
          <a:prstGeom prst="rect">
            <a:avLst/>
          </a:prstGeom>
          <a:ln w="19050">
            <a:solidFill>
              <a:schemeClr val="tx1"/>
            </a:solidFill>
          </a:ln>
          <a:effectLst>
            <a:outerShdw blurRad="50800" dist="38100" dir="2700000" algn="tl" rotWithShape="0">
              <a:prstClr val="black">
                <a:alpha val="40000"/>
              </a:prstClr>
            </a:outerShdw>
          </a:effectLst>
        </p:spPr>
      </p:pic>
      <p:grpSp>
        <p:nvGrpSpPr>
          <p:cNvPr id="4" name="Group 3">
            <a:extLst>
              <a:ext uri="{FF2B5EF4-FFF2-40B4-BE49-F238E27FC236}">
                <a16:creationId xmlns:a16="http://schemas.microsoft.com/office/drawing/2014/main" id="{B116ECFE-AA61-42C4-A372-4AB7DAAE7089}"/>
              </a:ext>
            </a:extLst>
          </p:cNvPr>
          <p:cNvGrpSpPr/>
          <p:nvPr/>
        </p:nvGrpSpPr>
        <p:grpSpPr>
          <a:xfrm>
            <a:off x="500492" y="1295400"/>
            <a:ext cx="3657600" cy="2416887"/>
            <a:chOff x="685800" y="1985394"/>
            <a:chExt cx="3657600" cy="2416887"/>
          </a:xfrm>
        </p:grpSpPr>
        <p:sp>
          <p:nvSpPr>
            <p:cNvPr id="10" name="TextBox 9"/>
            <p:cNvSpPr txBox="1"/>
            <p:nvPr/>
          </p:nvSpPr>
          <p:spPr>
            <a:xfrm>
              <a:off x="685800" y="1985394"/>
              <a:ext cx="3657600" cy="646331"/>
            </a:xfrm>
            <a:prstGeom prst="rect">
              <a:avLst/>
            </a:prstGeom>
            <a:solidFill>
              <a:srgbClr val="FDDBDD"/>
            </a:solidFill>
            <a:ln w="3175">
              <a:solidFill>
                <a:schemeClr val="tx1"/>
              </a:solidFill>
            </a:ln>
          </p:spPr>
          <p:txBody>
            <a:bodyPr wrap="square" rtlCol="0">
              <a:spAutoFit/>
            </a:bodyPr>
            <a:lstStyle/>
            <a:p>
              <a:pPr algn="ctr"/>
              <a:r>
                <a:rPr lang="en-US" dirty="0">
                  <a:latin typeface="+mn-lt"/>
                  <a:cs typeface="Arial" panose="020B0604020202020204" pitchFamily="34" charset="0"/>
                </a:rPr>
                <a:t>Monthly Receivables to be Collected (Line 39 from CG-2576)</a:t>
              </a:r>
            </a:p>
          </p:txBody>
        </p:sp>
        <p:cxnSp>
          <p:nvCxnSpPr>
            <p:cNvPr id="14" name="Straight Arrow Connector 13"/>
            <p:cNvCxnSpPr>
              <a:stCxn id="10" idx="2"/>
            </p:cNvCxnSpPr>
            <p:nvPr/>
          </p:nvCxnSpPr>
          <p:spPr>
            <a:xfrm>
              <a:off x="2514600" y="2631725"/>
              <a:ext cx="0" cy="1770556"/>
            </a:xfrm>
            <a:prstGeom prst="straightConnector1">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 name="Group 4">
            <a:extLst>
              <a:ext uri="{FF2B5EF4-FFF2-40B4-BE49-F238E27FC236}">
                <a16:creationId xmlns:a16="http://schemas.microsoft.com/office/drawing/2014/main" id="{F421D024-B9A3-47F8-8387-24E961812144}"/>
              </a:ext>
            </a:extLst>
          </p:cNvPr>
          <p:cNvGrpSpPr/>
          <p:nvPr/>
        </p:nvGrpSpPr>
        <p:grpSpPr>
          <a:xfrm>
            <a:off x="5377292" y="1295400"/>
            <a:ext cx="2743200" cy="2416887"/>
            <a:chOff x="5562600" y="1985394"/>
            <a:chExt cx="2743200" cy="2416887"/>
          </a:xfrm>
        </p:grpSpPr>
        <p:sp>
          <p:nvSpPr>
            <p:cNvPr id="6" name="TextBox 5"/>
            <p:cNvSpPr txBox="1"/>
            <p:nvPr/>
          </p:nvSpPr>
          <p:spPr>
            <a:xfrm>
              <a:off x="5562600" y="1985394"/>
              <a:ext cx="2743200" cy="646331"/>
            </a:xfrm>
            <a:prstGeom prst="rect">
              <a:avLst/>
            </a:prstGeom>
            <a:solidFill>
              <a:schemeClr val="accent6">
                <a:lumMod val="20000"/>
                <a:lumOff val="80000"/>
              </a:schemeClr>
            </a:solidFill>
            <a:ln w="3175">
              <a:solidFill>
                <a:schemeClr val="tx1"/>
              </a:solidFill>
            </a:ln>
          </p:spPr>
          <p:txBody>
            <a:bodyPr wrap="square" rtlCol="0">
              <a:spAutoFit/>
            </a:bodyPr>
            <a:lstStyle/>
            <a:p>
              <a:pPr algn="ctr"/>
              <a:r>
                <a:rPr lang="en-US" dirty="0">
                  <a:latin typeface="+mn-lt"/>
                  <a:cs typeface="Arial" panose="020B0604020202020204" pitchFamily="34" charset="0"/>
                </a:rPr>
                <a:t>Payments made to the Dining Facility</a:t>
              </a:r>
            </a:p>
          </p:txBody>
        </p:sp>
        <p:cxnSp>
          <p:nvCxnSpPr>
            <p:cNvPr id="9" name="Straight Arrow Connector 8"/>
            <p:cNvCxnSpPr>
              <a:stCxn id="6" idx="2"/>
            </p:cNvCxnSpPr>
            <p:nvPr/>
          </p:nvCxnSpPr>
          <p:spPr>
            <a:xfrm>
              <a:off x="6934200" y="2631725"/>
              <a:ext cx="0" cy="1770556"/>
            </a:xfrm>
            <a:prstGeom prst="straightConnector1">
              <a:avLst/>
            </a:prstGeom>
            <a:ln w="19050">
              <a:solidFill>
                <a:srgbClr val="008000"/>
              </a:solidFill>
              <a:tailEnd type="triangle"/>
            </a:ln>
          </p:spPr>
          <p:style>
            <a:lnRef idx="1">
              <a:schemeClr val="accent1"/>
            </a:lnRef>
            <a:fillRef idx="0">
              <a:schemeClr val="accent1"/>
            </a:fillRef>
            <a:effectRef idx="0">
              <a:schemeClr val="accent1"/>
            </a:effectRef>
            <a:fontRef idx="minor">
              <a:schemeClr val="tx1"/>
            </a:fontRef>
          </p:style>
        </p:cxnSp>
      </p:gr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371600" y="331825"/>
            <a:ext cx="609600" cy="609600"/>
          </a:xfrm>
          <a:prstGeom prst="rect">
            <a:avLst/>
          </a:prstGeom>
        </p:spPr>
      </p:pic>
      <p:sp>
        <p:nvSpPr>
          <p:cNvPr id="7" name="Rectangle 6">
            <a:extLst>
              <a:ext uri="{FF2B5EF4-FFF2-40B4-BE49-F238E27FC236}">
                <a16:creationId xmlns:a16="http://schemas.microsoft.com/office/drawing/2014/main" id="{F6B84CB6-1CFF-495F-9243-499E7C60EB97}"/>
              </a:ext>
            </a:extLst>
          </p:cNvPr>
          <p:cNvSpPr/>
          <p:nvPr/>
        </p:nvSpPr>
        <p:spPr>
          <a:xfrm>
            <a:off x="267894" y="3864482"/>
            <a:ext cx="4038594" cy="197169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9EAE7EA-7ABC-46BA-A85E-873F75CD72C3}"/>
              </a:ext>
            </a:extLst>
          </p:cNvPr>
          <p:cNvSpPr/>
          <p:nvPr/>
        </p:nvSpPr>
        <p:spPr>
          <a:xfrm>
            <a:off x="4386698" y="3864482"/>
            <a:ext cx="4038594" cy="1971698"/>
          </a:xfrm>
          <a:prstGeom prst="rect">
            <a:avLst/>
          </a:prstGeom>
          <a:noFill/>
          <a:ln w="381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A608080-5B3D-48C6-A606-5843C79E22DB}"/>
              </a:ext>
            </a:extLst>
          </p:cNvPr>
          <p:cNvSpPr txBox="1"/>
          <p:nvPr/>
        </p:nvSpPr>
        <p:spPr>
          <a:xfrm>
            <a:off x="212709" y="5834134"/>
            <a:ext cx="4038594" cy="307777"/>
          </a:xfrm>
          <a:prstGeom prst="rect">
            <a:avLst/>
          </a:prstGeom>
          <a:noFill/>
        </p:spPr>
        <p:txBody>
          <a:bodyPr wrap="square" rtlCol="0">
            <a:spAutoFit/>
          </a:bodyPr>
          <a:lstStyle/>
          <a:p>
            <a:pPr algn="ctr"/>
            <a:r>
              <a:rPr lang="en-US" sz="1400" dirty="0">
                <a:latin typeface="Arial" panose="020B0604020202020204" pitchFamily="34" charset="0"/>
                <a:cs typeface="Arial" panose="020B0604020202020204" pitchFamily="34" charset="0"/>
              </a:rPr>
              <a:t>Left Side: Bills to be collected by CGDF</a:t>
            </a:r>
          </a:p>
        </p:txBody>
      </p:sp>
      <p:sp>
        <p:nvSpPr>
          <p:cNvPr id="13" name="Rectangle 12">
            <a:extLst>
              <a:ext uri="{FF2B5EF4-FFF2-40B4-BE49-F238E27FC236}">
                <a16:creationId xmlns:a16="http://schemas.microsoft.com/office/drawing/2014/main" id="{D61EB973-2B48-471E-A181-78AC1950D86D}"/>
              </a:ext>
            </a:extLst>
          </p:cNvPr>
          <p:cNvSpPr/>
          <p:nvPr/>
        </p:nvSpPr>
        <p:spPr>
          <a:xfrm>
            <a:off x="4294726" y="5820372"/>
            <a:ext cx="4126194" cy="307777"/>
          </a:xfrm>
          <a:prstGeom prst="rect">
            <a:avLst/>
          </a:prstGeom>
        </p:spPr>
        <p:txBody>
          <a:bodyPr wrap="none">
            <a:spAutoFit/>
          </a:bodyPr>
          <a:lstStyle/>
          <a:p>
            <a:pPr algn="ctr"/>
            <a:r>
              <a:rPr lang="en-US" sz="1400" dirty="0">
                <a:latin typeface="Arial" panose="020B0604020202020204" pitchFamily="34" charset="0"/>
                <a:cs typeface="Arial" panose="020B0604020202020204" pitchFamily="34" charset="0"/>
              </a:rPr>
              <a:t>Right Side: Payments made towards bills thus far.</a:t>
            </a:r>
          </a:p>
        </p:txBody>
      </p:sp>
      <p:sp>
        <p:nvSpPr>
          <p:cNvPr id="15" name="TextBox 14">
            <a:extLst>
              <a:ext uri="{FF2B5EF4-FFF2-40B4-BE49-F238E27FC236}">
                <a16:creationId xmlns:a16="http://schemas.microsoft.com/office/drawing/2014/main" id="{F385DD79-FAFF-4F78-9FED-46D38CAF2C06}"/>
              </a:ext>
            </a:extLst>
          </p:cNvPr>
          <p:cNvSpPr txBox="1"/>
          <p:nvPr/>
        </p:nvSpPr>
        <p:spPr>
          <a:xfrm>
            <a:off x="234893" y="3517133"/>
            <a:ext cx="1611723" cy="338554"/>
          </a:xfrm>
          <a:prstGeom prst="rect">
            <a:avLst/>
          </a:prstGeom>
          <a:noFill/>
        </p:spPr>
        <p:txBody>
          <a:bodyPr wrap="none" rtlCol="0">
            <a:spAutoFit/>
          </a:bodyPr>
          <a:lstStyle/>
          <a:p>
            <a:r>
              <a:rPr lang="en-US" sz="1600" i="1" dirty="0">
                <a:latin typeface="Arial" panose="020B0604020202020204" pitchFamily="34" charset="0"/>
                <a:cs typeface="Arial" panose="020B0604020202020204" pitchFamily="34" charset="0"/>
              </a:rPr>
              <a:t>Left Side ASDR</a:t>
            </a:r>
          </a:p>
        </p:txBody>
      </p:sp>
      <p:sp>
        <p:nvSpPr>
          <p:cNvPr id="16" name="TextBox 15">
            <a:extLst>
              <a:ext uri="{FF2B5EF4-FFF2-40B4-BE49-F238E27FC236}">
                <a16:creationId xmlns:a16="http://schemas.microsoft.com/office/drawing/2014/main" id="{D344A2FA-EF12-480F-A7BD-1EE07993CE4C}"/>
              </a:ext>
            </a:extLst>
          </p:cNvPr>
          <p:cNvSpPr txBox="1"/>
          <p:nvPr/>
        </p:nvSpPr>
        <p:spPr>
          <a:xfrm>
            <a:off x="4654492" y="3540009"/>
            <a:ext cx="1804084" cy="338554"/>
          </a:xfrm>
          <a:prstGeom prst="rect">
            <a:avLst/>
          </a:prstGeom>
          <a:noFill/>
        </p:spPr>
        <p:txBody>
          <a:bodyPr wrap="none" rtlCol="0">
            <a:spAutoFit/>
          </a:bodyPr>
          <a:lstStyle/>
          <a:p>
            <a:r>
              <a:rPr lang="en-US" sz="1600" i="1" dirty="0">
                <a:latin typeface="Arial" panose="020B0604020202020204" pitchFamily="34" charset="0"/>
                <a:cs typeface="Arial" panose="020B0604020202020204" pitchFamily="34" charset="0"/>
              </a:rPr>
              <a:t>Right Side ASDR</a:t>
            </a:r>
          </a:p>
        </p:txBody>
      </p:sp>
      <p:cxnSp>
        <p:nvCxnSpPr>
          <p:cNvPr id="20" name="Straight Arrow Connector 19">
            <a:extLst>
              <a:ext uri="{FF2B5EF4-FFF2-40B4-BE49-F238E27FC236}">
                <a16:creationId xmlns:a16="http://schemas.microsoft.com/office/drawing/2014/main" id="{4B756A18-31DB-4579-B0E3-E50127A9B5EB}"/>
              </a:ext>
            </a:extLst>
          </p:cNvPr>
          <p:cNvCxnSpPr>
            <a:cxnSpLocks/>
          </p:cNvCxnSpPr>
          <p:nvPr/>
        </p:nvCxnSpPr>
        <p:spPr>
          <a:xfrm>
            <a:off x="3379750" y="4446013"/>
            <a:ext cx="1204433" cy="5534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8136A130-F23F-456D-9BBA-486EF2B13224}"/>
              </a:ext>
            </a:extLst>
          </p:cNvPr>
          <p:cNvGrpSpPr/>
          <p:nvPr/>
        </p:nvGrpSpPr>
        <p:grpSpPr>
          <a:xfrm>
            <a:off x="2628513" y="4348955"/>
            <a:ext cx="1041270" cy="759174"/>
            <a:chOff x="2844930" y="4724400"/>
            <a:chExt cx="1041270" cy="759174"/>
          </a:xfrm>
        </p:grpSpPr>
        <p:sp>
          <p:nvSpPr>
            <p:cNvPr id="22" name="Rectangle: Rounded Corners 21">
              <a:extLst>
                <a:ext uri="{FF2B5EF4-FFF2-40B4-BE49-F238E27FC236}">
                  <a16:creationId xmlns:a16="http://schemas.microsoft.com/office/drawing/2014/main" id="{EC1F7735-F2E5-44B9-8378-839069265BB1}"/>
                </a:ext>
              </a:extLst>
            </p:cNvPr>
            <p:cNvSpPr/>
            <p:nvPr/>
          </p:nvSpPr>
          <p:spPr>
            <a:xfrm>
              <a:off x="2971800" y="4724400"/>
              <a:ext cx="605590" cy="2286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CFB87C06-695E-496D-8BD5-499F14224E7F}"/>
                </a:ext>
              </a:extLst>
            </p:cNvPr>
            <p:cNvGrpSpPr/>
            <p:nvPr/>
          </p:nvGrpSpPr>
          <p:grpSpPr>
            <a:xfrm>
              <a:off x="2844930" y="5021909"/>
              <a:ext cx="1041270" cy="461665"/>
              <a:chOff x="2569670" y="5013965"/>
              <a:chExt cx="1041270" cy="461665"/>
            </a:xfrm>
          </p:grpSpPr>
          <p:sp>
            <p:nvSpPr>
              <p:cNvPr id="24" name="Rectangle 23">
                <a:extLst>
                  <a:ext uri="{FF2B5EF4-FFF2-40B4-BE49-F238E27FC236}">
                    <a16:creationId xmlns:a16="http://schemas.microsoft.com/office/drawing/2014/main" id="{99C34463-8454-42CB-807B-B26371BB7919}"/>
                  </a:ext>
                </a:extLst>
              </p:cNvPr>
              <p:cNvSpPr/>
              <p:nvPr/>
            </p:nvSpPr>
            <p:spPr>
              <a:xfrm>
                <a:off x="2569670" y="5013965"/>
                <a:ext cx="1041270" cy="461665"/>
              </a:xfrm>
              <a:prstGeom prst="rect">
                <a:avLst/>
              </a:prstGeom>
              <a:solidFill>
                <a:srgbClr val="FFFFCC"/>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91ED2BAA-4085-434E-851F-B286A6696A15}"/>
                  </a:ext>
                </a:extLst>
              </p:cNvPr>
              <p:cNvSpPr txBox="1"/>
              <p:nvPr/>
            </p:nvSpPr>
            <p:spPr>
              <a:xfrm>
                <a:off x="2569670" y="5013965"/>
                <a:ext cx="1041270" cy="461665"/>
              </a:xfrm>
              <a:prstGeom prst="rect">
                <a:avLst/>
              </a:prstGeom>
              <a:noFill/>
            </p:spPr>
            <p:txBody>
              <a:bodyPr wrap="square" rtlCol="0">
                <a:spAutoFit/>
              </a:bodyPr>
              <a:lstStyle/>
              <a:p>
                <a:pPr algn="ctr"/>
                <a:r>
                  <a:rPr lang="en-US" sz="800" b="1" dirty="0">
                    <a:latin typeface="Arial" panose="020B0604020202020204" pitchFamily="34" charset="0"/>
                    <a:cs typeface="Arial" panose="020B0604020202020204" pitchFamily="34" charset="0"/>
                  </a:rPr>
                  <a:t>Example: </a:t>
                </a:r>
              </a:p>
              <a:p>
                <a:pPr algn="ctr"/>
                <a:r>
                  <a:rPr lang="en-US" sz="800" b="1" dirty="0">
                    <a:latin typeface="Arial" panose="020B0604020202020204" pitchFamily="34" charset="0"/>
                    <a:cs typeface="Arial" panose="020B0604020202020204" pitchFamily="34" charset="0"/>
                  </a:rPr>
                  <a:t>Total Bill Due above is $201.30</a:t>
                </a:r>
              </a:p>
            </p:txBody>
          </p:sp>
        </p:grpSp>
      </p:grpSp>
      <p:sp>
        <p:nvSpPr>
          <p:cNvPr id="18" name="Rectangle: Rounded Corners 17">
            <a:extLst>
              <a:ext uri="{FF2B5EF4-FFF2-40B4-BE49-F238E27FC236}">
                <a16:creationId xmlns:a16="http://schemas.microsoft.com/office/drawing/2014/main" id="{310EDCD4-DF8E-47E0-AD65-88BBFFD75D2C}"/>
              </a:ext>
            </a:extLst>
          </p:cNvPr>
          <p:cNvSpPr/>
          <p:nvPr/>
        </p:nvSpPr>
        <p:spPr>
          <a:xfrm>
            <a:off x="4380486" y="4348955"/>
            <a:ext cx="4038594" cy="838200"/>
          </a:xfrm>
          <a:prstGeom prst="round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9BAD82B4-5857-4280-832E-2C259CF0679F}"/>
              </a:ext>
            </a:extLst>
          </p:cNvPr>
          <p:cNvSpPr txBox="1"/>
          <p:nvPr/>
        </p:nvSpPr>
        <p:spPr>
          <a:xfrm>
            <a:off x="8444069" y="4291001"/>
            <a:ext cx="731610" cy="1323439"/>
          </a:xfrm>
          <a:prstGeom prst="rect">
            <a:avLst/>
          </a:prstGeom>
          <a:noFill/>
        </p:spPr>
        <p:txBody>
          <a:bodyPr wrap="square" rtlCol="0">
            <a:spAutoFit/>
          </a:bodyPr>
          <a:lstStyle/>
          <a:p>
            <a:r>
              <a:rPr lang="en-US" sz="800" b="1" dirty="0">
                <a:latin typeface="Arial" panose="020B0604020202020204" pitchFamily="34" charset="0"/>
                <a:cs typeface="Arial" panose="020B0604020202020204" pitchFamily="34" charset="0"/>
              </a:rPr>
              <a:t>These 5 payments total $201.30 (so total bill has been paid and the status is “Closed”)</a:t>
            </a:r>
          </a:p>
        </p:txBody>
      </p:sp>
      <p:sp>
        <p:nvSpPr>
          <p:cNvPr id="27" name="Action Button: Go Forward or Next 26">
            <a:hlinkClick r:id="" action="ppaction://hlinkshowjump?jump=nextslide" highlightClick="1"/>
            <a:extLst>
              <a:ext uri="{FF2B5EF4-FFF2-40B4-BE49-F238E27FC236}">
                <a16:creationId xmlns:a16="http://schemas.microsoft.com/office/drawing/2014/main" id="{8D7CDAAE-B9E6-474E-9C1B-62C1933786D0}"/>
              </a:ext>
            </a:extLst>
          </p:cNvPr>
          <p:cNvSpPr/>
          <p:nvPr/>
        </p:nvSpPr>
        <p:spPr>
          <a:xfrm>
            <a:off x="8419080" y="6174445"/>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41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005" fill="hold"/>
                                        <p:tgtEl>
                                          <p:spTgt spid="3"/>
                                        </p:tgtEl>
                                      </p:cBhvr>
                                    </p:cmd>
                                  </p:childTnLst>
                                </p:cTn>
                              </p:par>
                              <p:par>
                                <p:cTn id="7" presetID="22" presetClass="entr" presetSubtype="8" fill="hold" grpId="0" nodeType="withEffect">
                                  <p:stCondLst>
                                    <p:cond delay="4840"/>
                                  </p:stCondLst>
                                  <p:childTnLst>
                                    <p:set>
                                      <p:cBhvr>
                                        <p:cTn id="8" dur="1" fill="hold">
                                          <p:stCondLst>
                                            <p:cond delay="0"/>
                                          </p:stCondLst>
                                        </p:cTn>
                                        <p:tgtEl>
                                          <p:spTgt spid="7"/>
                                        </p:tgtEl>
                                        <p:attrNameLst>
                                          <p:attrName>style.visibility</p:attrName>
                                        </p:attrNameLst>
                                      </p:cBhvr>
                                      <p:to>
                                        <p:strVal val="visible"/>
                                      </p:to>
                                    </p:set>
                                    <p:animEffect transition="in" filter="wipe(left)">
                                      <p:cBhvr>
                                        <p:cTn id="9" dur="500"/>
                                        <p:tgtEl>
                                          <p:spTgt spid="7"/>
                                        </p:tgtEl>
                                      </p:cBhvr>
                                    </p:animEffect>
                                  </p:childTnLst>
                                </p:cTn>
                              </p:par>
                              <p:par>
                                <p:cTn id="10" presetID="22" presetClass="entr" presetSubtype="2" fill="hold" grpId="0" nodeType="withEffect">
                                  <p:stCondLst>
                                    <p:cond delay="530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500"/>
                                        <p:tgtEl>
                                          <p:spTgt spid="12"/>
                                        </p:tgtEl>
                                      </p:cBhvr>
                                    </p:animEffect>
                                  </p:childTnLst>
                                </p:cTn>
                              </p:par>
                              <p:par>
                                <p:cTn id="13" presetID="22" presetClass="entr" presetSubtype="8" fill="hold" nodeType="withEffect">
                                  <p:stCondLst>
                                    <p:cond delay="6000"/>
                                  </p:stCondLst>
                                  <p:childTnLst>
                                    <p:set>
                                      <p:cBhvr>
                                        <p:cTn id="14" dur="1" fill="hold">
                                          <p:stCondLst>
                                            <p:cond delay="0"/>
                                          </p:stCondLst>
                                        </p:cTn>
                                        <p:tgtEl>
                                          <p:spTgt spid="15">
                                            <p:txEl>
                                              <p:pRg st="0" end="0"/>
                                            </p:txEl>
                                          </p:spTgt>
                                        </p:tgtEl>
                                        <p:attrNameLst>
                                          <p:attrName>style.visibility</p:attrName>
                                        </p:attrNameLst>
                                      </p:cBhvr>
                                      <p:to>
                                        <p:strVal val="visible"/>
                                      </p:to>
                                    </p:set>
                                    <p:animEffect transition="in" filter="wipe(left)">
                                      <p:cBhvr>
                                        <p:cTn id="15" dur="500"/>
                                        <p:tgtEl>
                                          <p:spTgt spid="15">
                                            <p:txEl>
                                              <p:pRg st="0" end="0"/>
                                            </p:txEl>
                                          </p:spTgt>
                                        </p:tgtEl>
                                      </p:cBhvr>
                                    </p:animEffect>
                                  </p:childTnLst>
                                </p:cTn>
                              </p:par>
                              <p:par>
                                <p:cTn id="16" presetID="22" presetClass="entr" presetSubtype="4" fill="hold" nodeType="withEffect">
                                  <p:stCondLst>
                                    <p:cond delay="650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wipe(down)">
                                      <p:cBhvr>
                                        <p:cTn id="18" dur="500"/>
                                        <p:tgtEl>
                                          <p:spTgt spid="16">
                                            <p:txEl>
                                              <p:pRg st="0" end="0"/>
                                            </p:txEl>
                                          </p:spTgt>
                                        </p:tgtEl>
                                      </p:cBhvr>
                                    </p:animEffect>
                                  </p:childTnLst>
                                </p:cTn>
                              </p:par>
                              <p:par>
                                <p:cTn id="19" presetID="2" presetClass="entr" presetSubtype="1" fill="hold" nodeType="withEffect">
                                  <p:stCondLst>
                                    <p:cond delay="854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1055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0-#ppt_h/2"/>
                                          </p:val>
                                        </p:tav>
                                        <p:tav tm="100000">
                                          <p:val>
                                            <p:strVal val="#ppt_y"/>
                                          </p:val>
                                        </p:tav>
                                      </p:tavLst>
                                    </p:anim>
                                  </p:childTnLst>
                                </p:cTn>
                              </p:par>
                              <p:par>
                                <p:cTn id="27" presetID="22" presetClass="entr" presetSubtype="8" fill="hold" nodeType="withEffect">
                                  <p:stCondLst>
                                    <p:cond delay="13200"/>
                                  </p:stCondLst>
                                  <p:childTnLst>
                                    <p:set>
                                      <p:cBhvr>
                                        <p:cTn id="28" dur="1" fill="hold">
                                          <p:stCondLst>
                                            <p:cond delay="0"/>
                                          </p:stCondLst>
                                        </p:cTn>
                                        <p:tgtEl>
                                          <p:spTgt spid="11">
                                            <p:txEl>
                                              <p:pRg st="0" end="0"/>
                                            </p:txEl>
                                          </p:spTgt>
                                        </p:tgtEl>
                                        <p:attrNameLst>
                                          <p:attrName>style.visibility</p:attrName>
                                        </p:attrNameLst>
                                      </p:cBhvr>
                                      <p:to>
                                        <p:strVal val="visible"/>
                                      </p:to>
                                    </p:set>
                                    <p:animEffect transition="in" filter="wipe(left)">
                                      <p:cBhvr>
                                        <p:cTn id="29" dur="500"/>
                                        <p:tgtEl>
                                          <p:spTgt spid="11">
                                            <p:txEl>
                                              <p:pRg st="0" end="0"/>
                                            </p:txEl>
                                          </p:spTgt>
                                        </p:tgtEl>
                                      </p:cBhvr>
                                    </p:animEffect>
                                  </p:childTnLst>
                                </p:cTn>
                              </p:par>
                              <p:par>
                                <p:cTn id="30" presetID="22" presetClass="entr" presetSubtype="8" fill="hold" nodeType="withEffect">
                                  <p:stCondLst>
                                    <p:cond delay="14000"/>
                                  </p:stCondLst>
                                  <p:childTnLst>
                                    <p:set>
                                      <p:cBhvr>
                                        <p:cTn id="31" dur="1" fill="hold">
                                          <p:stCondLst>
                                            <p:cond delay="0"/>
                                          </p:stCondLst>
                                        </p:cTn>
                                        <p:tgtEl>
                                          <p:spTgt spid="13">
                                            <p:txEl>
                                              <p:pRg st="0" end="0"/>
                                            </p:txEl>
                                          </p:spTgt>
                                        </p:tgtEl>
                                        <p:attrNameLst>
                                          <p:attrName>style.visibility</p:attrName>
                                        </p:attrNameLst>
                                      </p:cBhvr>
                                      <p:to>
                                        <p:strVal val="visible"/>
                                      </p:to>
                                    </p:set>
                                    <p:animEffect transition="in" filter="wipe(left)">
                                      <p:cBhvr>
                                        <p:cTn id="32" dur="500"/>
                                        <p:tgtEl>
                                          <p:spTgt spid="13">
                                            <p:txEl>
                                              <p:pRg st="0" end="0"/>
                                            </p:txEl>
                                          </p:spTgt>
                                        </p:tgtEl>
                                      </p:cBhvr>
                                    </p:animEffect>
                                  </p:childTnLst>
                                </p:cTn>
                              </p:par>
                              <p:par>
                                <p:cTn id="33" presetID="22" presetClass="entr" presetSubtype="8" fill="hold" nodeType="withEffect">
                                  <p:stCondLst>
                                    <p:cond delay="1450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500"/>
                                        <p:tgtEl>
                                          <p:spTgt spid="32"/>
                                        </p:tgtEl>
                                      </p:cBhvr>
                                    </p:animEffect>
                                  </p:childTnLst>
                                </p:cTn>
                              </p:par>
                              <p:par>
                                <p:cTn id="36" presetID="22" presetClass="entr" presetSubtype="8" fill="hold" nodeType="withEffect">
                                  <p:stCondLst>
                                    <p:cond delay="1480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15500"/>
                                  </p:stCondLst>
                                  <p:childTnLst>
                                    <p:set>
                                      <p:cBhvr>
                                        <p:cTn id="40" dur="1" fill="hold">
                                          <p:stCondLst>
                                            <p:cond delay="0"/>
                                          </p:stCondLst>
                                        </p:cTn>
                                        <p:tgtEl>
                                          <p:spTgt spid="18"/>
                                        </p:tgtEl>
                                        <p:attrNameLst>
                                          <p:attrName>style.visibility</p:attrName>
                                        </p:attrNameLst>
                                      </p:cBhvr>
                                      <p:to>
                                        <p:strVal val="visible"/>
                                      </p:to>
                                    </p:set>
                                    <p:animEffect transition="in" filter="wipe(left)">
                                      <p:cBhvr>
                                        <p:cTn id="41" dur="500"/>
                                        <p:tgtEl>
                                          <p:spTgt spid="18"/>
                                        </p:tgtEl>
                                      </p:cBhvr>
                                    </p:animEffect>
                                  </p:childTnLst>
                                </p:cTn>
                              </p:par>
                              <p:par>
                                <p:cTn id="42" presetID="1" presetClass="entr" presetSubtype="0" fill="hold" nodeType="withEffect">
                                  <p:stCondLst>
                                    <p:cond delay="16000"/>
                                  </p:stCondLst>
                                  <p:childTnLst>
                                    <p:set>
                                      <p:cBhvr>
                                        <p:cTn id="43" dur="1" fill="hold">
                                          <p:stCondLst>
                                            <p:cond delay="0"/>
                                          </p:stCondLst>
                                        </p:cTn>
                                        <p:tgtEl>
                                          <p:spTgt spid="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44" fill="hold" display="0">
                  <p:stCondLst>
                    <p:cond delay="indefinite"/>
                  </p:stCondLst>
                  <p:endCondLst>
                    <p:cond evt="onStopAudio" delay="0">
                      <p:tgtEl>
                        <p:sldTgt/>
                      </p:tgtEl>
                    </p:cond>
                  </p:endCondLst>
                </p:cTn>
                <p:tgtEl>
                  <p:spTgt spid="3"/>
                </p:tgtEl>
              </p:cMediaNode>
            </p:audio>
          </p:childTnLst>
        </p:cTn>
      </p:par>
    </p:tnLst>
    <p:bldLst>
      <p:bldP spid="7" grpId="0" animBg="1"/>
      <p:bldP spid="12"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36652" y="434149"/>
            <a:ext cx="8229600" cy="762000"/>
          </a:xfrm>
        </p:spPr>
        <p:txBody>
          <a:bodyPr/>
          <a:lstStyle/>
          <a:p>
            <a:pPr algn="ctr"/>
            <a:r>
              <a:rPr lang="en-US" sz="4800" dirty="0"/>
              <a:t>The ASDR, continued</a:t>
            </a:r>
          </a:p>
        </p:txBody>
      </p:sp>
      <p:sp>
        <p:nvSpPr>
          <p:cNvPr id="10" name="TextBox 9"/>
          <p:cNvSpPr txBox="1"/>
          <p:nvPr/>
        </p:nvSpPr>
        <p:spPr>
          <a:xfrm>
            <a:off x="250249" y="1254034"/>
            <a:ext cx="2962751" cy="3877985"/>
          </a:xfrm>
          <a:prstGeom prst="rect">
            <a:avLst/>
          </a:prstGeom>
          <a:noFill/>
          <a:ln w="3175">
            <a:solidFill>
              <a:schemeClr val="bg1"/>
            </a:solidFill>
          </a:ln>
        </p:spPr>
        <p:txBody>
          <a:bodyPr wrap="square" rtlCol="0">
            <a:spAutoFit/>
          </a:bodyPr>
          <a:lstStyle/>
          <a:p>
            <a:pPr algn="ctr"/>
            <a:r>
              <a:rPr lang="en-US" sz="2800" u="sng" dirty="0">
                <a:latin typeface="+mn-lt"/>
                <a:cs typeface="Arial" panose="020B0604020202020204" pitchFamily="34" charset="0"/>
              </a:rPr>
              <a:t>Left Side</a:t>
            </a:r>
          </a:p>
          <a:p>
            <a:pPr marL="285750" indent="-285750">
              <a:buFont typeface="Arial" panose="020B0604020202020204" pitchFamily="34" charset="0"/>
              <a:buChar char="•"/>
            </a:pPr>
            <a:endParaRPr lang="en-US" sz="2000"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Monthly Receivables to be Collected (Line 39 from CG-2576)</a:t>
            </a:r>
          </a:p>
          <a:p>
            <a:pPr marL="285750" indent="-285750">
              <a:buClr>
                <a:schemeClr val="bg2">
                  <a:lumMod val="50000"/>
                </a:schemeClr>
              </a:buClr>
              <a:buFont typeface="Arial" panose="020B0604020202020204" pitchFamily="34" charset="0"/>
              <a:buChar char="•"/>
            </a:pPr>
            <a:endParaRPr lang="en-US"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One bill per month</a:t>
            </a:r>
          </a:p>
          <a:p>
            <a:pPr marL="285750" indent="-285750">
              <a:buClr>
                <a:schemeClr val="bg2">
                  <a:lumMod val="50000"/>
                </a:schemeClr>
              </a:buClr>
              <a:buFont typeface="Arial" panose="020B0604020202020204" pitchFamily="34" charset="0"/>
              <a:buChar char="•"/>
            </a:pPr>
            <a:endParaRPr lang="en-US"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Row will be </a:t>
            </a:r>
            <a:r>
              <a:rPr lang="en-US" dirty="0">
                <a:solidFill>
                  <a:srgbClr val="C00000"/>
                </a:solidFill>
                <a:latin typeface="+mn-lt"/>
                <a:cs typeface="Arial" panose="020B0604020202020204" pitchFamily="34" charset="0"/>
              </a:rPr>
              <a:t>RED</a:t>
            </a:r>
            <a:r>
              <a:rPr lang="en-US" dirty="0">
                <a:latin typeface="+mn-lt"/>
                <a:cs typeface="Arial" panose="020B0604020202020204" pitchFamily="34" charset="0"/>
              </a:rPr>
              <a:t> if there is a discrepancy  </a:t>
            </a:r>
            <a:r>
              <a:rPr lang="en-US" i="1" dirty="0">
                <a:latin typeface="+mn-lt"/>
                <a:cs typeface="Arial" panose="020B0604020202020204" pitchFamily="34" charset="0"/>
              </a:rPr>
              <a:t>   (Example featured later in  this module)</a:t>
            </a:r>
          </a:p>
          <a:p>
            <a:pPr marL="285750" indent="-285750">
              <a:buClr>
                <a:schemeClr val="bg2">
                  <a:lumMod val="50000"/>
                </a:schemeClr>
              </a:buClr>
              <a:buFont typeface="Arial" panose="020B0604020202020204" pitchFamily="34" charset="0"/>
              <a:buChar char="•"/>
            </a:pPr>
            <a:endParaRPr lang="en-US" dirty="0">
              <a:latin typeface="+mn-lt"/>
              <a:cs typeface="Arial" panose="020B0604020202020204" pitchFamily="34"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26131" y="1447800"/>
            <a:ext cx="4876800" cy="2738726"/>
          </a:xfrm>
          <a:prstGeom prst="rect">
            <a:avLst/>
          </a:prstGeom>
          <a:ln w="12700">
            <a:solidFill>
              <a:schemeClr val="tx1"/>
            </a:solidFill>
          </a:ln>
          <a:effectLst>
            <a:outerShdw blurRad="50800" dist="38100" dir="2700000" algn="tl" rotWithShape="0">
              <a:prstClr val="black">
                <a:alpha val="40000"/>
              </a:prstClr>
            </a:outerShdw>
          </a:effectLst>
        </p:spPr>
      </p:pic>
      <p:sp>
        <p:nvSpPr>
          <p:cNvPr id="2" name="Rectangle 1">
            <a:extLst>
              <a:ext uri="{FF2B5EF4-FFF2-40B4-BE49-F238E27FC236}">
                <a16:creationId xmlns:a16="http://schemas.microsoft.com/office/drawing/2014/main" id="{26F5A6C5-7A85-48A7-A9F5-77BE36803D44}"/>
              </a:ext>
            </a:extLst>
          </p:cNvPr>
          <p:cNvSpPr/>
          <p:nvPr/>
        </p:nvSpPr>
        <p:spPr>
          <a:xfrm>
            <a:off x="3387917" y="3885637"/>
            <a:ext cx="4724399" cy="304799"/>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a:extLst>
              <a:ext uri="{FF2B5EF4-FFF2-40B4-BE49-F238E27FC236}">
                <a16:creationId xmlns:a16="http://schemas.microsoft.com/office/drawing/2014/main" id="{226411E4-4F21-4ED4-B140-B8FA3D9B211D}"/>
              </a:ext>
            </a:extLst>
          </p:cNvPr>
          <p:cNvCxnSpPr>
            <a:cxnSpLocks/>
          </p:cNvCxnSpPr>
          <p:nvPr/>
        </p:nvCxnSpPr>
        <p:spPr>
          <a:xfrm>
            <a:off x="4237636" y="4186526"/>
            <a:ext cx="0" cy="240268"/>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7EE7E16-9324-4F76-83A6-5BC996E65F48}"/>
              </a:ext>
            </a:extLst>
          </p:cNvPr>
          <p:cNvSpPr txBox="1"/>
          <p:nvPr/>
        </p:nvSpPr>
        <p:spPr>
          <a:xfrm>
            <a:off x="3253453" y="4355095"/>
            <a:ext cx="1977675" cy="1200329"/>
          </a:xfrm>
          <a:prstGeom prst="rect">
            <a:avLst/>
          </a:prstGeom>
          <a:noFill/>
        </p:spPr>
        <p:txBody>
          <a:bodyPr wrap="square" rtlCol="0">
            <a:spAutoFit/>
          </a:bodyPr>
          <a:lstStyle/>
          <a:p>
            <a:pPr marL="171450" indent="-171450">
              <a:buFont typeface="Arial" panose="020B0604020202020204" pitchFamily="34" charset="0"/>
              <a:buChar char="•"/>
            </a:pPr>
            <a:r>
              <a:rPr lang="en-US" sz="1200" dirty="0">
                <a:latin typeface="+mn-lt"/>
              </a:rPr>
              <a:t>Each line is one month’s billing.</a:t>
            </a:r>
          </a:p>
          <a:p>
            <a:pPr marL="171450" indent="-171450">
              <a:buFont typeface="Arial" panose="020B0604020202020204" pitchFamily="34" charset="0"/>
              <a:buChar char="•"/>
            </a:pPr>
            <a:r>
              <a:rPr lang="en-US" sz="1200" dirty="0">
                <a:latin typeface="+mn-lt"/>
              </a:rPr>
              <a:t>Last four digits = Year and Month</a:t>
            </a:r>
          </a:p>
          <a:p>
            <a:pPr marL="171450" indent="-171450">
              <a:buFont typeface="Arial" panose="020B0604020202020204" pitchFamily="34" charset="0"/>
              <a:buChar char="•"/>
            </a:pPr>
            <a:r>
              <a:rPr lang="en-US" sz="1200" dirty="0">
                <a:latin typeface="+mn-lt"/>
              </a:rPr>
              <a:t>Example above: 1905 means 2019 May</a:t>
            </a:r>
          </a:p>
        </p:txBody>
      </p:sp>
      <p:sp>
        <p:nvSpPr>
          <p:cNvPr id="15" name="Rectangle 14">
            <a:extLst>
              <a:ext uri="{FF2B5EF4-FFF2-40B4-BE49-F238E27FC236}">
                <a16:creationId xmlns:a16="http://schemas.microsoft.com/office/drawing/2014/main" id="{B53F1A32-A1D2-444F-A525-4FA2DA7301C3}"/>
              </a:ext>
            </a:extLst>
          </p:cNvPr>
          <p:cNvSpPr/>
          <p:nvPr/>
        </p:nvSpPr>
        <p:spPr>
          <a:xfrm>
            <a:off x="4073717" y="3923736"/>
            <a:ext cx="381000" cy="191064"/>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FA274B3-FA9F-41F5-B138-1451FDFD4A12}"/>
              </a:ext>
            </a:extLst>
          </p:cNvPr>
          <p:cNvSpPr/>
          <p:nvPr/>
        </p:nvSpPr>
        <p:spPr>
          <a:xfrm>
            <a:off x="6359717" y="3923736"/>
            <a:ext cx="762000" cy="2286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377A2A8B-8623-4FB1-8B8D-66302402986D}"/>
              </a:ext>
            </a:extLst>
          </p:cNvPr>
          <p:cNvSpPr txBox="1"/>
          <p:nvPr/>
        </p:nvSpPr>
        <p:spPr>
          <a:xfrm>
            <a:off x="5221821" y="4426321"/>
            <a:ext cx="3629166" cy="1938992"/>
          </a:xfrm>
          <a:prstGeom prst="rect">
            <a:avLst/>
          </a:prstGeom>
          <a:noFill/>
        </p:spPr>
        <p:txBody>
          <a:bodyPr wrap="square" rtlCol="0">
            <a:spAutoFit/>
          </a:bodyPr>
          <a:lstStyle/>
          <a:p>
            <a:r>
              <a:rPr lang="en-US" sz="1200" dirty="0">
                <a:latin typeface="+mn-lt"/>
              </a:rPr>
              <a:t>Example: This amount - $283.95 - is the total bill to be collected by the CGDF that month.  </a:t>
            </a:r>
          </a:p>
          <a:p>
            <a:endParaRPr lang="en-US" sz="1200" dirty="0">
              <a:latin typeface="+mn-lt"/>
            </a:endParaRPr>
          </a:p>
          <a:p>
            <a:r>
              <a:rPr lang="en-US" sz="1200" dirty="0">
                <a:latin typeface="+mn-lt"/>
              </a:rPr>
              <a:t>How did the ASDR get this $283.95 amount? </a:t>
            </a:r>
          </a:p>
          <a:p>
            <a:endParaRPr lang="en-US" sz="1200" dirty="0">
              <a:latin typeface="+mn-lt"/>
            </a:endParaRPr>
          </a:p>
          <a:p>
            <a:r>
              <a:rPr lang="en-US" sz="1200" dirty="0">
                <a:latin typeface="+mn-lt"/>
              </a:rPr>
              <a:t>The ASDR is managed by FINCEN. FINCEN copied $283.95 from the FSO’s CG-2576 Line 39 </a:t>
            </a:r>
            <a:r>
              <a:rPr lang="en-US" sz="1200" i="1" dirty="0">
                <a:latin typeface="+mn-lt"/>
              </a:rPr>
              <a:t>(“Receivables </a:t>
            </a:r>
            <a:r>
              <a:rPr lang="en-US" sz="1200" b="1" i="1" dirty="0">
                <a:latin typeface="+mn-lt"/>
              </a:rPr>
              <a:t>to be collected </a:t>
            </a:r>
            <a:r>
              <a:rPr lang="en-US" sz="1200" i="1" dirty="0">
                <a:latin typeface="+mn-lt"/>
              </a:rPr>
              <a:t>by the CGDF”) </a:t>
            </a:r>
            <a:r>
              <a:rPr lang="en-US" sz="1200" dirty="0">
                <a:latin typeface="+mn-lt"/>
              </a:rPr>
              <a:t>and FINCEN put this $283.95 into the ASDR for that month. (Example featured later in this module.)</a:t>
            </a:r>
            <a:endParaRPr lang="en-US" dirty="0"/>
          </a:p>
        </p:txBody>
      </p:sp>
      <p:cxnSp>
        <p:nvCxnSpPr>
          <p:cNvPr id="19" name="Straight Arrow Connector 18">
            <a:extLst>
              <a:ext uri="{FF2B5EF4-FFF2-40B4-BE49-F238E27FC236}">
                <a16:creationId xmlns:a16="http://schemas.microsoft.com/office/drawing/2014/main" id="{5E0AF5A7-66C2-43A7-9D27-AEB40B7FFB55}"/>
              </a:ext>
            </a:extLst>
          </p:cNvPr>
          <p:cNvCxnSpPr>
            <a:cxnSpLocks/>
          </p:cNvCxnSpPr>
          <p:nvPr/>
        </p:nvCxnSpPr>
        <p:spPr>
          <a:xfrm>
            <a:off x="6743648" y="4252701"/>
            <a:ext cx="0" cy="174093"/>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57200" y="644434"/>
            <a:ext cx="609600" cy="609600"/>
          </a:xfrm>
          <a:prstGeom prst="rect">
            <a:avLst/>
          </a:prstGeom>
        </p:spPr>
      </p:pic>
      <p:sp>
        <p:nvSpPr>
          <p:cNvPr id="13" name="Action Button: Go Forward or Next 12">
            <a:hlinkClick r:id="" action="ppaction://hlinkshowjump?jump=nextslide" highlightClick="1"/>
            <a:extLst>
              <a:ext uri="{FF2B5EF4-FFF2-40B4-BE49-F238E27FC236}">
                <a16:creationId xmlns:a16="http://schemas.microsoft.com/office/drawing/2014/main" id="{A099D3EF-FEC5-4345-AA81-C60BD858F65F}"/>
              </a:ext>
            </a:extLst>
          </p:cNvPr>
          <p:cNvSpPr/>
          <p:nvPr/>
        </p:nvSpPr>
        <p:spPr>
          <a:xfrm>
            <a:off x="8616493" y="6310332"/>
            <a:ext cx="468987" cy="457201"/>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5905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273" fill="hold"/>
                                        <p:tgtEl>
                                          <p:spTgt spid="4"/>
                                        </p:tgtEl>
                                      </p:cBhvr>
                                    </p:cmd>
                                  </p:childTnLst>
                                </p:cTn>
                              </p:par>
                              <p:par>
                                <p:cTn id="7" presetID="22" presetClass="entr" presetSubtype="8" fill="hold" grpId="0" nodeType="withEffect">
                                  <p:stCondLst>
                                    <p:cond delay="21000"/>
                                  </p:stCondLst>
                                  <p:childTnLst>
                                    <p:set>
                                      <p:cBhvr>
                                        <p:cTn id="8" dur="1" fill="hold">
                                          <p:stCondLst>
                                            <p:cond delay="0"/>
                                          </p:stCondLst>
                                        </p:cTn>
                                        <p:tgtEl>
                                          <p:spTgt spid="2"/>
                                        </p:tgtEl>
                                        <p:attrNameLst>
                                          <p:attrName>style.visibility</p:attrName>
                                        </p:attrNameLst>
                                      </p:cBhvr>
                                      <p:to>
                                        <p:strVal val="visible"/>
                                      </p:to>
                                    </p:set>
                                    <p:animEffect transition="in" filter="wipe(left)">
                                      <p:cBhvr>
                                        <p:cTn id="9" dur="500"/>
                                        <p:tgtEl>
                                          <p:spTgt spid="2"/>
                                        </p:tgtEl>
                                      </p:cBhvr>
                                    </p:animEffect>
                                  </p:childTnLst>
                                </p:cTn>
                              </p:par>
                              <p:par>
                                <p:cTn id="10" presetID="22" presetClass="entr" presetSubtype="1" fill="hold" nodeType="withEffect">
                                  <p:stCondLst>
                                    <p:cond delay="2110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par>
                                <p:cTn id="13" presetID="22" presetClass="entr" presetSubtype="8" fill="hold" nodeType="withEffect">
                                  <p:stCondLst>
                                    <p:cond delay="2150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wipe(left)">
                                      <p:cBhvr>
                                        <p:cTn id="15" dur="500"/>
                                        <p:tgtEl>
                                          <p:spTgt spid="7">
                                            <p:txEl>
                                              <p:pRg st="0" end="0"/>
                                            </p:txEl>
                                          </p:spTgt>
                                        </p:tgtEl>
                                      </p:cBhvr>
                                    </p:animEffect>
                                  </p:childTnLst>
                                </p:cTn>
                              </p:par>
                              <p:par>
                                <p:cTn id="16" presetID="1" presetClass="entr" presetSubtype="0" fill="hold" grpId="0" nodeType="withEffect">
                                  <p:stCondLst>
                                    <p:cond delay="2350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nodeType="withEffect">
                                  <p:stCondLst>
                                    <p:cond delay="24000"/>
                                  </p:stCondLst>
                                  <p:childTnLst>
                                    <p:set>
                                      <p:cBhvr>
                                        <p:cTn id="19" dur="1" fill="hold">
                                          <p:stCondLst>
                                            <p:cond delay="499"/>
                                          </p:stCondLst>
                                        </p:cTn>
                                        <p:tgtEl>
                                          <p:spTgt spid="7">
                                            <p:txEl>
                                              <p:pRg st="1" end="1"/>
                                            </p:txEl>
                                          </p:spTgt>
                                        </p:tgtEl>
                                        <p:attrNameLst>
                                          <p:attrName>style.visibility</p:attrName>
                                        </p:attrNameLst>
                                      </p:cBhvr>
                                      <p:to>
                                        <p:strVal val="visible"/>
                                      </p:to>
                                    </p:set>
                                  </p:childTnLst>
                                </p:cTn>
                              </p:par>
                              <p:par>
                                <p:cTn id="20" presetID="1" presetClass="entr" presetSubtype="0" fill="hold" nodeType="withEffect">
                                  <p:stCondLst>
                                    <p:cond delay="24000"/>
                                  </p:stCondLst>
                                  <p:childTnLst>
                                    <p:set>
                                      <p:cBhvr>
                                        <p:cTn id="21" dur="1" fill="hold">
                                          <p:stCondLst>
                                            <p:cond delay="499"/>
                                          </p:stCondLst>
                                        </p:cTn>
                                        <p:tgtEl>
                                          <p:spTgt spid="7">
                                            <p:txEl>
                                              <p:pRg st="2" end="2"/>
                                            </p:txEl>
                                          </p:spTgt>
                                        </p:tgtEl>
                                        <p:attrNameLst>
                                          <p:attrName>style.visibility</p:attrName>
                                        </p:attrNameLst>
                                      </p:cBhvr>
                                      <p:to>
                                        <p:strVal val="visible"/>
                                      </p:to>
                                    </p:set>
                                  </p:childTnLst>
                                </p:cTn>
                              </p:par>
                              <p:par>
                                <p:cTn id="22" presetID="22" presetClass="entr" presetSubtype="8" fill="hold" grpId="0" nodeType="withEffect">
                                  <p:stCondLst>
                                    <p:cond delay="2550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par>
                                <p:cTn id="25" presetID="1" presetClass="entr" presetSubtype="0" fill="hold" nodeType="withEffect">
                                  <p:stCondLst>
                                    <p:cond delay="25700"/>
                                  </p:stCondLst>
                                  <p:childTnLst>
                                    <p:set>
                                      <p:cBhvr>
                                        <p:cTn id="26" dur="1" fill="hold">
                                          <p:stCondLst>
                                            <p:cond delay="0"/>
                                          </p:stCondLst>
                                        </p:cTn>
                                        <p:tgtEl>
                                          <p:spTgt spid="19"/>
                                        </p:tgtEl>
                                        <p:attrNameLst>
                                          <p:attrName>style.visibility</p:attrName>
                                        </p:attrNameLst>
                                      </p:cBhvr>
                                      <p:to>
                                        <p:strVal val="visible"/>
                                      </p:to>
                                    </p:set>
                                  </p:childTnLst>
                                </p:cTn>
                              </p:par>
                              <p:par>
                                <p:cTn id="27" presetID="22" presetClass="entr" presetSubtype="8" fill="hold" nodeType="withEffect">
                                  <p:stCondLst>
                                    <p:cond delay="28000"/>
                                  </p:stCondLst>
                                  <p:childTnLst>
                                    <p:set>
                                      <p:cBhvr>
                                        <p:cTn id="28" dur="1" fill="hold">
                                          <p:stCondLst>
                                            <p:cond delay="0"/>
                                          </p:stCondLst>
                                        </p:cTn>
                                        <p:tgtEl>
                                          <p:spTgt spid="18">
                                            <p:txEl>
                                              <p:pRg st="0" end="0"/>
                                            </p:txEl>
                                          </p:spTgt>
                                        </p:tgtEl>
                                        <p:attrNameLst>
                                          <p:attrName>style.visibility</p:attrName>
                                        </p:attrNameLst>
                                      </p:cBhvr>
                                      <p:to>
                                        <p:strVal val="visible"/>
                                      </p:to>
                                    </p:set>
                                    <p:animEffect transition="in" filter="wipe(left)">
                                      <p:cBhvr>
                                        <p:cTn id="29" dur="500"/>
                                        <p:tgtEl>
                                          <p:spTgt spid="18">
                                            <p:txEl>
                                              <p:pRg st="0" end="0"/>
                                            </p:txEl>
                                          </p:spTgt>
                                        </p:tgtEl>
                                      </p:cBhvr>
                                    </p:animEffect>
                                  </p:childTnLst>
                                </p:cTn>
                              </p:par>
                              <p:par>
                                <p:cTn id="30" presetID="22" presetClass="entr" presetSubtype="8" fill="hold" nodeType="withEffect">
                                  <p:stCondLst>
                                    <p:cond delay="28000"/>
                                  </p:stCondLst>
                                  <p:childTnLst>
                                    <p:set>
                                      <p:cBhvr>
                                        <p:cTn id="31" dur="1" fill="hold">
                                          <p:stCondLst>
                                            <p:cond delay="0"/>
                                          </p:stCondLst>
                                        </p:cTn>
                                        <p:tgtEl>
                                          <p:spTgt spid="18">
                                            <p:txEl>
                                              <p:pRg st="2" end="2"/>
                                            </p:txEl>
                                          </p:spTgt>
                                        </p:tgtEl>
                                        <p:attrNameLst>
                                          <p:attrName>style.visibility</p:attrName>
                                        </p:attrNameLst>
                                      </p:cBhvr>
                                      <p:to>
                                        <p:strVal val="visible"/>
                                      </p:to>
                                    </p:set>
                                    <p:animEffect transition="in" filter="wipe(left)">
                                      <p:cBhvr>
                                        <p:cTn id="32" dur="500"/>
                                        <p:tgtEl>
                                          <p:spTgt spid="18">
                                            <p:txEl>
                                              <p:pRg st="2" end="2"/>
                                            </p:txEl>
                                          </p:spTgt>
                                        </p:tgtEl>
                                      </p:cBhvr>
                                    </p:animEffect>
                                  </p:childTnLst>
                                </p:cTn>
                              </p:par>
                              <p:par>
                                <p:cTn id="33" presetID="22" presetClass="entr" presetSubtype="8" fill="hold" nodeType="withEffect">
                                  <p:stCondLst>
                                    <p:cond delay="28000"/>
                                  </p:stCondLst>
                                  <p:childTnLst>
                                    <p:set>
                                      <p:cBhvr>
                                        <p:cTn id="34" dur="1" fill="hold">
                                          <p:stCondLst>
                                            <p:cond delay="0"/>
                                          </p:stCondLst>
                                        </p:cTn>
                                        <p:tgtEl>
                                          <p:spTgt spid="18">
                                            <p:txEl>
                                              <p:pRg st="4" end="4"/>
                                            </p:txEl>
                                          </p:spTgt>
                                        </p:tgtEl>
                                        <p:attrNameLst>
                                          <p:attrName>style.visibility</p:attrName>
                                        </p:attrNameLst>
                                      </p:cBhvr>
                                      <p:to>
                                        <p:strVal val="visible"/>
                                      </p:to>
                                    </p:set>
                                    <p:animEffect transition="in" filter="wipe(left)">
                                      <p:cBhvr>
                                        <p:cTn id="35" dur="500"/>
                                        <p:tgtEl>
                                          <p:spTgt spid="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6" fill="hold" display="0">
                  <p:stCondLst>
                    <p:cond delay="indefinite"/>
                  </p:stCondLst>
                  <p:endCondLst>
                    <p:cond evt="onStopAudio" delay="0">
                      <p:tgtEl>
                        <p:sldTgt/>
                      </p:tgtEl>
                    </p:cond>
                  </p:endCondLst>
                </p:cTn>
                <p:tgtEl>
                  <p:spTgt spid="4"/>
                </p:tgtEl>
              </p:cMediaNode>
            </p:audio>
          </p:childTnLst>
        </p:cTn>
      </p:par>
    </p:tnLst>
    <p:bldLst>
      <p:bldP spid="2" grpId="0" animBg="1"/>
      <p:bldP spid="15"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600520"/>
            <a:ext cx="8229600" cy="762000"/>
          </a:xfrm>
        </p:spPr>
        <p:txBody>
          <a:bodyPr/>
          <a:lstStyle/>
          <a:p>
            <a:pPr algn="ctr"/>
            <a:r>
              <a:rPr lang="en-US" sz="4800" dirty="0"/>
              <a:t>The ASDR, continued</a:t>
            </a:r>
          </a:p>
        </p:txBody>
      </p:sp>
      <p:sp>
        <p:nvSpPr>
          <p:cNvPr id="10" name="TextBox 9"/>
          <p:cNvSpPr txBox="1"/>
          <p:nvPr/>
        </p:nvSpPr>
        <p:spPr>
          <a:xfrm>
            <a:off x="5415540" y="1676400"/>
            <a:ext cx="3200400" cy="4832092"/>
          </a:xfrm>
          <a:prstGeom prst="rect">
            <a:avLst/>
          </a:prstGeom>
          <a:noFill/>
          <a:ln w="3175">
            <a:solidFill>
              <a:schemeClr val="bg1"/>
            </a:solidFill>
          </a:ln>
        </p:spPr>
        <p:txBody>
          <a:bodyPr wrap="square" rtlCol="0">
            <a:spAutoFit/>
          </a:bodyPr>
          <a:lstStyle/>
          <a:p>
            <a:pPr algn="ctr"/>
            <a:r>
              <a:rPr lang="en-US" sz="2800" u="sng" dirty="0">
                <a:latin typeface="+mn-lt"/>
                <a:cs typeface="Arial" panose="020B0604020202020204" pitchFamily="34" charset="0"/>
              </a:rPr>
              <a:t>Right Side</a:t>
            </a:r>
          </a:p>
          <a:p>
            <a:pPr marL="285750" indent="-285750">
              <a:buFont typeface="Arial" panose="020B0604020202020204" pitchFamily="34" charset="0"/>
              <a:buChar char="•"/>
            </a:pPr>
            <a:endParaRPr lang="en-US" sz="2000"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Payments processed by FINCEN for the Dining Facility</a:t>
            </a:r>
          </a:p>
          <a:p>
            <a:pPr marL="285750" indent="-285750">
              <a:buClr>
                <a:schemeClr val="bg2">
                  <a:lumMod val="50000"/>
                </a:schemeClr>
              </a:buClr>
              <a:buFont typeface="Arial" panose="020B0604020202020204" pitchFamily="34" charset="0"/>
              <a:buChar char="•"/>
            </a:pPr>
            <a:endParaRPr lang="en-US" sz="400" dirty="0">
              <a:latin typeface="+mn-lt"/>
              <a:cs typeface="Arial" panose="020B0604020202020204" pitchFamily="34" charset="0"/>
            </a:endParaRPr>
          </a:p>
          <a:p>
            <a:pPr marL="742950" lvl="1"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Pay.gov</a:t>
            </a:r>
          </a:p>
          <a:p>
            <a:pPr marL="742950" lvl="1" indent="-285750">
              <a:buClr>
                <a:schemeClr val="bg2">
                  <a:lumMod val="50000"/>
                </a:schemeClr>
              </a:buClr>
              <a:buFont typeface="Arial" panose="020B0604020202020204" pitchFamily="34" charset="0"/>
              <a:buChar char="•"/>
            </a:pPr>
            <a:endParaRPr lang="en-US" sz="400" dirty="0">
              <a:latin typeface="+mn-lt"/>
              <a:cs typeface="Arial" panose="020B0604020202020204" pitchFamily="34" charset="0"/>
            </a:endParaRPr>
          </a:p>
          <a:p>
            <a:pPr marL="742950" lvl="1"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Transmittal</a:t>
            </a:r>
          </a:p>
          <a:p>
            <a:pPr marL="285750" indent="-285750">
              <a:buClr>
                <a:schemeClr val="bg2">
                  <a:lumMod val="50000"/>
                </a:schemeClr>
              </a:buClr>
              <a:buFont typeface="Arial" panose="020B0604020202020204" pitchFamily="34" charset="0"/>
              <a:buChar char="•"/>
            </a:pPr>
            <a:endParaRPr lang="en-US"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Important to pay for correct month</a:t>
            </a:r>
          </a:p>
          <a:p>
            <a:pPr marL="285750" indent="-285750">
              <a:buClr>
                <a:schemeClr val="bg2">
                  <a:lumMod val="50000"/>
                </a:schemeClr>
              </a:buClr>
              <a:buFont typeface="Arial" panose="020B0604020202020204" pitchFamily="34" charset="0"/>
              <a:buChar char="•"/>
            </a:pPr>
            <a:endParaRPr lang="en-US"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dirty="0">
                <a:latin typeface="+mn-lt"/>
                <a:cs typeface="Arial" panose="020B0604020202020204" pitchFamily="34" charset="0"/>
              </a:rPr>
              <a:t>Row will be </a:t>
            </a:r>
            <a:r>
              <a:rPr lang="en-US" dirty="0">
                <a:solidFill>
                  <a:srgbClr val="C00000"/>
                </a:solidFill>
                <a:latin typeface="+mn-lt"/>
                <a:cs typeface="Arial" panose="020B0604020202020204" pitchFamily="34" charset="0"/>
              </a:rPr>
              <a:t>RED</a:t>
            </a:r>
            <a:r>
              <a:rPr lang="en-US" dirty="0">
                <a:latin typeface="+mn-lt"/>
                <a:cs typeface="Arial" panose="020B0604020202020204" pitchFamily="34" charset="0"/>
              </a:rPr>
              <a:t> if there is a discrepancy</a:t>
            </a:r>
          </a:p>
          <a:p>
            <a:r>
              <a:rPr lang="en-US" i="1" dirty="0">
                <a:latin typeface="+mn-lt"/>
                <a:cs typeface="Arial" panose="020B0604020202020204" pitchFamily="34" charset="0"/>
              </a:rPr>
              <a:t>     (Example featured later in</a:t>
            </a:r>
          </a:p>
          <a:p>
            <a:r>
              <a:rPr lang="en-US" i="1" dirty="0">
                <a:latin typeface="+mn-lt"/>
                <a:cs typeface="Arial" panose="020B0604020202020204" pitchFamily="34" charset="0"/>
              </a:rPr>
              <a:t>     this module)</a:t>
            </a:r>
          </a:p>
          <a:p>
            <a:pPr marL="285750" indent="-285750">
              <a:buFont typeface="Arial" panose="020B0604020202020204" pitchFamily="34" charset="0"/>
              <a:buChar char="•"/>
            </a:pPr>
            <a:endParaRPr lang="en-US" dirty="0">
              <a:latin typeface="+mn-lt"/>
              <a:cs typeface="Arial" panose="020B0604020202020204" pitchFamily="34"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3410" y="1676400"/>
            <a:ext cx="4334480" cy="2448267"/>
          </a:xfrm>
          <a:prstGeom prst="rect">
            <a:avLst/>
          </a:prstGeom>
          <a:ln w="12700">
            <a:solidFill>
              <a:schemeClr val="tx1"/>
            </a:solidFill>
          </a:ln>
          <a:effectLst>
            <a:outerShdw blurRad="50800" dist="38100" dir="2700000" algn="tl" rotWithShape="0">
              <a:prstClr val="black">
                <a:alpha val="40000"/>
              </a:prstClr>
            </a:outerShdw>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9600" y="152400"/>
            <a:ext cx="609600" cy="609600"/>
          </a:xfrm>
          <a:prstGeom prst="rect">
            <a:avLst/>
          </a:prstGeom>
        </p:spPr>
      </p:pic>
      <p:grpSp>
        <p:nvGrpSpPr>
          <p:cNvPr id="14" name="Group 13">
            <a:extLst>
              <a:ext uri="{FF2B5EF4-FFF2-40B4-BE49-F238E27FC236}">
                <a16:creationId xmlns:a16="http://schemas.microsoft.com/office/drawing/2014/main" id="{10011B11-7B7E-4432-9B7E-DEDA3A3189B1}"/>
              </a:ext>
            </a:extLst>
          </p:cNvPr>
          <p:cNvGrpSpPr/>
          <p:nvPr/>
        </p:nvGrpSpPr>
        <p:grpSpPr>
          <a:xfrm>
            <a:off x="693410" y="1915393"/>
            <a:ext cx="4487332" cy="4017927"/>
            <a:chOff x="609148" y="2390754"/>
            <a:chExt cx="4487332" cy="4017927"/>
          </a:xfrm>
        </p:grpSpPr>
        <p:sp>
          <p:nvSpPr>
            <p:cNvPr id="4" name="Rectangle 3">
              <a:extLst>
                <a:ext uri="{FF2B5EF4-FFF2-40B4-BE49-F238E27FC236}">
                  <a16:creationId xmlns:a16="http://schemas.microsoft.com/office/drawing/2014/main" id="{F3F8E7F0-C1EC-497B-90D7-F3527559A854}"/>
                </a:ext>
              </a:extLst>
            </p:cNvPr>
            <p:cNvSpPr/>
            <p:nvPr/>
          </p:nvSpPr>
          <p:spPr>
            <a:xfrm>
              <a:off x="609148" y="2390754"/>
              <a:ext cx="914400" cy="228600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B91C8D2-A423-4839-886B-8BAB47D74F5B}"/>
                </a:ext>
              </a:extLst>
            </p:cNvPr>
            <p:cNvSpPr txBox="1"/>
            <p:nvPr/>
          </p:nvSpPr>
          <p:spPr>
            <a:xfrm>
              <a:off x="762000" y="4839021"/>
              <a:ext cx="4334480" cy="1569660"/>
            </a:xfrm>
            <a:prstGeom prst="rect">
              <a:avLst/>
            </a:prstGeom>
            <a:solidFill>
              <a:schemeClr val="accent6">
                <a:lumMod val="20000"/>
                <a:lumOff val="80000"/>
              </a:schemeClr>
            </a:solidFill>
            <a:ln>
              <a:solidFill>
                <a:schemeClr val="bg1">
                  <a:lumMod val="50000"/>
                </a:schemeClr>
              </a:solidFill>
            </a:ln>
          </p:spPr>
          <p:txBody>
            <a:bodyPr wrap="square" rtlCol="0">
              <a:spAutoFit/>
            </a:bodyPr>
            <a:lstStyle/>
            <a:p>
              <a:pPr marL="285750" indent="-285750">
                <a:buFont typeface="Arial" panose="020B0604020202020204" pitchFamily="34" charset="0"/>
                <a:buChar char="•"/>
              </a:pPr>
              <a:r>
                <a:rPr lang="en-US" sz="1600" dirty="0">
                  <a:latin typeface="+mn-lt"/>
                  <a:cs typeface="Arial" panose="020B0604020202020204" pitchFamily="34" charset="0"/>
                </a:rPr>
                <a:t>Each line represents a payment</a:t>
              </a:r>
            </a:p>
            <a:p>
              <a:pPr marL="285750" indent="-285750">
                <a:buFont typeface="Arial" panose="020B0604020202020204" pitchFamily="34" charset="0"/>
                <a:buChar char="•"/>
              </a:pPr>
              <a:r>
                <a:rPr lang="en-US" sz="1600" dirty="0">
                  <a:latin typeface="+mn-lt"/>
                  <a:cs typeface="Arial" panose="020B0604020202020204" pitchFamily="34" charset="0"/>
                </a:rPr>
                <a:t>Each payment receives a serialized receipt number.   </a:t>
              </a:r>
            </a:p>
            <a:p>
              <a:pPr marL="285750" indent="-285750">
                <a:buFont typeface="Arial" panose="020B0604020202020204" pitchFamily="34" charset="0"/>
                <a:buChar char="•"/>
              </a:pPr>
              <a:r>
                <a:rPr lang="en-US" sz="1600" dirty="0">
                  <a:latin typeface="+mn-lt"/>
                  <a:cs typeface="Arial" panose="020B0604020202020204" pitchFamily="34" charset="0"/>
                </a:rPr>
                <a:t>Payments come in several forms (e.g., Pay.gov payments, funds transmitted to lockbox, </a:t>
              </a:r>
              <a:r>
                <a:rPr lang="en-US" sz="1600" dirty="0" err="1">
                  <a:latin typeface="+mn-lt"/>
                  <a:cs typeface="Arial" panose="020B0604020202020204" pitchFamily="34" charset="0"/>
                </a:rPr>
                <a:t>OTCnet</a:t>
              </a:r>
              <a:r>
                <a:rPr lang="en-US" sz="1600" dirty="0">
                  <a:latin typeface="+mn-lt"/>
                  <a:cs typeface="Arial" panose="020B0604020202020204" pitchFamily="34" charset="0"/>
                </a:rPr>
                <a:t> deposits, etc.)</a:t>
              </a:r>
              <a:endParaRPr lang="en-US" sz="1600" dirty="0"/>
            </a:p>
          </p:txBody>
        </p:sp>
        <p:cxnSp>
          <p:nvCxnSpPr>
            <p:cNvPr id="11" name="Connector: Elbow 10">
              <a:extLst>
                <a:ext uri="{FF2B5EF4-FFF2-40B4-BE49-F238E27FC236}">
                  <a16:creationId xmlns:a16="http://schemas.microsoft.com/office/drawing/2014/main" id="{A4788B7A-666F-448F-8532-49413385FDB7}"/>
                </a:ext>
              </a:extLst>
            </p:cNvPr>
            <p:cNvCxnSpPr>
              <a:cxnSpLocks/>
              <a:stCxn id="2" idx="1"/>
              <a:endCxn id="5" idx="1"/>
            </p:cNvCxnSpPr>
            <p:nvPr/>
          </p:nvCxnSpPr>
          <p:spPr>
            <a:xfrm rot="10800000" flipH="1" flipV="1">
              <a:off x="693410" y="2900533"/>
              <a:ext cx="68590" cy="2723317"/>
            </a:xfrm>
            <a:prstGeom prst="bentConnector3">
              <a:avLst>
                <a:gd name="adj1" fmla="val -333285"/>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sp>
        <p:nvSpPr>
          <p:cNvPr id="15" name="Action Button: Go Forward or Next 14">
            <a:hlinkClick r:id="" action="ppaction://hlinkshowjump?jump=nextslide" highlightClick="1"/>
            <a:extLst>
              <a:ext uri="{FF2B5EF4-FFF2-40B4-BE49-F238E27FC236}">
                <a16:creationId xmlns:a16="http://schemas.microsoft.com/office/drawing/2014/main" id="{7E04A2EB-22AA-48DB-85FE-43895C75723F}"/>
              </a:ext>
            </a:extLst>
          </p:cNvPr>
          <p:cNvSpPr/>
          <p:nvPr/>
        </p:nvSpPr>
        <p:spPr>
          <a:xfrm>
            <a:off x="8382000" y="6096000"/>
            <a:ext cx="464457" cy="4572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710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883" fill="hold"/>
                                        <p:tgtEl>
                                          <p:spTgt spid="3"/>
                                        </p:tgtEl>
                                      </p:cBhvr>
                                    </p:cmd>
                                  </p:childTnLst>
                                </p:cTn>
                              </p:par>
                              <p:par>
                                <p:cTn id="7" presetID="22" presetClass="entr" presetSubtype="1" fill="hold" nodeType="withEffect">
                                  <p:stCondLst>
                                    <p:cond delay="25500"/>
                                  </p:stCondLst>
                                  <p:childTnLst>
                                    <p:set>
                                      <p:cBhvr>
                                        <p:cTn id="8" dur="1" fill="hold">
                                          <p:stCondLst>
                                            <p:cond delay="0"/>
                                          </p:stCondLst>
                                        </p:cTn>
                                        <p:tgtEl>
                                          <p:spTgt spid="14"/>
                                        </p:tgtEl>
                                        <p:attrNameLst>
                                          <p:attrName>style.visibility</p:attrName>
                                        </p:attrNameLst>
                                      </p:cBhvr>
                                      <p:to>
                                        <p:strVal val="visible"/>
                                      </p:to>
                                    </p:set>
                                    <p:animEffect transition="in" filter="wipe(up)">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304800" y="723900"/>
            <a:ext cx="8534400" cy="685800"/>
          </a:xfrm>
        </p:spPr>
        <p:txBody>
          <a:bodyPr/>
          <a:lstStyle/>
          <a:p>
            <a:pPr algn="ctr"/>
            <a:r>
              <a:rPr lang="en-US" sz="4400" dirty="0"/>
              <a:t>How the ASDR relates to the CG-2576</a:t>
            </a:r>
          </a:p>
        </p:txBody>
      </p:sp>
      <p:sp>
        <p:nvSpPr>
          <p:cNvPr id="6" name="TextBox 5"/>
          <p:cNvSpPr txBox="1"/>
          <p:nvPr/>
        </p:nvSpPr>
        <p:spPr>
          <a:xfrm>
            <a:off x="6629400" y="2056417"/>
            <a:ext cx="2362200" cy="3354765"/>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2400" dirty="0">
                <a:latin typeface="+mn-lt"/>
                <a:cs typeface="Arial" panose="020B0604020202020204" pitchFamily="34" charset="0"/>
              </a:rPr>
              <a:t>FINCEN takes amount from FSO’s CG-2576 Line 39 and posts this amount to the ASDR (left side) for that month.</a:t>
            </a:r>
          </a:p>
          <a:p>
            <a:pPr marL="285750" indent="-285750">
              <a:buFont typeface="Arial" panose="020B0604020202020204" pitchFamily="34" charset="0"/>
              <a:buChar char="•"/>
            </a:pPr>
            <a:endParaRPr lang="en-US" sz="2000" dirty="0">
              <a:latin typeface="+mn-lt"/>
              <a:cs typeface="Arial" panose="020B0604020202020204" pitchFamily="34" charset="0"/>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9200" y="1524000"/>
            <a:ext cx="4610743" cy="5181600"/>
          </a:xfrm>
          <a:prstGeom prst="rect">
            <a:avLst/>
          </a:prstGeom>
          <a:ln w="12700">
            <a:solidFill>
              <a:schemeClr val="tx1"/>
            </a:solidFill>
          </a:ln>
          <a:effectLst>
            <a:outerShdw blurRad="50800" dist="38100" dir="2700000" algn="tl" rotWithShape="0">
              <a:prstClr val="black">
                <a:alpha val="40000"/>
              </a:prstClr>
            </a:outerShdw>
          </a:effectLst>
        </p:spPr>
      </p:pic>
      <p:sp>
        <p:nvSpPr>
          <p:cNvPr id="5" name="Rectangle 4"/>
          <p:cNvSpPr/>
          <p:nvPr/>
        </p:nvSpPr>
        <p:spPr>
          <a:xfrm>
            <a:off x="1219199" y="3657600"/>
            <a:ext cx="4610743" cy="22860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a:cxnSpLocks/>
            <a:stCxn id="6" idx="1"/>
            <a:endCxn id="5" idx="3"/>
          </p:cNvCxnSpPr>
          <p:nvPr/>
        </p:nvCxnSpPr>
        <p:spPr>
          <a:xfrm flipH="1">
            <a:off x="5829942" y="3733800"/>
            <a:ext cx="799458" cy="3810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19200" y="361950"/>
            <a:ext cx="609600" cy="609600"/>
          </a:xfrm>
          <a:prstGeom prst="rect">
            <a:avLst/>
          </a:prstGeom>
        </p:spPr>
      </p:pic>
      <p:sp>
        <p:nvSpPr>
          <p:cNvPr id="14" name="Action Button: Go Forward or Next 13">
            <a:hlinkClick r:id="" action="ppaction://hlinkshowjump?jump=nextslide" highlightClick="1"/>
            <a:extLst>
              <a:ext uri="{FF2B5EF4-FFF2-40B4-BE49-F238E27FC236}">
                <a16:creationId xmlns:a16="http://schemas.microsoft.com/office/drawing/2014/main" id="{5B5E7BAC-197F-4DFE-B806-0243E8809FBE}"/>
              </a:ext>
            </a:extLst>
          </p:cNvPr>
          <p:cNvSpPr/>
          <p:nvPr/>
        </p:nvSpPr>
        <p:spPr>
          <a:xfrm>
            <a:off x="8439813" y="6248400"/>
            <a:ext cx="464457" cy="4572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956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7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304800" y="838200"/>
            <a:ext cx="8534400" cy="508337"/>
          </a:xfrm>
        </p:spPr>
        <p:txBody>
          <a:bodyPr/>
          <a:lstStyle/>
          <a:p>
            <a:pPr algn="ctr"/>
            <a:r>
              <a:rPr lang="en-US" sz="3400" dirty="0"/>
              <a:t>How the ASDR relates to the CG-2576, continued</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00" y="1752600"/>
            <a:ext cx="4582164" cy="4800600"/>
          </a:xfrm>
          <a:prstGeom prst="rect">
            <a:avLst/>
          </a:prstGeom>
          <a:ln w="19050">
            <a:solidFill>
              <a:schemeClr val="tx1"/>
            </a:solidFill>
          </a:ln>
        </p:spPr>
      </p:pic>
      <p:sp>
        <p:nvSpPr>
          <p:cNvPr id="7" name="TextBox 6"/>
          <p:cNvSpPr txBox="1"/>
          <p:nvPr/>
        </p:nvSpPr>
        <p:spPr>
          <a:xfrm>
            <a:off x="5715000" y="3429000"/>
            <a:ext cx="3103417" cy="1015663"/>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2000" dirty="0">
                <a:latin typeface="+mn-lt"/>
                <a:cs typeface="Arial" panose="020B0604020202020204" pitchFamily="34" charset="0"/>
              </a:rPr>
              <a:t>Line 34 is what is actually paid to the CGDF (should match Line 28) *</a:t>
            </a:r>
          </a:p>
        </p:txBody>
      </p:sp>
      <p:sp>
        <p:nvSpPr>
          <p:cNvPr id="9" name="TextBox 8"/>
          <p:cNvSpPr txBox="1"/>
          <p:nvPr/>
        </p:nvSpPr>
        <p:spPr>
          <a:xfrm>
            <a:off x="5735784" y="4730822"/>
            <a:ext cx="3103416" cy="1231106"/>
          </a:xfrm>
          <a:prstGeom prst="rect">
            <a:avLst/>
          </a:prstGeom>
          <a:noFill/>
          <a:ln w="3175">
            <a:noFill/>
          </a:ln>
        </p:spPr>
        <p:txBody>
          <a:bodyPr wrap="square" rtlCol="0">
            <a:spAutoFit/>
          </a:bodyPr>
          <a:lstStyle/>
          <a:p>
            <a:pPr marL="285750" indent="-285750">
              <a:buFont typeface="Arial" panose="020B0604020202020204" pitchFamily="34" charset="0"/>
              <a:buChar char="•"/>
            </a:pPr>
            <a:endParaRPr lang="en-US" sz="2000" dirty="0">
              <a:latin typeface="+mn-lt"/>
              <a:cs typeface="Arial" panose="020B0604020202020204" pitchFamily="34" charset="0"/>
            </a:endParaRPr>
          </a:p>
          <a:p>
            <a:pPr algn="ctr"/>
            <a:r>
              <a:rPr lang="en-US" dirty="0">
                <a:latin typeface="+mn-lt"/>
                <a:cs typeface="Arial" panose="020B0604020202020204" pitchFamily="34" charset="0"/>
              </a:rPr>
              <a:t>*If these numbers do not match, there will be a discrepancy on the ASDR</a:t>
            </a:r>
          </a:p>
        </p:txBody>
      </p:sp>
      <p:sp>
        <p:nvSpPr>
          <p:cNvPr id="10" name="TextBox 9"/>
          <p:cNvSpPr txBox="1"/>
          <p:nvPr/>
        </p:nvSpPr>
        <p:spPr>
          <a:xfrm>
            <a:off x="5715000" y="1854368"/>
            <a:ext cx="3103418" cy="1015663"/>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2000" dirty="0">
                <a:latin typeface="+mn-lt"/>
                <a:cs typeface="Arial" panose="020B0604020202020204" pitchFamily="34" charset="0"/>
              </a:rPr>
              <a:t>Line 28 is the amount that should be collected in the new month</a:t>
            </a:r>
          </a:p>
        </p:txBody>
      </p:sp>
      <p:sp>
        <p:nvSpPr>
          <p:cNvPr id="4" name="Rectangle 3"/>
          <p:cNvSpPr/>
          <p:nvPr/>
        </p:nvSpPr>
        <p:spPr>
          <a:xfrm>
            <a:off x="4495800" y="2286000"/>
            <a:ext cx="924564" cy="1524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733800" y="3124200"/>
            <a:ext cx="762000" cy="152400"/>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p:cNvCxnSpPr>
            <a:stCxn id="10" idx="1"/>
            <a:endCxn id="4" idx="3"/>
          </p:cNvCxnSpPr>
          <p:nvPr/>
        </p:nvCxnSpPr>
        <p:spPr>
          <a:xfrm flipH="1">
            <a:off x="5420364" y="2362200"/>
            <a:ext cx="294636" cy="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7" idx="1"/>
            <a:endCxn id="5" idx="3"/>
          </p:cNvCxnSpPr>
          <p:nvPr/>
        </p:nvCxnSpPr>
        <p:spPr>
          <a:xfrm flipH="1" flipV="1">
            <a:off x="4495800" y="3200400"/>
            <a:ext cx="1219200" cy="736432"/>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47800" y="127337"/>
            <a:ext cx="609600" cy="609600"/>
          </a:xfrm>
          <a:prstGeom prst="rect">
            <a:avLst/>
          </a:prstGeom>
        </p:spPr>
      </p:pic>
      <p:sp>
        <p:nvSpPr>
          <p:cNvPr id="13" name="Action Button: Go Forward or Next 12">
            <a:hlinkClick r:id="" action="ppaction://hlinkshowjump?jump=nextslide" highlightClick="1"/>
            <a:extLst>
              <a:ext uri="{FF2B5EF4-FFF2-40B4-BE49-F238E27FC236}">
                <a16:creationId xmlns:a16="http://schemas.microsoft.com/office/drawing/2014/main" id="{9B8A2779-CFF2-40D9-9E29-6836E8299AC4}"/>
              </a:ext>
            </a:extLst>
          </p:cNvPr>
          <p:cNvSpPr/>
          <p:nvPr/>
        </p:nvSpPr>
        <p:spPr>
          <a:xfrm>
            <a:off x="8586188" y="6241238"/>
            <a:ext cx="464457" cy="4572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139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14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304800" y="838200"/>
            <a:ext cx="8534400" cy="762000"/>
          </a:xfrm>
        </p:spPr>
        <p:txBody>
          <a:bodyPr/>
          <a:lstStyle/>
          <a:p>
            <a:pPr algn="ctr"/>
            <a:r>
              <a:rPr lang="en-US" sz="4800" dirty="0"/>
              <a:t>ASDR Discrepancies</a:t>
            </a:r>
          </a:p>
        </p:txBody>
      </p:sp>
      <p:sp>
        <p:nvSpPr>
          <p:cNvPr id="9" name="TextBox 8"/>
          <p:cNvSpPr txBox="1"/>
          <p:nvPr/>
        </p:nvSpPr>
        <p:spPr>
          <a:xfrm>
            <a:off x="457200" y="4953000"/>
            <a:ext cx="8229600" cy="1323439"/>
          </a:xfrm>
          <a:prstGeom prst="rect">
            <a:avLst/>
          </a:prstGeom>
          <a:noFill/>
          <a:ln w="3175">
            <a:noFill/>
          </a:ln>
        </p:spPr>
        <p:txBody>
          <a:bodyPr wrap="square" rtlCol="0">
            <a:spAutoFit/>
          </a:bodyPr>
          <a:lstStyle/>
          <a:p>
            <a:pPr marL="285750" indent="-285750">
              <a:buFont typeface="Arial" panose="020B0604020202020204" pitchFamily="34" charset="0"/>
              <a:buChar char="•"/>
            </a:pPr>
            <a:endParaRPr lang="en-US" sz="2000" dirty="0">
              <a:latin typeface="+mn-lt"/>
              <a:cs typeface="Arial" panose="020B0604020202020204" pitchFamily="34" charset="0"/>
            </a:endParaRPr>
          </a:p>
          <a:p>
            <a:pPr algn="ctr"/>
            <a:r>
              <a:rPr lang="en-US" sz="2000" dirty="0">
                <a:latin typeface="+mn-lt"/>
                <a:cs typeface="Arial" panose="020B0604020202020204" pitchFamily="34" charset="0"/>
              </a:rPr>
              <a:t>Discrepancies on the ASDR show up in </a:t>
            </a:r>
            <a:r>
              <a:rPr lang="en-US" sz="2000" dirty="0">
                <a:solidFill>
                  <a:srgbClr val="C00000"/>
                </a:solidFill>
                <a:latin typeface="+mn-lt"/>
                <a:cs typeface="Arial" panose="020B0604020202020204" pitchFamily="34" charset="0"/>
              </a:rPr>
              <a:t>RED</a:t>
            </a:r>
            <a:r>
              <a:rPr lang="en-US" sz="2000" dirty="0">
                <a:latin typeface="+mn-lt"/>
                <a:cs typeface="Arial" panose="020B0604020202020204" pitchFamily="34" charset="0"/>
              </a:rPr>
              <a:t>.  If an FSO sees red on their ASDR they must contact their FINCEN CS </a:t>
            </a:r>
            <a:r>
              <a:rPr lang="en-US" sz="2000" dirty="0" err="1">
                <a:latin typeface="+mn-lt"/>
                <a:cs typeface="Arial" panose="020B0604020202020204" pitchFamily="34" charset="0"/>
              </a:rPr>
              <a:t>Liason</a:t>
            </a:r>
            <a:r>
              <a:rPr lang="en-US" sz="2000" dirty="0">
                <a:latin typeface="+mn-lt"/>
                <a:cs typeface="Arial" panose="020B0604020202020204" pitchFamily="34" charset="0"/>
              </a:rPr>
              <a:t>.  The FINCEN CS </a:t>
            </a:r>
            <a:r>
              <a:rPr lang="en-US" sz="2000" dirty="0" err="1">
                <a:latin typeface="+mn-lt"/>
                <a:cs typeface="Arial" panose="020B0604020202020204" pitchFamily="34" charset="0"/>
              </a:rPr>
              <a:t>Liason</a:t>
            </a:r>
            <a:r>
              <a:rPr lang="en-US" sz="2000" dirty="0">
                <a:latin typeface="+mn-lt"/>
                <a:cs typeface="Arial" panose="020B0604020202020204" pitchFamily="34" charset="0"/>
              </a:rPr>
              <a:t> will help the FSO correct any discrepancies.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5800" y="259080"/>
            <a:ext cx="609600" cy="609600"/>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4800" y="2904839"/>
            <a:ext cx="8534400" cy="2048161"/>
          </a:xfrm>
          <a:prstGeom prst="rect">
            <a:avLst/>
          </a:prstGeom>
          <a:ln w="19050">
            <a:solidFill>
              <a:schemeClr val="tx1"/>
            </a:solidFill>
          </a:ln>
          <a:effectLst>
            <a:outerShdw blurRad="50800" dist="38100" dir="2700000" algn="tl" rotWithShape="0">
              <a:prstClr val="black">
                <a:alpha val="40000"/>
              </a:prstClr>
            </a:outerShdw>
          </a:effectLst>
        </p:spPr>
      </p:pic>
      <p:grpSp>
        <p:nvGrpSpPr>
          <p:cNvPr id="14" name="Group 13">
            <a:extLst>
              <a:ext uri="{FF2B5EF4-FFF2-40B4-BE49-F238E27FC236}">
                <a16:creationId xmlns:a16="http://schemas.microsoft.com/office/drawing/2014/main" id="{0941F88D-27BC-45A9-876E-F074CE5E87E3}"/>
              </a:ext>
            </a:extLst>
          </p:cNvPr>
          <p:cNvGrpSpPr/>
          <p:nvPr/>
        </p:nvGrpSpPr>
        <p:grpSpPr>
          <a:xfrm>
            <a:off x="5286910" y="1938385"/>
            <a:ext cx="3552290" cy="2147304"/>
            <a:chOff x="5286910" y="1938385"/>
            <a:chExt cx="3552290" cy="2147304"/>
          </a:xfrm>
        </p:grpSpPr>
        <p:sp>
          <p:nvSpPr>
            <p:cNvPr id="3" name="Rectangle 2">
              <a:extLst>
                <a:ext uri="{FF2B5EF4-FFF2-40B4-BE49-F238E27FC236}">
                  <a16:creationId xmlns:a16="http://schemas.microsoft.com/office/drawing/2014/main" id="{F488DD38-F1B5-42A4-BC6F-3549D4480355}"/>
                </a:ext>
              </a:extLst>
            </p:cNvPr>
            <p:cNvSpPr/>
            <p:nvPr/>
          </p:nvSpPr>
          <p:spPr>
            <a:xfrm>
              <a:off x="8382000" y="3810000"/>
              <a:ext cx="457200" cy="27568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3548127-708C-4A8E-BFF7-263925F371FE}"/>
                </a:ext>
              </a:extLst>
            </p:cNvPr>
            <p:cNvSpPr/>
            <p:nvPr/>
          </p:nvSpPr>
          <p:spPr>
            <a:xfrm>
              <a:off x="5334000" y="2019050"/>
              <a:ext cx="3048000" cy="762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CAA3F5A5-0AA6-461B-BEB8-409506534007}"/>
                </a:ext>
              </a:extLst>
            </p:cNvPr>
            <p:cNvSpPr txBox="1"/>
            <p:nvPr/>
          </p:nvSpPr>
          <p:spPr>
            <a:xfrm>
              <a:off x="5286910" y="1938385"/>
              <a:ext cx="3429000" cy="923330"/>
            </a:xfrm>
            <a:prstGeom prst="rect">
              <a:avLst/>
            </a:prstGeom>
            <a:noFill/>
          </p:spPr>
          <p:txBody>
            <a:bodyPr wrap="square" rtlCol="0">
              <a:spAutoFit/>
            </a:bodyPr>
            <a:lstStyle/>
            <a:p>
              <a:r>
                <a:rPr lang="en-US" dirty="0">
                  <a:latin typeface="+mn-lt"/>
                </a:rPr>
                <a:t>Note:  An “OPEN” Status is always red </a:t>
              </a:r>
              <a:r>
                <a:rPr lang="en-US" i="1" dirty="0">
                  <a:latin typeface="+mn-lt"/>
                </a:rPr>
                <a:t>(indicating a discrepancy.)</a:t>
              </a:r>
            </a:p>
          </p:txBody>
        </p:sp>
        <p:cxnSp>
          <p:nvCxnSpPr>
            <p:cNvPr id="11" name="Connector: Elbow 10">
              <a:extLst>
                <a:ext uri="{FF2B5EF4-FFF2-40B4-BE49-F238E27FC236}">
                  <a16:creationId xmlns:a16="http://schemas.microsoft.com/office/drawing/2014/main" id="{5F19574B-3F02-45D7-BD45-07D45E3FB9CB}"/>
                </a:ext>
              </a:extLst>
            </p:cNvPr>
            <p:cNvCxnSpPr>
              <a:cxnSpLocks/>
              <a:stCxn id="3" idx="0"/>
              <a:endCxn id="5" idx="3"/>
            </p:cNvCxnSpPr>
            <p:nvPr/>
          </p:nvCxnSpPr>
          <p:spPr>
            <a:xfrm rot="16200000" flipV="1">
              <a:off x="7791325" y="2990725"/>
              <a:ext cx="1409950" cy="228600"/>
            </a:xfrm>
            <a:prstGeom prst="bentConnector2">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15" name="Action Button: Go Forward or Next 14">
            <a:hlinkClick r:id="" action="ppaction://hlinkshowjump?jump=nextslide" highlightClick="1"/>
            <a:extLst>
              <a:ext uri="{FF2B5EF4-FFF2-40B4-BE49-F238E27FC236}">
                <a16:creationId xmlns:a16="http://schemas.microsoft.com/office/drawing/2014/main" id="{3F7BEC4E-822D-4772-B099-DD6E6F59BAA2}"/>
              </a:ext>
            </a:extLst>
          </p:cNvPr>
          <p:cNvSpPr/>
          <p:nvPr/>
        </p:nvSpPr>
        <p:spPr>
          <a:xfrm>
            <a:off x="8509999" y="6276439"/>
            <a:ext cx="464457" cy="4572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0160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62" fill="hold"/>
                                        <p:tgtEl>
                                          <p:spTgt spid="2"/>
                                        </p:tgtEl>
                                      </p:cBhvr>
                                    </p:cmd>
                                  </p:childTnLst>
                                </p:cTn>
                              </p:par>
                              <p:par>
                                <p:cTn id="7" presetID="22" presetClass="entr" presetSubtype="4" fill="hold" nodeType="withEffect">
                                  <p:stCondLst>
                                    <p:cond delay="19500"/>
                                  </p:stCondLst>
                                  <p:childTnLst>
                                    <p:set>
                                      <p:cBhvr>
                                        <p:cTn id="8" dur="1" fill="hold">
                                          <p:stCondLst>
                                            <p:cond delay="0"/>
                                          </p:stCondLst>
                                        </p:cTn>
                                        <p:tgtEl>
                                          <p:spTgt spid="14"/>
                                        </p:tgtEl>
                                        <p:attrNameLst>
                                          <p:attrName>style.visibility</p:attrName>
                                        </p:attrNameLst>
                                      </p:cBhvr>
                                      <p:to>
                                        <p:strVal val="visible"/>
                                      </p:to>
                                    </p:set>
                                    <p:animEffect transition="in" filter="wipe(down)">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0"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46AE27-7718-4177-85F2-2C851F9C2141}"/>
              </a:ext>
            </a:extLst>
          </p:cNvPr>
          <p:cNvSpPr txBox="1"/>
          <p:nvPr/>
        </p:nvSpPr>
        <p:spPr>
          <a:xfrm>
            <a:off x="98033" y="530531"/>
            <a:ext cx="8915400" cy="646331"/>
          </a:xfrm>
          <a:prstGeom prst="rect">
            <a:avLst/>
          </a:prstGeom>
          <a:noFill/>
        </p:spPr>
        <p:txBody>
          <a:bodyPr wrap="square" rtlCol="0">
            <a:spAutoFit/>
          </a:bodyPr>
          <a:lstStyle/>
          <a:p>
            <a:r>
              <a:rPr lang="en-US" sz="3600" b="1" u="sng" dirty="0">
                <a:latin typeface="+mj-lt"/>
                <a:cs typeface="Arial" panose="020B0604020202020204" pitchFamily="34" charset="0"/>
              </a:rPr>
              <a:t>Knowledge Check: ASDR</a:t>
            </a:r>
          </a:p>
        </p:txBody>
      </p:sp>
      <p:sp>
        <p:nvSpPr>
          <p:cNvPr id="5" name="TextBox 4">
            <a:extLst>
              <a:ext uri="{FF2B5EF4-FFF2-40B4-BE49-F238E27FC236}">
                <a16:creationId xmlns:a16="http://schemas.microsoft.com/office/drawing/2014/main" id="{E5B52B59-1383-4658-B84B-CF996CED2131}"/>
              </a:ext>
            </a:extLst>
          </p:cNvPr>
          <p:cNvSpPr txBox="1"/>
          <p:nvPr/>
        </p:nvSpPr>
        <p:spPr>
          <a:xfrm>
            <a:off x="102313" y="1103945"/>
            <a:ext cx="8422498" cy="461665"/>
          </a:xfrm>
          <a:prstGeom prst="rect">
            <a:avLst/>
          </a:prstGeom>
          <a:noFill/>
        </p:spPr>
        <p:txBody>
          <a:bodyPr wrap="none" rtlCol="0">
            <a:spAutoFit/>
          </a:bodyPr>
          <a:lstStyle/>
          <a:p>
            <a:r>
              <a:rPr lang="en-US" sz="2400" b="1" dirty="0">
                <a:solidFill>
                  <a:srgbClr val="0070C0"/>
                </a:solidFill>
                <a:latin typeface="+mn-lt"/>
              </a:rPr>
              <a:t>Instructions: Click on the answer you believe is correct. </a:t>
            </a:r>
          </a:p>
        </p:txBody>
      </p:sp>
      <p:sp>
        <p:nvSpPr>
          <p:cNvPr id="3" name="TextBox 2">
            <a:extLst>
              <a:ext uri="{FF2B5EF4-FFF2-40B4-BE49-F238E27FC236}">
                <a16:creationId xmlns:a16="http://schemas.microsoft.com/office/drawing/2014/main" id="{2537D639-4504-4DC2-8359-D37109DE4AD1}"/>
              </a:ext>
            </a:extLst>
          </p:cNvPr>
          <p:cNvSpPr txBox="1"/>
          <p:nvPr/>
        </p:nvSpPr>
        <p:spPr>
          <a:xfrm>
            <a:off x="216613" y="3071932"/>
            <a:ext cx="8308198" cy="400110"/>
          </a:xfrm>
          <a:prstGeom prst="rect">
            <a:avLst/>
          </a:prstGeom>
          <a:noFill/>
        </p:spPr>
        <p:txBody>
          <a:bodyPr wrap="square" rtlCol="0">
            <a:spAutoFit/>
          </a:bodyPr>
          <a:lstStyle/>
          <a:p>
            <a:r>
              <a:rPr lang="en-US" sz="2000" b="1" dirty="0">
                <a:latin typeface="+mn-lt"/>
              </a:rPr>
              <a:t>2. When does the FSO contact their FINCEN liaison about an ASDR? </a:t>
            </a:r>
          </a:p>
        </p:txBody>
      </p:sp>
      <p:sp>
        <p:nvSpPr>
          <p:cNvPr id="4" name="TextBox 3">
            <a:hlinkClick r:id="rId3" action="ppaction://hlinksldjump"/>
            <a:extLst>
              <a:ext uri="{FF2B5EF4-FFF2-40B4-BE49-F238E27FC236}">
                <a16:creationId xmlns:a16="http://schemas.microsoft.com/office/drawing/2014/main" id="{8B4DD9FE-06A4-4E1F-90EF-C9E82D209562}"/>
              </a:ext>
            </a:extLst>
          </p:cNvPr>
          <p:cNvSpPr txBox="1"/>
          <p:nvPr/>
        </p:nvSpPr>
        <p:spPr>
          <a:xfrm>
            <a:off x="812701" y="4319741"/>
            <a:ext cx="3759299" cy="338554"/>
          </a:xfrm>
          <a:prstGeom prst="rect">
            <a:avLst/>
          </a:prstGeom>
          <a:noFill/>
        </p:spPr>
        <p:txBody>
          <a:bodyPr wrap="none" rtlCol="0">
            <a:spAutoFit/>
          </a:bodyPr>
          <a:lstStyle/>
          <a:p>
            <a:r>
              <a:rPr lang="en-US" sz="1600" dirty="0">
                <a:latin typeface="+mn-lt"/>
              </a:rPr>
              <a:t>C.  When the FSO sees red in the ASDR. </a:t>
            </a:r>
          </a:p>
        </p:txBody>
      </p:sp>
      <p:sp>
        <p:nvSpPr>
          <p:cNvPr id="7" name="TextBox 6">
            <a:hlinkClick r:id="rId4" action="ppaction://hlinksldjump"/>
            <a:extLst>
              <a:ext uri="{FF2B5EF4-FFF2-40B4-BE49-F238E27FC236}">
                <a16:creationId xmlns:a16="http://schemas.microsoft.com/office/drawing/2014/main" id="{22F11604-7818-42CB-8D02-307639CE5882}"/>
              </a:ext>
            </a:extLst>
          </p:cNvPr>
          <p:cNvSpPr txBox="1"/>
          <p:nvPr/>
        </p:nvSpPr>
        <p:spPr>
          <a:xfrm>
            <a:off x="829501" y="3502820"/>
            <a:ext cx="5238485" cy="338554"/>
          </a:xfrm>
          <a:prstGeom prst="rect">
            <a:avLst/>
          </a:prstGeom>
          <a:noFill/>
        </p:spPr>
        <p:txBody>
          <a:bodyPr wrap="none" rtlCol="0">
            <a:spAutoFit/>
          </a:bodyPr>
          <a:lstStyle/>
          <a:p>
            <a:r>
              <a:rPr lang="en-US" sz="1600" dirty="0">
                <a:latin typeface="+mn-lt"/>
              </a:rPr>
              <a:t>A.  When the FSO finishes their CG-2576 for that month. </a:t>
            </a:r>
          </a:p>
        </p:txBody>
      </p:sp>
      <p:sp>
        <p:nvSpPr>
          <p:cNvPr id="6" name="TextBox 5">
            <a:hlinkClick r:id="rId4" action="ppaction://hlinksldjump"/>
            <a:extLst>
              <a:ext uri="{FF2B5EF4-FFF2-40B4-BE49-F238E27FC236}">
                <a16:creationId xmlns:a16="http://schemas.microsoft.com/office/drawing/2014/main" id="{D2F8DDC1-8D93-40C1-93BF-4CB60B8134C2}"/>
              </a:ext>
            </a:extLst>
          </p:cNvPr>
          <p:cNvSpPr txBox="1"/>
          <p:nvPr/>
        </p:nvSpPr>
        <p:spPr>
          <a:xfrm>
            <a:off x="829501" y="3881515"/>
            <a:ext cx="5618398" cy="369332"/>
          </a:xfrm>
          <a:prstGeom prst="rect">
            <a:avLst/>
          </a:prstGeom>
          <a:noFill/>
        </p:spPr>
        <p:txBody>
          <a:bodyPr wrap="none" rtlCol="0">
            <a:spAutoFit/>
          </a:bodyPr>
          <a:lstStyle/>
          <a:p>
            <a:r>
              <a:rPr lang="en-US" sz="1600" dirty="0">
                <a:latin typeface="+mn-lt"/>
              </a:rPr>
              <a:t>B.  When an “ERROR” message window pops-up in the ASDR</a:t>
            </a:r>
            <a:r>
              <a:rPr lang="en-US" dirty="0">
                <a:latin typeface="+mn-lt"/>
              </a:rPr>
              <a:t>.</a:t>
            </a:r>
          </a:p>
        </p:txBody>
      </p:sp>
      <p:sp>
        <p:nvSpPr>
          <p:cNvPr id="9" name="TextBox 8">
            <a:extLst>
              <a:ext uri="{FF2B5EF4-FFF2-40B4-BE49-F238E27FC236}">
                <a16:creationId xmlns:a16="http://schemas.microsoft.com/office/drawing/2014/main" id="{EE7EE29E-CC4C-4225-81E7-297CFF348644}"/>
              </a:ext>
            </a:extLst>
          </p:cNvPr>
          <p:cNvSpPr txBox="1"/>
          <p:nvPr/>
        </p:nvSpPr>
        <p:spPr>
          <a:xfrm>
            <a:off x="304800" y="4795944"/>
            <a:ext cx="3827010" cy="400110"/>
          </a:xfrm>
          <a:prstGeom prst="rect">
            <a:avLst/>
          </a:prstGeom>
          <a:noFill/>
        </p:spPr>
        <p:txBody>
          <a:bodyPr wrap="none" rtlCol="0">
            <a:spAutoFit/>
          </a:bodyPr>
          <a:lstStyle/>
          <a:p>
            <a:r>
              <a:rPr lang="en-US" sz="2000" b="1" dirty="0">
                <a:latin typeface="+mn-lt"/>
              </a:rPr>
              <a:t>3. How is the ASDR generated?</a:t>
            </a:r>
          </a:p>
        </p:txBody>
      </p:sp>
      <p:sp>
        <p:nvSpPr>
          <p:cNvPr id="11" name="TextBox 10">
            <a:hlinkClick r:id="rId5" action="ppaction://hlinksldjump"/>
            <a:extLst>
              <a:ext uri="{FF2B5EF4-FFF2-40B4-BE49-F238E27FC236}">
                <a16:creationId xmlns:a16="http://schemas.microsoft.com/office/drawing/2014/main" id="{AB61F75F-8A1D-49FD-864A-DABDAC4E1E84}"/>
              </a:ext>
            </a:extLst>
          </p:cNvPr>
          <p:cNvSpPr txBox="1"/>
          <p:nvPr/>
        </p:nvSpPr>
        <p:spPr>
          <a:xfrm>
            <a:off x="838559" y="5353970"/>
            <a:ext cx="6857641" cy="584775"/>
          </a:xfrm>
          <a:prstGeom prst="rect">
            <a:avLst/>
          </a:prstGeom>
          <a:noFill/>
        </p:spPr>
        <p:txBody>
          <a:bodyPr wrap="square" rtlCol="0">
            <a:spAutoFit/>
          </a:bodyPr>
          <a:lstStyle/>
          <a:p>
            <a:r>
              <a:rPr lang="en-US" sz="1600" dirty="0">
                <a:latin typeface="+mn-lt"/>
              </a:rPr>
              <a:t>A.  The FSO generates the ASDR by entering billing data into the ASDR from CG-2576 Line 39 “Receivables due to be collected by the CGDF.” </a:t>
            </a:r>
          </a:p>
        </p:txBody>
      </p:sp>
      <p:sp>
        <p:nvSpPr>
          <p:cNvPr id="12" name="TextBox 11">
            <a:hlinkClick r:id="rId6" action="ppaction://hlinksldjump"/>
            <a:extLst>
              <a:ext uri="{FF2B5EF4-FFF2-40B4-BE49-F238E27FC236}">
                <a16:creationId xmlns:a16="http://schemas.microsoft.com/office/drawing/2014/main" id="{CCCF8647-89BF-4E3D-884C-0F6E44613509}"/>
              </a:ext>
            </a:extLst>
          </p:cNvPr>
          <p:cNvSpPr txBox="1"/>
          <p:nvPr/>
        </p:nvSpPr>
        <p:spPr>
          <a:xfrm>
            <a:off x="838559" y="6043003"/>
            <a:ext cx="7162081" cy="584775"/>
          </a:xfrm>
          <a:prstGeom prst="rect">
            <a:avLst/>
          </a:prstGeom>
          <a:noFill/>
        </p:spPr>
        <p:txBody>
          <a:bodyPr wrap="square" rtlCol="0">
            <a:spAutoFit/>
          </a:bodyPr>
          <a:lstStyle/>
          <a:p>
            <a:r>
              <a:rPr lang="en-US" sz="1600" dirty="0">
                <a:latin typeface="+mn-lt"/>
              </a:rPr>
              <a:t>B.  FINCEN generates the ASDR and pulls CGDF billing data from the FSO’s CG-2576 Line 39 “Receivables due to be collected by the CGDF.” </a:t>
            </a:r>
          </a:p>
        </p:txBody>
      </p:sp>
      <p:sp>
        <p:nvSpPr>
          <p:cNvPr id="15" name="TextBox 14">
            <a:extLst>
              <a:ext uri="{FF2B5EF4-FFF2-40B4-BE49-F238E27FC236}">
                <a16:creationId xmlns:a16="http://schemas.microsoft.com/office/drawing/2014/main" id="{DE53BF3D-7C69-42A8-900B-507FCF689430}"/>
              </a:ext>
            </a:extLst>
          </p:cNvPr>
          <p:cNvSpPr txBox="1"/>
          <p:nvPr/>
        </p:nvSpPr>
        <p:spPr>
          <a:xfrm>
            <a:off x="228600" y="1728424"/>
            <a:ext cx="8308198" cy="400110"/>
          </a:xfrm>
          <a:prstGeom prst="rect">
            <a:avLst/>
          </a:prstGeom>
          <a:noFill/>
        </p:spPr>
        <p:txBody>
          <a:bodyPr wrap="square" rtlCol="0">
            <a:spAutoFit/>
          </a:bodyPr>
          <a:lstStyle/>
          <a:p>
            <a:r>
              <a:rPr lang="en-US" sz="2000" b="1" dirty="0">
                <a:latin typeface="+mn-lt"/>
              </a:rPr>
              <a:t>1. What does the ASDR provide?  </a:t>
            </a:r>
          </a:p>
        </p:txBody>
      </p:sp>
      <p:sp>
        <p:nvSpPr>
          <p:cNvPr id="17" name="TextBox 16">
            <a:hlinkClick r:id="rId7" action="ppaction://hlinksldjump"/>
            <a:extLst>
              <a:ext uri="{FF2B5EF4-FFF2-40B4-BE49-F238E27FC236}">
                <a16:creationId xmlns:a16="http://schemas.microsoft.com/office/drawing/2014/main" id="{E1AE2C64-3EAC-4AF2-9886-D82BC547A13D}"/>
              </a:ext>
            </a:extLst>
          </p:cNvPr>
          <p:cNvSpPr txBox="1"/>
          <p:nvPr/>
        </p:nvSpPr>
        <p:spPr>
          <a:xfrm>
            <a:off x="533400" y="2606959"/>
            <a:ext cx="8521756" cy="338554"/>
          </a:xfrm>
          <a:prstGeom prst="rect">
            <a:avLst/>
          </a:prstGeom>
          <a:noFill/>
        </p:spPr>
        <p:txBody>
          <a:bodyPr wrap="none" rtlCol="0">
            <a:spAutoFit/>
          </a:bodyPr>
          <a:lstStyle/>
          <a:p>
            <a:r>
              <a:rPr lang="en-US" sz="1600" dirty="0">
                <a:latin typeface="+mn-lt"/>
              </a:rPr>
              <a:t>B.  The ASDR shows the FSO bills due to be collected by the CGDF and the status of payments. </a:t>
            </a:r>
          </a:p>
        </p:txBody>
      </p:sp>
      <p:sp>
        <p:nvSpPr>
          <p:cNvPr id="18" name="TextBox 17">
            <a:hlinkClick r:id="rId8" action="ppaction://hlinksldjump"/>
            <a:extLst>
              <a:ext uri="{FF2B5EF4-FFF2-40B4-BE49-F238E27FC236}">
                <a16:creationId xmlns:a16="http://schemas.microsoft.com/office/drawing/2014/main" id="{732900BA-BEC6-48BD-BB87-6C2CE80F1EAF}"/>
              </a:ext>
            </a:extLst>
          </p:cNvPr>
          <p:cNvSpPr txBox="1"/>
          <p:nvPr/>
        </p:nvSpPr>
        <p:spPr>
          <a:xfrm>
            <a:off x="533400" y="2190123"/>
            <a:ext cx="8308197" cy="338554"/>
          </a:xfrm>
          <a:prstGeom prst="rect">
            <a:avLst/>
          </a:prstGeom>
          <a:noFill/>
        </p:spPr>
        <p:txBody>
          <a:bodyPr wrap="square" rtlCol="0">
            <a:spAutoFit/>
          </a:bodyPr>
          <a:lstStyle/>
          <a:p>
            <a:r>
              <a:rPr lang="en-US" sz="1600" dirty="0">
                <a:latin typeface="+mn-lt"/>
              </a:rPr>
              <a:t>A.  The ASDR provides the total bill due that month, which the FSO copies into the CG-2576.</a:t>
            </a:r>
            <a:endParaRPr lang="en-US" dirty="0">
              <a:latin typeface="+mn-lt"/>
            </a:endParaRPr>
          </a:p>
        </p:txBody>
      </p:sp>
    </p:spTree>
    <p:extLst>
      <p:ext uri="{BB962C8B-B14F-4D97-AF65-F5344CB8AC3E}">
        <p14:creationId xmlns:p14="http://schemas.microsoft.com/office/powerpoint/2010/main" val="19707527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76A8224-230B-41A2-B1C1-FE9A305552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402" y="1105569"/>
            <a:ext cx="2470598" cy="1966258"/>
          </a:xfrm>
          <a:prstGeom prst="rect">
            <a:avLst/>
          </a:prstGeom>
        </p:spPr>
      </p:pic>
      <p:sp>
        <p:nvSpPr>
          <p:cNvPr id="2" name="TextBox 1">
            <a:extLst>
              <a:ext uri="{FF2B5EF4-FFF2-40B4-BE49-F238E27FC236}">
                <a16:creationId xmlns:a16="http://schemas.microsoft.com/office/drawing/2014/main" id="{2443CA50-F5CD-4B12-8F41-39C5C982F5F9}"/>
              </a:ext>
            </a:extLst>
          </p:cNvPr>
          <p:cNvSpPr txBox="1"/>
          <p:nvPr/>
        </p:nvSpPr>
        <p:spPr>
          <a:xfrm>
            <a:off x="2819400" y="1371600"/>
            <a:ext cx="5192832" cy="1569660"/>
          </a:xfrm>
          <a:prstGeom prst="rect">
            <a:avLst/>
          </a:prstGeom>
          <a:noFill/>
        </p:spPr>
        <p:txBody>
          <a:bodyPr wrap="none" rtlCol="0">
            <a:spAutoFit/>
          </a:bodyPr>
          <a:lstStyle/>
          <a:p>
            <a:r>
              <a:rPr lang="en-US" sz="4800" dirty="0">
                <a:latin typeface="+mn-lt"/>
              </a:rPr>
              <a:t>That is not correct.</a:t>
            </a:r>
          </a:p>
          <a:p>
            <a:r>
              <a:rPr lang="en-US" sz="4800" dirty="0">
                <a:latin typeface="+mn-lt"/>
              </a:rPr>
              <a:t>Please try again. </a:t>
            </a:r>
          </a:p>
        </p:txBody>
      </p:sp>
      <p:sp>
        <p:nvSpPr>
          <p:cNvPr id="6" name="TextBox 5">
            <a:extLst>
              <a:ext uri="{FF2B5EF4-FFF2-40B4-BE49-F238E27FC236}">
                <a16:creationId xmlns:a16="http://schemas.microsoft.com/office/drawing/2014/main" id="{44206F88-AD09-4976-870A-E310515B57D8}"/>
              </a:ext>
            </a:extLst>
          </p:cNvPr>
          <p:cNvSpPr txBox="1"/>
          <p:nvPr/>
        </p:nvSpPr>
        <p:spPr>
          <a:xfrm>
            <a:off x="6998919" y="6265837"/>
            <a:ext cx="1805302" cy="400110"/>
          </a:xfrm>
          <a:prstGeom prst="rect">
            <a:avLst/>
          </a:prstGeom>
          <a:noFill/>
        </p:spPr>
        <p:txBody>
          <a:bodyPr wrap="none" rtlCol="0">
            <a:spAutoFit/>
          </a:bodyPr>
          <a:lstStyle/>
          <a:p>
            <a:r>
              <a:rPr lang="en-US" sz="2000" b="1" dirty="0"/>
              <a:t>Try again…</a:t>
            </a:r>
          </a:p>
        </p:txBody>
      </p:sp>
      <p:sp>
        <p:nvSpPr>
          <p:cNvPr id="7" name="Action Button: Return 6">
            <a:hlinkClick r:id="rId3" action="ppaction://hlinksldjump" highlightClick="1"/>
            <a:extLst>
              <a:ext uri="{FF2B5EF4-FFF2-40B4-BE49-F238E27FC236}">
                <a16:creationId xmlns:a16="http://schemas.microsoft.com/office/drawing/2014/main" id="{BC536DC2-6A00-4DB4-B6EF-ADB236488DAA}"/>
              </a:ext>
            </a:extLst>
          </p:cNvPr>
          <p:cNvSpPr/>
          <p:nvPr/>
        </p:nvSpPr>
        <p:spPr>
          <a:xfrm>
            <a:off x="7924800" y="5702350"/>
            <a:ext cx="996341" cy="52322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hlinkClick r:id="rId4" action="ppaction://hlinksldjump"/>
            <a:extLst>
              <a:ext uri="{FF2B5EF4-FFF2-40B4-BE49-F238E27FC236}">
                <a16:creationId xmlns:a16="http://schemas.microsoft.com/office/drawing/2014/main" id="{A344509F-9E38-4336-8B06-CDA1504458EC}"/>
              </a:ext>
            </a:extLst>
          </p:cNvPr>
          <p:cNvSpPr txBox="1"/>
          <p:nvPr/>
        </p:nvSpPr>
        <p:spPr>
          <a:xfrm>
            <a:off x="196402" y="3386760"/>
            <a:ext cx="8261798" cy="2308324"/>
          </a:xfrm>
          <a:prstGeom prst="rect">
            <a:avLst/>
          </a:prstGeom>
          <a:noFill/>
        </p:spPr>
        <p:txBody>
          <a:bodyPr wrap="square" rtlCol="0">
            <a:spAutoFit/>
          </a:bodyPr>
          <a:lstStyle/>
          <a:p>
            <a:r>
              <a:rPr lang="en-US" dirty="0">
                <a:latin typeface="+mn-lt"/>
              </a:rPr>
              <a:t>No, the ASDR does not provide data the FSO must enter into the CG-2576.  It is the other way around. Remember – FINCEN owns the ASDR, and FINCEN pulls data from the FSO’s CG-2576 to create ASDR data about bills due to the CGDF (specifically, CG-2576 Line 39, “Receivables due to be collected by the CGDF.”)</a:t>
            </a:r>
          </a:p>
          <a:p>
            <a:endParaRPr lang="en-US" dirty="0">
              <a:latin typeface="+mn-lt"/>
            </a:endParaRPr>
          </a:p>
          <a:p>
            <a:r>
              <a:rPr lang="en-US" dirty="0">
                <a:latin typeface="+mn-lt"/>
              </a:rPr>
              <a:t>The reason the FSO checks the ASDR both during the month and at the end of the month is to see if bills due to the CGDF have been paid  (status is displayed on the right side of the ASDR.) </a:t>
            </a:r>
          </a:p>
        </p:txBody>
      </p:sp>
    </p:spTree>
    <p:extLst>
      <p:ext uri="{BB962C8B-B14F-4D97-AF65-F5344CB8AC3E}">
        <p14:creationId xmlns:p14="http://schemas.microsoft.com/office/powerpoint/2010/main" val="18098878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011A7F-DB32-49F2-9F52-8DE984A12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30103">
            <a:off x="237151" y="898671"/>
            <a:ext cx="2964679" cy="2041385"/>
          </a:xfrm>
          <a:prstGeom prst="rect">
            <a:avLst/>
          </a:prstGeom>
        </p:spPr>
      </p:pic>
      <p:sp>
        <p:nvSpPr>
          <p:cNvPr id="4" name="TextBox 3">
            <a:extLst>
              <a:ext uri="{FF2B5EF4-FFF2-40B4-BE49-F238E27FC236}">
                <a16:creationId xmlns:a16="http://schemas.microsoft.com/office/drawing/2014/main" id="{7C4E3C53-5819-431C-B75B-043E16F65DE8}"/>
              </a:ext>
            </a:extLst>
          </p:cNvPr>
          <p:cNvSpPr txBox="1"/>
          <p:nvPr/>
        </p:nvSpPr>
        <p:spPr>
          <a:xfrm>
            <a:off x="3200400" y="893621"/>
            <a:ext cx="4206601" cy="1446550"/>
          </a:xfrm>
          <a:prstGeom prst="rect">
            <a:avLst/>
          </a:prstGeom>
          <a:noFill/>
        </p:spPr>
        <p:txBody>
          <a:bodyPr wrap="none" rtlCol="0">
            <a:spAutoFit/>
          </a:bodyPr>
          <a:lstStyle/>
          <a:p>
            <a:r>
              <a:rPr lang="en-US" sz="4800" dirty="0">
                <a:solidFill>
                  <a:schemeClr val="accent1"/>
                </a:solidFill>
                <a:latin typeface="+mn-lt"/>
              </a:rPr>
              <a:t>That’s right!</a:t>
            </a:r>
          </a:p>
          <a:p>
            <a:r>
              <a:rPr lang="en-US" sz="4000" dirty="0">
                <a:solidFill>
                  <a:schemeClr val="accent1"/>
                </a:solidFill>
              </a:rPr>
              <a:t>Congratulations! </a:t>
            </a:r>
            <a:r>
              <a:rPr lang="en-US" sz="4000" dirty="0">
                <a:solidFill>
                  <a:schemeClr val="bg1"/>
                </a:solidFill>
              </a:rPr>
              <a:t>!</a:t>
            </a:r>
          </a:p>
        </p:txBody>
      </p:sp>
      <p:sp>
        <p:nvSpPr>
          <p:cNvPr id="7" name="Action Button: Return 6">
            <a:hlinkClick r:id="rId3" action="ppaction://hlinksldjump" highlightClick="1"/>
            <a:extLst>
              <a:ext uri="{FF2B5EF4-FFF2-40B4-BE49-F238E27FC236}">
                <a16:creationId xmlns:a16="http://schemas.microsoft.com/office/drawing/2014/main" id="{92C5ADA9-0D3D-463B-91DF-C3B643EB7657}"/>
              </a:ext>
            </a:extLst>
          </p:cNvPr>
          <p:cNvSpPr/>
          <p:nvPr/>
        </p:nvSpPr>
        <p:spPr>
          <a:xfrm>
            <a:off x="7124053" y="5608044"/>
            <a:ext cx="1334147" cy="542069"/>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529F55C-F6F6-4516-A5AB-FFA38BA2F170}"/>
              </a:ext>
            </a:extLst>
          </p:cNvPr>
          <p:cNvSpPr txBox="1"/>
          <p:nvPr/>
        </p:nvSpPr>
        <p:spPr>
          <a:xfrm>
            <a:off x="6288411" y="6150114"/>
            <a:ext cx="2855590" cy="646331"/>
          </a:xfrm>
          <a:prstGeom prst="rect">
            <a:avLst/>
          </a:prstGeom>
          <a:noFill/>
        </p:spPr>
        <p:txBody>
          <a:bodyPr wrap="square" rtlCol="0">
            <a:spAutoFit/>
          </a:bodyPr>
          <a:lstStyle/>
          <a:p>
            <a:pPr algn="ctr"/>
            <a:r>
              <a:rPr lang="en-US" dirty="0">
                <a:latin typeface="+mn-lt"/>
              </a:rPr>
              <a:t>Return to complete the Knowledge Check</a:t>
            </a:r>
          </a:p>
        </p:txBody>
      </p:sp>
      <p:sp>
        <p:nvSpPr>
          <p:cNvPr id="6" name="TextBox 5">
            <a:extLst>
              <a:ext uri="{FF2B5EF4-FFF2-40B4-BE49-F238E27FC236}">
                <a16:creationId xmlns:a16="http://schemas.microsoft.com/office/drawing/2014/main" id="{8B22C42D-7866-4126-9247-62F08C85F4E4}"/>
              </a:ext>
            </a:extLst>
          </p:cNvPr>
          <p:cNvSpPr txBox="1"/>
          <p:nvPr/>
        </p:nvSpPr>
        <p:spPr>
          <a:xfrm>
            <a:off x="304800" y="3145831"/>
            <a:ext cx="8229600" cy="2185214"/>
          </a:xfrm>
          <a:prstGeom prst="rect">
            <a:avLst/>
          </a:prstGeom>
          <a:noFill/>
        </p:spPr>
        <p:txBody>
          <a:bodyPr wrap="square" rtlCol="0">
            <a:spAutoFit/>
          </a:bodyPr>
          <a:lstStyle/>
          <a:p>
            <a:pPr>
              <a:spcBef>
                <a:spcPts val="600"/>
              </a:spcBef>
            </a:pPr>
            <a:r>
              <a:rPr lang="en-US" dirty="0">
                <a:latin typeface="+mn-lt"/>
                <a:cs typeface="Arial" panose="020B0604020202020204" pitchFamily="34" charset="0"/>
              </a:rPr>
              <a:t>The ASDR is a FINCEN-generated and FINCEN-managed online report that tracks Receivables (Bills) to be collected by the FSO’s Dining Facility, and the monetary values that are actually paid.  </a:t>
            </a:r>
          </a:p>
          <a:p>
            <a:pPr>
              <a:spcBef>
                <a:spcPts val="600"/>
              </a:spcBef>
            </a:pPr>
            <a:endParaRPr lang="en-US" dirty="0">
              <a:latin typeface="+mn-lt"/>
              <a:cs typeface="Arial" panose="020B0604020202020204" pitchFamily="34" charset="0"/>
            </a:endParaRPr>
          </a:p>
          <a:p>
            <a:pPr>
              <a:spcBef>
                <a:spcPts val="600"/>
              </a:spcBef>
            </a:pPr>
            <a:r>
              <a:rPr lang="en-US" dirty="0">
                <a:latin typeface="+mn-lt"/>
                <a:cs typeface="Arial" panose="020B0604020202020204" pitchFamily="34" charset="0"/>
              </a:rPr>
              <a:t>This allows the FSO to see if the Dining Facility’s account is in good standing with FINCEN.  </a:t>
            </a:r>
          </a:p>
          <a:p>
            <a:endParaRPr lang="en-US" dirty="0"/>
          </a:p>
        </p:txBody>
      </p:sp>
    </p:spTree>
    <p:extLst>
      <p:ext uri="{BB962C8B-B14F-4D97-AF65-F5344CB8AC3E}">
        <p14:creationId xmlns:p14="http://schemas.microsoft.com/office/powerpoint/2010/main" val="7949541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43CA50-F5CD-4B12-8F41-39C5C982F5F9}"/>
              </a:ext>
            </a:extLst>
          </p:cNvPr>
          <p:cNvSpPr txBox="1"/>
          <p:nvPr/>
        </p:nvSpPr>
        <p:spPr>
          <a:xfrm>
            <a:off x="3352800" y="1371600"/>
            <a:ext cx="5257800" cy="1569660"/>
          </a:xfrm>
          <a:prstGeom prst="rect">
            <a:avLst/>
          </a:prstGeom>
          <a:noFill/>
        </p:spPr>
        <p:txBody>
          <a:bodyPr wrap="square" rtlCol="0">
            <a:spAutoFit/>
          </a:bodyPr>
          <a:lstStyle/>
          <a:p>
            <a:r>
              <a:rPr lang="en-US" sz="4800" dirty="0">
                <a:latin typeface="+mn-lt"/>
              </a:rPr>
              <a:t>That is not correct.</a:t>
            </a:r>
          </a:p>
          <a:p>
            <a:r>
              <a:rPr lang="en-US" sz="4800" dirty="0">
                <a:latin typeface="+mn-lt"/>
              </a:rPr>
              <a:t>Please try again. </a:t>
            </a:r>
          </a:p>
        </p:txBody>
      </p:sp>
      <p:sp>
        <p:nvSpPr>
          <p:cNvPr id="6" name="TextBox 5">
            <a:extLst>
              <a:ext uri="{FF2B5EF4-FFF2-40B4-BE49-F238E27FC236}">
                <a16:creationId xmlns:a16="http://schemas.microsoft.com/office/drawing/2014/main" id="{44206F88-AD09-4976-870A-E310515B57D8}"/>
              </a:ext>
            </a:extLst>
          </p:cNvPr>
          <p:cNvSpPr txBox="1"/>
          <p:nvPr/>
        </p:nvSpPr>
        <p:spPr>
          <a:xfrm>
            <a:off x="6998919" y="6265837"/>
            <a:ext cx="1805302" cy="400110"/>
          </a:xfrm>
          <a:prstGeom prst="rect">
            <a:avLst/>
          </a:prstGeom>
          <a:noFill/>
        </p:spPr>
        <p:txBody>
          <a:bodyPr wrap="none" rtlCol="0">
            <a:spAutoFit/>
          </a:bodyPr>
          <a:lstStyle/>
          <a:p>
            <a:r>
              <a:rPr lang="en-US" sz="2000" b="1" dirty="0"/>
              <a:t>Try again…</a:t>
            </a:r>
          </a:p>
        </p:txBody>
      </p:sp>
      <p:sp>
        <p:nvSpPr>
          <p:cNvPr id="7" name="Action Button: Return 6">
            <a:hlinkClick r:id="rId2" action="ppaction://hlinksldjump" highlightClick="1"/>
            <a:extLst>
              <a:ext uri="{FF2B5EF4-FFF2-40B4-BE49-F238E27FC236}">
                <a16:creationId xmlns:a16="http://schemas.microsoft.com/office/drawing/2014/main" id="{BC536DC2-6A00-4DB4-B6EF-ADB236488DAA}"/>
              </a:ext>
            </a:extLst>
          </p:cNvPr>
          <p:cNvSpPr/>
          <p:nvPr/>
        </p:nvSpPr>
        <p:spPr>
          <a:xfrm>
            <a:off x="7924800" y="5702350"/>
            <a:ext cx="996341" cy="52322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D740C24-7A5B-40C5-9D24-DBD9D47E14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799" y="1194652"/>
            <a:ext cx="2877529" cy="2158147"/>
          </a:xfrm>
          <a:prstGeom prst="rect">
            <a:avLst/>
          </a:prstGeom>
        </p:spPr>
      </p:pic>
    </p:spTree>
    <p:extLst>
      <p:ext uri="{BB962C8B-B14F-4D97-AF65-F5344CB8AC3E}">
        <p14:creationId xmlns:p14="http://schemas.microsoft.com/office/powerpoint/2010/main" val="8198651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10BD7AA-0108-475D-A4FB-4430E1D33D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838200"/>
            <a:ext cx="1143000" cy="1295400"/>
          </a:xfrm>
          <a:prstGeom prst="rect">
            <a:avLst/>
          </a:prstGeom>
        </p:spPr>
      </p:pic>
      <p:sp>
        <p:nvSpPr>
          <p:cNvPr id="2" name="TextBox 1">
            <a:extLst>
              <a:ext uri="{FF2B5EF4-FFF2-40B4-BE49-F238E27FC236}">
                <a16:creationId xmlns:a16="http://schemas.microsoft.com/office/drawing/2014/main" id="{E23F59B2-C5CF-4D26-A100-F93D957556FF}"/>
              </a:ext>
            </a:extLst>
          </p:cNvPr>
          <p:cNvSpPr txBox="1"/>
          <p:nvPr/>
        </p:nvSpPr>
        <p:spPr>
          <a:xfrm>
            <a:off x="1716530" y="1426570"/>
            <a:ext cx="6096000" cy="707886"/>
          </a:xfrm>
          <a:prstGeom prst="rect">
            <a:avLst/>
          </a:prstGeom>
          <a:noFill/>
        </p:spPr>
        <p:txBody>
          <a:bodyPr wrap="square" rtlCol="0">
            <a:spAutoFit/>
          </a:bodyPr>
          <a:lstStyle/>
          <a:p>
            <a:r>
              <a:rPr lang="en-US" sz="4000" dirty="0">
                <a:latin typeface="+mn-lt"/>
              </a:rPr>
              <a:t>Yes, that’s right! </a:t>
            </a:r>
          </a:p>
        </p:txBody>
      </p:sp>
      <p:pic>
        <p:nvPicPr>
          <p:cNvPr id="9" name="Picture 8">
            <a:extLst>
              <a:ext uri="{FF2B5EF4-FFF2-40B4-BE49-F238E27FC236}">
                <a16:creationId xmlns:a16="http://schemas.microsoft.com/office/drawing/2014/main" id="{B761C7DB-1192-4FCE-8415-7720D18AA9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2402803"/>
            <a:ext cx="8534400" cy="2048161"/>
          </a:xfrm>
          <a:prstGeom prst="rect">
            <a:avLst/>
          </a:prstGeom>
          <a:ln w="19050">
            <a:solidFill>
              <a:schemeClr val="tx1"/>
            </a:solidFill>
          </a:ln>
          <a:effectLst>
            <a:outerShdw blurRad="50800" dist="38100" dir="2700000" algn="tl" rotWithShape="0">
              <a:prstClr val="black">
                <a:alpha val="40000"/>
              </a:prstClr>
            </a:outerShdw>
          </a:effectLst>
        </p:spPr>
      </p:pic>
      <p:sp>
        <p:nvSpPr>
          <p:cNvPr id="3" name="TextBox 2">
            <a:extLst>
              <a:ext uri="{FF2B5EF4-FFF2-40B4-BE49-F238E27FC236}">
                <a16:creationId xmlns:a16="http://schemas.microsoft.com/office/drawing/2014/main" id="{B6BCAE4A-70DE-4C1C-815A-528D40B74AC2}"/>
              </a:ext>
            </a:extLst>
          </p:cNvPr>
          <p:cNvSpPr txBox="1"/>
          <p:nvPr/>
        </p:nvSpPr>
        <p:spPr>
          <a:xfrm>
            <a:off x="304800" y="4642170"/>
            <a:ext cx="6185043" cy="707886"/>
          </a:xfrm>
          <a:prstGeom prst="rect">
            <a:avLst/>
          </a:prstGeom>
          <a:noFill/>
        </p:spPr>
        <p:txBody>
          <a:bodyPr wrap="square" rtlCol="0">
            <a:spAutoFit/>
          </a:bodyPr>
          <a:lstStyle/>
          <a:p>
            <a:r>
              <a:rPr lang="en-US" sz="2000" dirty="0">
                <a:latin typeface="+mn-lt"/>
              </a:rPr>
              <a:t>If the FSO sees red line(s) in the ASDR (example above), contact the FINCEN Liaison for guidance.</a:t>
            </a:r>
          </a:p>
        </p:txBody>
      </p:sp>
      <p:sp>
        <p:nvSpPr>
          <p:cNvPr id="10" name="Action Button: Return 9">
            <a:hlinkClick r:id="rId4" action="ppaction://hlinksldjump" highlightClick="1"/>
            <a:extLst>
              <a:ext uri="{FF2B5EF4-FFF2-40B4-BE49-F238E27FC236}">
                <a16:creationId xmlns:a16="http://schemas.microsoft.com/office/drawing/2014/main" id="{C3E51443-90AF-42F5-B42C-2A194F56262E}"/>
              </a:ext>
            </a:extLst>
          </p:cNvPr>
          <p:cNvSpPr/>
          <p:nvPr/>
        </p:nvSpPr>
        <p:spPr>
          <a:xfrm>
            <a:off x="7124053" y="5608044"/>
            <a:ext cx="1334147" cy="542069"/>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D1178B0-64BF-4CD2-9452-E28AEAE2ED0D}"/>
              </a:ext>
            </a:extLst>
          </p:cNvPr>
          <p:cNvSpPr txBox="1"/>
          <p:nvPr/>
        </p:nvSpPr>
        <p:spPr>
          <a:xfrm>
            <a:off x="6288411" y="6150114"/>
            <a:ext cx="2855590" cy="646331"/>
          </a:xfrm>
          <a:prstGeom prst="rect">
            <a:avLst/>
          </a:prstGeom>
          <a:noFill/>
        </p:spPr>
        <p:txBody>
          <a:bodyPr wrap="square" rtlCol="0">
            <a:spAutoFit/>
          </a:bodyPr>
          <a:lstStyle/>
          <a:p>
            <a:pPr algn="ctr"/>
            <a:r>
              <a:rPr lang="en-US" dirty="0">
                <a:latin typeface="+mn-lt"/>
              </a:rPr>
              <a:t>Return to complete the Knowledge Check</a:t>
            </a:r>
          </a:p>
        </p:txBody>
      </p:sp>
    </p:spTree>
    <p:extLst>
      <p:ext uri="{BB962C8B-B14F-4D97-AF65-F5344CB8AC3E}">
        <p14:creationId xmlns:p14="http://schemas.microsoft.com/office/powerpoint/2010/main" val="17429780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43CA50-F5CD-4B12-8F41-39C5C982F5F9}"/>
              </a:ext>
            </a:extLst>
          </p:cNvPr>
          <p:cNvSpPr txBox="1"/>
          <p:nvPr/>
        </p:nvSpPr>
        <p:spPr>
          <a:xfrm>
            <a:off x="2286000" y="1371600"/>
            <a:ext cx="6324600" cy="1569660"/>
          </a:xfrm>
          <a:prstGeom prst="rect">
            <a:avLst/>
          </a:prstGeom>
          <a:noFill/>
        </p:spPr>
        <p:txBody>
          <a:bodyPr wrap="square" rtlCol="0">
            <a:spAutoFit/>
          </a:bodyPr>
          <a:lstStyle/>
          <a:p>
            <a:r>
              <a:rPr lang="en-US" sz="4800" dirty="0">
                <a:latin typeface="+mn-lt"/>
              </a:rPr>
              <a:t>That is not correct.</a:t>
            </a:r>
          </a:p>
          <a:p>
            <a:r>
              <a:rPr lang="en-US" sz="4800" dirty="0">
                <a:latin typeface="+mn-lt"/>
              </a:rPr>
              <a:t>Please try again. </a:t>
            </a:r>
          </a:p>
        </p:txBody>
      </p:sp>
      <p:sp>
        <p:nvSpPr>
          <p:cNvPr id="6" name="TextBox 5">
            <a:extLst>
              <a:ext uri="{FF2B5EF4-FFF2-40B4-BE49-F238E27FC236}">
                <a16:creationId xmlns:a16="http://schemas.microsoft.com/office/drawing/2014/main" id="{44206F88-AD09-4976-870A-E310515B57D8}"/>
              </a:ext>
            </a:extLst>
          </p:cNvPr>
          <p:cNvSpPr txBox="1"/>
          <p:nvPr/>
        </p:nvSpPr>
        <p:spPr>
          <a:xfrm>
            <a:off x="6998919" y="6265837"/>
            <a:ext cx="1805302" cy="400110"/>
          </a:xfrm>
          <a:prstGeom prst="rect">
            <a:avLst/>
          </a:prstGeom>
          <a:noFill/>
        </p:spPr>
        <p:txBody>
          <a:bodyPr wrap="none" rtlCol="0">
            <a:spAutoFit/>
          </a:bodyPr>
          <a:lstStyle/>
          <a:p>
            <a:r>
              <a:rPr lang="en-US" sz="2000" b="1" dirty="0"/>
              <a:t>Try again…</a:t>
            </a:r>
          </a:p>
        </p:txBody>
      </p:sp>
      <p:sp>
        <p:nvSpPr>
          <p:cNvPr id="7" name="Action Button: Return 6">
            <a:hlinkClick r:id="rId2" action="ppaction://hlinksldjump" highlightClick="1"/>
            <a:extLst>
              <a:ext uri="{FF2B5EF4-FFF2-40B4-BE49-F238E27FC236}">
                <a16:creationId xmlns:a16="http://schemas.microsoft.com/office/drawing/2014/main" id="{BC536DC2-6A00-4DB4-B6EF-ADB236488DAA}"/>
              </a:ext>
            </a:extLst>
          </p:cNvPr>
          <p:cNvSpPr/>
          <p:nvPr/>
        </p:nvSpPr>
        <p:spPr>
          <a:xfrm>
            <a:off x="7924800" y="5702350"/>
            <a:ext cx="996341" cy="52322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A129673-1827-483B-B002-2E8746E523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360" y="1146780"/>
            <a:ext cx="1514475" cy="2019300"/>
          </a:xfrm>
          <a:prstGeom prst="rect">
            <a:avLst/>
          </a:prstGeom>
        </p:spPr>
      </p:pic>
      <p:sp>
        <p:nvSpPr>
          <p:cNvPr id="8" name="TextBox 7">
            <a:extLst>
              <a:ext uri="{FF2B5EF4-FFF2-40B4-BE49-F238E27FC236}">
                <a16:creationId xmlns:a16="http://schemas.microsoft.com/office/drawing/2014/main" id="{AC5BD3A0-9D73-4A2D-8303-7EF9E468A72F}"/>
              </a:ext>
            </a:extLst>
          </p:cNvPr>
          <p:cNvSpPr txBox="1"/>
          <p:nvPr/>
        </p:nvSpPr>
        <p:spPr>
          <a:xfrm>
            <a:off x="457200" y="3489540"/>
            <a:ext cx="7467600" cy="1938992"/>
          </a:xfrm>
          <a:prstGeom prst="rect">
            <a:avLst/>
          </a:prstGeom>
          <a:noFill/>
        </p:spPr>
        <p:txBody>
          <a:bodyPr wrap="square" rtlCol="0">
            <a:spAutoFit/>
          </a:bodyPr>
          <a:lstStyle/>
          <a:p>
            <a:r>
              <a:rPr lang="en-US" sz="2000" dirty="0">
                <a:latin typeface="+mn-lt"/>
              </a:rPr>
              <a:t>Remember that the FSO does not create the ASDR. FINCEN creates and manages the ASDR using the FSO’s CG-2576 data (line 39) for the amount (bills) to be collected by the CGDF. </a:t>
            </a:r>
          </a:p>
          <a:p>
            <a:endParaRPr lang="en-US" sz="2000" dirty="0">
              <a:latin typeface="+mn-lt"/>
            </a:endParaRPr>
          </a:p>
          <a:p>
            <a:r>
              <a:rPr lang="en-US" sz="2000" dirty="0">
                <a:latin typeface="+mn-lt"/>
              </a:rPr>
              <a:t>The FSO refers to the ASDR throughout the month and at the end of the month to track billing and payment status for that month.  </a:t>
            </a:r>
          </a:p>
        </p:txBody>
      </p:sp>
    </p:spTree>
    <p:extLst>
      <p:ext uri="{BB962C8B-B14F-4D97-AF65-F5344CB8AC3E}">
        <p14:creationId xmlns:p14="http://schemas.microsoft.com/office/powerpoint/2010/main" val="15015616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10BD7AA-0108-475D-A4FB-4430E1D33D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838200"/>
            <a:ext cx="1600200" cy="1447800"/>
          </a:xfrm>
          <a:prstGeom prst="rect">
            <a:avLst/>
          </a:prstGeom>
        </p:spPr>
      </p:pic>
      <p:sp>
        <p:nvSpPr>
          <p:cNvPr id="2" name="TextBox 1">
            <a:extLst>
              <a:ext uri="{FF2B5EF4-FFF2-40B4-BE49-F238E27FC236}">
                <a16:creationId xmlns:a16="http://schemas.microsoft.com/office/drawing/2014/main" id="{E23F59B2-C5CF-4D26-A100-F93D957556FF}"/>
              </a:ext>
            </a:extLst>
          </p:cNvPr>
          <p:cNvSpPr txBox="1"/>
          <p:nvPr/>
        </p:nvSpPr>
        <p:spPr>
          <a:xfrm>
            <a:off x="2514600" y="1316459"/>
            <a:ext cx="6096000" cy="707886"/>
          </a:xfrm>
          <a:prstGeom prst="rect">
            <a:avLst/>
          </a:prstGeom>
          <a:noFill/>
        </p:spPr>
        <p:txBody>
          <a:bodyPr wrap="square" rtlCol="0">
            <a:spAutoFit/>
          </a:bodyPr>
          <a:lstStyle/>
          <a:p>
            <a:r>
              <a:rPr lang="en-US" sz="4000" dirty="0">
                <a:latin typeface="+mn-lt"/>
              </a:rPr>
              <a:t>Yes, that’s right! </a:t>
            </a:r>
          </a:p>
        </p:txBody>
      </p:sp>
      <p:sp>
        <p:nvSpPr>
          <p:cNvPr id="8" name="Action Button: Go Forward or Next 7">
            <a:hlinkClick r:id="" action="ppaction://hlinkshowjump?jump=nextslide" highlightClick="1"/>
            <a:extLst>
              <a:ext uri="{FF2B5EF4-FFF2-40B4-BE49-F238E27FC236}">
                <a16:creationId xmlns:a16="http://schemas.microsoft.com/office/drawing/2014/main" id="{61AB2DE4-5C59-4DC5-913B-53341F029E57}"/>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36B38B9-A2CC-46EC-AD81-65C9C0AA9FCA}"/>
              </a:ext>
            </a:extLst>
          </p:cNvPr>
          <p:cNvSpPr txBox="1"/>
          <p:nvPr/>
        </p:nvSpPr>
        <p:spPr>
          <a:xfrm>
            <a:off x="4114800" y="2667000"/>
            <a:ext cx="4114800" cy="2385268"/>
          </a:xfrm>
          <a:prstGeom prst="rect">
            <a:avLst/>
          </a:prstGeom>
          <a:noFill/>
        </p:spPr>
        <p:txBody>
          <a:bodyPr wrap="square" rtlCol="0">
            <a:spAutoFit/>
          </a:bodyPr>
          <a:lstStyle/>
          <a:p>
            <a:pPr>
              <a:spcBef>
                <a:spcPts val="600"/>
              </a:spcBef>
            </a:pPr>
            <a:r>
              <a:rPr lang="en-US" dirty="0">
                <a:latin typeface="+mn-lt"/>
                <a:cs typeface="Arial" panose="020B0604020202020204" pitchFamily="34" charset="0"/>
              </a:rPr>
              <a:t>The ASDR lets the FSO see if the Dining Facility’s account is in good standing with FINCEN (e.g., whether all bills due have been paid to the CGDF.)  </a:t>
            </a:r>
          </a:p>
          <a:p>
            <a:pPr>
              <a:spcBef>
                <a:spcPts val="600"/>
              </a:spcBef>
            </a:pPr>
            <a:r>
              <a:rPr lang="en-US" dirty="0">
                <a:latin typeface="+mn-lt"/>
                <a:cs typeface="Arial" panose="020B0604020202020204" pitchFamily="34" charset="0"/>
              </a:rPr>
              <a:t>The ASDR tracks Receivables (Bills) to be collected by the FSO’s Dining Facility, and the monetary values that are actually paid.  </a:t>
            </a:r>
            <a:endParaRPr lang="en-US" dirty="0"/>
          </a:p>
        </p:txBody>
      </p:sp>
      <p:pic>
        <p:nvPicPr>
          <p:cNvPr id="5" name="Picture 4">
            <a:extLst>
              <a:ext uri="{FF2B5EF4-FFF2-40B4-BE49-F238E27FC236}">
                <a16:creationId xmlns:a16="http://schemas.microsoft.com/office/drawing/2014/main" id="{F1C5DF05-8433-4C82-A6E5-52E6BE17C5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121" y="2569408"/>
            <a:ext cx="3657600" cy="2430117"/>
          </a:xfrm>
          <a:prstGeom prst="rect">
            <a:avLst/>
          </a:prstGeom>
        </p:spPr>
      </p:pic>
    </p:spTree>
    <p:extLst>
      <p:ext uri="{BB962C8B-B14F-4D97-AF65-F5344CB8AC3E}">
        <p14:creationId xmlns:p14="http://schemas.microsoft.com/office/powerpoint/2010/main" val="4042616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09600" y="2362200"/>
            <a:ext cx="7924800" cy="3810000"/>
          </a:xfrm>
        </p:spPr>
        <p:txBody>
          <a:bodyPr/>
          <a:lstStyle/>
          <a:p>
            <a:pPr>
              <a:buClr>
                <a:schemeClr val="bg2">
                  <a:lumMod val="50000"/>
                </a:schemeClr>
              </a:buClr>
              <a:buSzPct val="90000"/>
              <a:defRPr/>
            </a:pPr>
            <a:r>
              <a:rPr lang="en-US" dirty="0"/>
              <a:t>What is the ASDR?</a:t>
            </a:r>
          </a:p>
          <a:p>
            <a:pPr>
              <a:buClr>
                <a:schemeClr val="bg2">
                  <a:lumMod val="50000"/>
                </a:schemeClr>
              </a:buClr>
              <a:buSzPct val="90000"/>
              <a:defRPr/>
            </a:pPr>
            <a:r>
              <a:rPr lang="en-US" dirty="0"/>
              <a:t>How to access the ASDR</a:t>
            </a:r>
          </a:p>
          <a:p>
            <a:pPr>
              <a:buClr>
                <a:schemeClr val="bg2">
                  <a:lumMod val="50000"/>
                </a:schemeClr>
              </a:buClr>
              <a:buSzPct val="90000"/>
              <a:defRPr/>
            </a:pPr>
            <a:r>
              <a:rPr lang="en-US" dirty="0"/>
              <a:t>The ASDR</a:t>
            </a:r>
          </a:p>
          <a:p>
            <a:pPr>
              <a:buClr>
                <a:schemeClr val="bg2">
                  <a:lumMod val="50000"/>
                </a:schemeClr>
              </a:buClr>
              <a:buSzPct val="90000"/>
              <a:defRPr/>
            </a:pPr>
            <a:r>
              <a:rPr lang="en-US" dirty="0"/>
              <a:t>How the ASDR relates to the CGDFOS (CG-2576)</a:t>
            </a:r>
          </a:p>
          <a:p>
            <a:pPr>
              <a:buClr>
                <a:schemeClr val="bg2">
                  <a:lumMod val="50000"/>
                </a:schemeClr>
              </a:buClr>
              <a:buSzPct val="90000"/>
              <a:defRPr/>
            </a:pPr>
            <a:r>
              <a:rPr lang="en-US" dirty="0"/>
              <a:t>ASDR Discrepancies</a:t>
            </a:r>
          </a:p>
          <a:p>
            <a:pPr>
              <a:buClr>
                <a:schemeClr val="bg2">
                  <a:lumMod val="50000"/>
                </a:schemeClr>
              </a:buClr>
              <a:buSzPct val="90000"/>
              <a:defRPr/>
            </a:pPr>
            <a:r>
              <a:rPr lang="en-US" dirty="0"/>
              <a:t>Questions?</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sz="4800" dirty="0"/>
              <a:t>Summary and Review</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524000" y="157843"/>
            <a:ext cx="609600" cy="609600"/>
          </a:xfrm>
          <a:prstGeom prst="rect">
            <a:avLst/>
          </a:prstGeom>
        </p:spPr>
      </p:pic>
      <p:sp>
        <p:nvSpPr>
          <p:cNvPr id="6" name="Action Button: Go Forward or Next 5">
            <a:hlinkClick r:id="" action="ppaction://hlinkshowjump?jump=nextslide" highlightClick="1"/>
            <a:extLst>
              <a:ext uri="{FF2B5EF4-FFF2-40B4-BE49-F238E27FC236}">
                <a16:creationId xmlns:a16="http://schemas.microsoft.com/office/drawing/2014/main" id="{A80E1A61-586A-4BA3-B85A-B88F03A3926F}"/>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17085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7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67EDE-6C4F-4CC4-9B4E-75D1CE551B3A}"/>
              </a:ext>
            </a:extLst>
          </p:cNvPr>
          <p:cNvSpPr>
            <a:spLocks noGrp="1"/>
          </p:cNvSpPr>
          <p:nvPr>
            <p:ph type="title"/>
          </p:nvPr>
        </p:nvSpPr>
        <p:spPr>
          <a:xfrm>
            <a:off x="293914" y="914400"/>
            <a:ext cx="6248400" cy="752856"/>
          </a:xfrm>
        </p:spPr>
        <p:txBody>
          <a:bodyPr/>
          <a:lstStyle/>
          <a:p>
            <a:r>
              <a:rPr lang="en-US" dirty="0"/>
              <a:t>Congratulations! </a:t>
            </a:r>
          </a:p>
        </p:txBody>
      </p:sp>
      <p:sp>
        <p:nvSpPr>
          <p:cNvPr id="3" name="Text Placeholder 2">
            <a:extLst>
              <a:ext uri="{FF2B5EF4-FFF2-40B4-BE49-F238E27FC236}">
                <a16:creationId xmlns:a16="http://schemas.microsoft.com/office/drawing/2014/main" id="{887E5E8A-FC30-48B5-969E-4866E9CCABC1}"/>
              </a:ext>
            </a:extLst>
          </p:cNvPr>
          <p:cNvSpPr>
            <a:spLocks noGrp="1"/>
          </p:cNvSpPr>
          <p:nvPr>
            <p:ph type="body" idx="1"/>
          </p:nvPr>
        </p:nvSpPr>
        <p:spPr>
          <a:xfrm>
            <a:off x="293914" y="1852062"/>
            <a:ext cx="8011886" cy="923050"/>
          </a:xfrm>
        </p:spPr>
        <p:txBody>
          <a:bodyPr/>
          <a:lstStyle/>
          <a:p>
            <a:r>
              <a:rPr lang="en-US" sz="3200" dirty="0"/>
              <a:t>You have finished Lesson 1. ASDR! </a:t>
            </a:r>
          </a:p>
          <a:p>
            <a:endParaRPr lang="en-US" sz="3200" b="1" dirty="0"/>
          </a:p>
          <a:p>
            <a:r>
              <a:rPr lang="en-US" sz="3200" b="1" dirty="0"/>
              <a:t>Accomplishments: </a:t>
            </a:r>
          </a:p>
          <a:p>
            <a:pPr marL="457200" indent="-457200">
              <a:buFont typeface="Wingdings" panose="05000000000000000000" pitchFamily="2" charset="2"/>
              <a:buChar char="ü"/>
            </a:pPr>
            <a:r>
              <a:rPr lang="en-US" sz="3200" dirty="0"/>
              <a:t>You recognize when to contact FINCEN in regards to the Account Status Detail Report (ASDR). </a:t>
            </a:r>
          </a:p>
          <a:p>
            <a:pPr marL="457200" indent="-457200">
              <a:buFont typeface="Wingdings" panose="05000000000000000000" pitchFamily="2" charset="2"/>
              <a:buChar char="ü"/>
            </a:pPr>
            <a:endParaRPr lang="en-US" sz="3200" dirty="0"/>
          </a:p>
        </p:txBody>
      </p:sp>
      <p:sp>
        <p:nvSpPr>
          <p:cNvPr id="8" name="TextBox 7">
            <a:extLst>
              <a:ext uri="{FF2B5EF4-FFF2-40B4-BE49-F238E27FC236}">
                <a16:creationId xmlns:a16="http://schemas.microsoft.com/office/drawing/2014/main" id="{CE089627-71E3-4444-846A-4F6045F35155}"/>
              </a:ext>
            </a:extLst>
          </p:cNvPr>
          <p:cNvSpPr txBox="1"/>
          <p:nvPr/>
        </p:nvSpPr>
        <p:spPr>
          <a:xfrm>
            <a:off x="293914" y="5620434"/>
            <a:ext cx="8545286" cy="1231106"/>
          </a:xfrm>
          <a:prstGeom prst="rect">
            <a:avLst/>
          </a:prstGeom>
          <a:noFill/>
        </p:spPr>
        <p:txBody>
          <a:bodyPr wrap="square" rtlCol="0">
            <a:spAutoFit/>
          </a:bodyPr>
          <a:lstStyle/>
          <a:p>
            <a:r>
              <a:rPr lang="en-US" sz="3200" b="1" dirty="0">
                <a:latin typeface="+mn-lt"/>
              </a:rPr>
              <a:t>Next Steps: </a:t>
            </a:r>
          </a:p>
          <a:p>
            <a:r>
              <a:rPr lang="en-US" sz="2400" dirty="0">
                <a:latin typeface="+mn-lt"/>
              </a:rPr>
              <a:t>Return to </a:t>
            </a:r>
            <a:r>
              <a:rPr lang="en-US" sz="2400" dirty="0" err="1">
                <a:latin typeface="+mn-lt"/>
              </a:rPr>
              <a:t>milSuite</a:t>
            </a:r>
            <a:r>
              <a:rPr lang="en-US" sz="2400" dirty="0">
                <a:latin typeface="+mn-lt"/>
              </a:rPr>
              <a:t> to begin Unit 9’s Lesson 2. SFR.</a:t>
            </a:r>
          </a:p>
          <a:p>
            <a:endParaRPr lang="en-US" dirty="0"/>
          </a:p>
        </p:txBody>
      </p:sp>
    </p:spTree>
    <p:extLst>
      <p:ext uri="{BB962C8B-B14F-4D97-AF65-F5344CB8AC3E}">
        <p14:creationId xmlns:p14="http://schemas.microsoft.com/office/powerpoint/2010/main" val="3828344593"/>
      </p:ext>
    </p:extLst>
  </p:cSld>
  <p:clrMapOvr>
    <a:masterClrMapping/>
  </p:clrMapOvr>
  <p:transition spd="slow" advClick="0">
    <p:sndAc>
      <p:stSnd>
        <p:snd r:embed="rId2" name="chimes.wav"/>
      </p:stSnd>
    </p:sndAc>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DC3HDHFYPPD6-1129798273-1</_dlc_DocId>
    <_dlc_DocIdUrl xmlns="b9d87d8e-2e07-46b2-92a5-8b8b5755d768">
      <Url>https://cg.portal.uscg.mil/communities/erats/CS/FSO-PVA FOT/_layouts/DocIdRedir.aspx?ID=DC3HDHFYPPD6-1129798273-1</Url>
      <Description>DC3HDHFYPPD6-1129798273-1</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E9EA684BD64254C827CF26FA9E25625" ma:contentTypeVersion="0" ma:contentTypeDescription="Create a new document." ma:contentTypeScope="" ma:versionID="29c6d4f885bf19d6d1a85936dc841f5f">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5BEBEE5-3522-4A32-A9EF-98BE4E438014}">
  <ds:schemaRefs>
    <ds:schemaRef ds:uri="http://schemas.microsoft.com/sharepoint/v3/contenttype/forms"/>
  </ds:schemaRefs>
</ds:datastoreItem>
</file>

<file path=customXml/itemProps2.xml><?xml version="1.0" encoding="utf-8"?>
<ds:datastoreItem xmlns:ds="http://schemas.openxmlformats.org/officeDocument/2006/customXml" ds:itemID="{65F94432-F1DA-4A0B-90A6-C5789D2FE7FE}">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http://purl.org/dc/terms/"/>
    <ds:schemaRef ds:uri="b9d87d8e-2e07-46b2-92a5-8b8b5755d768"/>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2BFB530C-AF0A-4025-8A6F-136104B73F34}"/>
</file>

<file path=customXml/itemProps4.xml><?xml version="1.0" encoding="utf-8"?>
<ds:datastoreItem xmlns:ds="http://schemas.openxmlformats.org/officeDocument/2006/customXml" ds:itemID="{9B2398DE-57F4-4551-9545-EE701E563FC3}">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26239</TotalTime>
  <Words>1627</Words>
  <Application>Microsoft Office PowerPoint</Application>
  <PresentationFormat>On-screen Show (4:3)</PresentationFormat>
  <Paragraphs>171</Paragraphs>
  <Slides>21</Slides>
  <Notes>14</Notes>
  <HiddenSlides>0</HiddenSlides>
  <MMClips>13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Constantia</vt:lpstr>
      <vt:lpstr>Trebuchet MS</vt:lpstr>
      <vt:lpstr>Verdana</vt:lpstr>
      <vt:lpstr>Wingdings</vt:lpstr>
      <vt:lpstr>Wingdings 2</vt:lpstr>
      <vt:lpstr>Flow</vt:lpstr>
      <vt:lpstr> Unit 9. Monthly Report Lesson 1.  Account Status Detail Report (ASDR)</vt:lpstr>
      <vt:lpstr>Objective(s)</vt:lpstr>
      <vt:lpstr>Agenda</vt:lpstr>
      <vt:lpstr>Account Status Detail Report (ASDR)</vt:lpstr>
      <vt:lpstr>How to Access the ASDR from the CS Portal</vt:lpstr>
      <vt:lpstr>How to Access the ASDR from the CS Portal, continued</vt:lpstr>
      <vt:lpstr>The ASDR</vt:lpstr>
      <vt:lpstr>The ASDR, continued</vt:lpstr>
      <vt:lpstr>The ASDR, continued</vt:lpstr>
      <vt:lpstr>How the ASDR relates to the CG-2576</vt:lpstr>
      <vt:lpstr>How the ASDR relates to the CG-2576, continued</vt:lpstr>
      <vt:lpstr>ASDR Discrepancies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and Review</vt:lpstr>
      <vt:lpstr>Congratulations! </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LJ pfeifer</cp:lastModifiedBy>
  <cp:revision>2271</cp:revision>
  <dcterms:created xsi:type="dcterms:W3CDTF">2004-08-24T01:58:17Z</dcterms:created>
  <dcterms:modified xsi:type="dcterms:W3CDTF">2020-05-07T19:24:06Z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0x010100DE9EA684BD64254C827CF26FA9E25625</vt:lpwstr>
  </property>
  <property fmtid="{D5CDD505-2E9C-101B-9397-08002B2CF9AE}" pid="3" name="_dlc_DocIdItemGuid">
    <vt:lpwstr>a299e11a-3c4f-4adf-83f0-f59831e5c4d1</vt:lpwstr>
  </property>
</Properties>
</file>