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2" r:id="rId5"/>
  </p:sldMasterIdLst>
  <p:notesMasterIdLst>
    <p:notesMasterId r:id="rId21"/>
  </p:notesMasterIdLst>
  <p:handoutMasterIdLst>
    <p:handoutMasterId r:id="rId22"/>
  </p:handoutMasterIdLst>
  <p:sldIdLst>
    <p:sldId id="265" r:id="rId6"/>
    <p:sldId id="410" r:id="rId7"/>
    <p:sldId id="436" r:id="rId8"/>
    <p:sldId id="385" r:id="rId9"/>
    <p:sldId id="428" r:id="rId10"/>
    <p:sldId id="429" r:id="rId11"/>
    <p:sldId id="430" r:id="rId12"/>
    <p:sldId id="431" r:id="rId13"/>
    <p:sldId id="433" r:id="rId14"/>
    <p:sldId id="434" r:id="rId15"/>
    <p:sldId id="435" r:id="rId16"/>
    <p:sldId id="438" r:id="rId17"/>
    <p:sldId id="432" r:id="rId18"/>
    <p:sldId id="437" r:id="rId19"/>
    <p:sldId id="439"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FFFF"/>
    <a:srgbClr val="820000"/>
    <a:srgbClr val="F8F8F8"/>
    <a:srgbClr val="996633"/>
    <a:srgbClr val="CC6600"/>
    <a:srgbClr val="828844"/>
    <a:srgbClr val="E3EDF1"/>
    <a:srgbClr val="D3E3E9"/>
    <a:srgbClr val="D6E5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95" autoAdjust="0"/>
    <p:restoredTop sz="92105" autoAdjust="0"/>
  </p:normalViewPr>
  <p:slideViewPr>
    <p:cSldViewPr>
      <p:cViewPr>
        <p:scale>
          <a:sx n="50" d="100"/>
          <a:sy n="50" d="100"/>
        </p:scale>
        <p:origin x="1419" y="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01" d="100"/>
          <a:sy n="101" d="100"/>
        </p:scale>
        <p:origin x="-352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1364C8E3-608F-40F5-9085-CEC5B29B2D0B}" type="datetimeFigureOut">
              <a:rPr lang="en-US"/>
              <a:pPr>
                <a:defRPr/>
              </a:pPr>
              <a:t>5/7/2020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03EBE965-38D6-426C-8C66-B6FFC58DEEF4}"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EF38DF4E-8A06-4B83-B8CA-894AD511DA9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9 MONTHLY REPORT, LESSON 2 SUPPLY FUND REPORT. </a:t>
            </a:r>
          </a:p>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up SFR at month’s end to get document ID number for each purchase.  </a:t>
            </a:r>
          </a:p>
          <a:p>
            <a:endParaRPr lang="en-US" dirty="0"/>
          </a:p>
        </p:txBody>
      </p:sp>
      <p:sp>
        <p:nvSpPr>
          <p:cNvPr id="4" name="Slide Number Placeholder 3"/>
          <p:cNvSpPr>
            <a:spLocks noGrp="1"/>
          </p:cNvSpPr>
          <p:nvPr>
            <p:ph type="sldNum" sz="quarter" idx="5"/>
          </p:nvPr>
        </p:nvSpPr>
        <p:spPr/>
        <p:txBody>
          <a:bodyPr/>
          <a:lstStyle/>
          <a:p>
            <a:pPr>
              <a:defRPr/>
            </a:pPr>
            <a:fld id="{EF38DF4E-8A06-4B83-B8CA-894AD511DA9E}" type="slidenum">
              <a:rPr lang="en-US" smtClean="0"/>
              <a:pPr>
                <a:defRPr/>
              </a:pPr>
              <a:t>2</a:t>
            </a:fld>
            <a:endParaRPr lang="en-US"/>
          </a:p>
        </p:txBody>
      </p:sp>
    </p:spTree>
    <p:extLst>
      <p:ext uri="{BB962C8B-B14F-4D97-AF65-F5344CB8AC3E}">
        <p14:creationId xmlns:p14="http://schemas.microsoft.com/office/powerpoint/2010/main" val="3225397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3</a:t>
            </a:fld>
            <a:endParaRPr lang="en-US" dirty="0"/>
          </a:p>
        </p:txBody>
      </p:sp>
    </p:spTree>
    <p:extLst>
      <p:ext uri="{BB962C8B-B14F-4D97-AF65-F5344CB8AC3E}">
        <p14:creationId xmlns:p14="http://schemas.microsoft.com/office/powerpoint/2010/main" val="2852445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baseline="0" dirty="0"/>
              <a:t>LINDA’S NOTES: Anything you enter into PCA (Purchase Card Application) it later at end of month generates an SFR. </a:t>
            </a:r>
          </a:p>
          <a:p>
            <a:r>
              <a:rPr lang="en-US" baseline="0" dirty="0"/>
              <a:t>The SFR is FINCEN-generated report FSO entries into the PCA (Purchase Card Application).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LINDA’S NOTES: THE SFR IS A FINCEN-GENERATED, FINCEN-MANAGED REPORT, AND MUST BE ACCESSED THROUGH THE FINCEN INTRANET. THE FINCEN INTRANET IS LOCATED ON THE CS PORTAL IN THE LOWER RIGHT COLUMN.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5</a:t>
            </a:fld>
            <a:endParaRPr lang="en-US" dirty="0"/>
          </a:p>
        </p:txBody>
      </p:sp>
    </p:spTree>
    <p:extLst>
      <p:ext uri="{BB962C8B-B14F-4D97-AF65-F5344CB8AC3E}">
        <p14:creationId xmlns:p14="http://schemas.microsoft.com/office/powerpoint/2010/main" val="3980437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6</a:t>
            </a:fld>
            <a:endParaRPr lang="en-US" dirty="0"/>
          </a:p>
        </p:txBody>
      </p:sp>
    </p:spTree>
    <p:extLst>
      <p:ext uri="{BB962C8B-B14F-4D97-AF65-F5344CB8AC3E}">
        <p14:creationId xmlns:p14="http://schemas.microsoft.com/office/powerpoint/2010/main" val="3130778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baseline="0" dirty="0"/>
              <a:t>LINDA’S NOTES: AT THE END OF THE MONTH, THE FSO LOGS INTO THE SFR AT THE FINCEN WEB SITE TO ACCESS THE SFR. THE FSO NEEDS TO REVIEW AND PRINT THIS SFR AS THE SFR WILL BE INCLUDED IN THE FSO’S MONTHLY REPORT AND EMAILED TO FINCEN.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7</a:t>
            </a:fld>
            <a:endParaRPr lang="en-US" dirty="0"/>
          </a:p>
        </p:txBody>
      </p:sp>
    </p:spTree>
    <p:extLst>
      <p:ext uri="{BB962C8B-B14F-4D97-AF65-F5344CB8AC3E}">
        <p14:creationId xmlns:p14="http://schemas.microsoft.com/office/powerpoint/2010/main" val="34116575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LINDA’S NOTE – THIS IS A SCREEN SHOT OF AN ACTUAL SFR. IT IS A LONG SPREADSHEET WITH SEVERAL COLUMNS  </a:t>
            </a:r>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8</a:t>
            </a:fld>
            <a:endParaRPr lang="en-US" dirty="0"/>
          </a:p>
        </p:txBody>
      </p:sp>
    </p:spTree>
    <p:extLst>
      <p:ext uri="{BB962C8B-B14F-4D97-AF65-F5344CB8AC3E}">
        <p14:creationId xmlns:p14="http://schemas.microsoft.com/office/powerpoint/2010/main" val="2922600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baseline="0" dirty="0"/>
              <a:t>FSO REVIEWS SFR TO CONFIRM ACCURATE PURCHASE DATE, VENDOR NAME, AND CARDHOLDER INFO.</a:t>
            </a:r>
          </a:p>
          <a:p>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9</a:t>
            </a:fld>
            <a:endParaRPr lang="en-US" dirty="0"/>
          </a:p>
        </p:txBody>
      </p:sp>
    </p:spTree>
    <p:extLst>
      <p:ext uri="{BB962C8B-B14F-4D97-AF65-F5344CB8AC3E}">
        <p14:creationId xmlns:p14="http://schemas.microsoft.com/office/powerpoint/2010/main" val="4006901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10</a:t>
            </a:fld>
            <a:endParaRPr lang="en-US" dirty="0"/>
          </a:p>
        </p:txBody>
      </p:sp>
    </p:spTree>
    <p:extLst>
      <p:ext uri="{BB962C8B-B14F-4D97-AF65-F5344CB8AC3E}">
        <p14:creationId xmlns:p14="http://schemas.microsoft.com/office/powerpoint/2010/main" val="26883443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baseline="0" dirty="0"/>
              <a:t>LINDA’s NOTE – THE FSO COPIES THE VENDOR’S ID NUMBER LISTED ON THE SFR, ACCESSES THE PVAISW CG-2576 BLOCK G “PURCHASES”, AND TYPES THE VENDOR’S ID NUMBER ON THE SFR INTO THE CG-2576 BLOCK G’S MIDDLE COLUMN “DOCUMENT NUMBER”.  THE FSO ALSO REVIEWS THE VENDORS LISTED IN BLOCK G FOR ACCURACY.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11</a:t>
            </a:fld>
            <a:endParaRPr lang="en-US" dirty="0"/>
          </a:p>
        </p:txBody>
      </p:sp>
    </p:spTree>
    <p:extLst>
      <p:ext uri="{BB962C8B-B14F-4D97-AF65-F5344CB8AC3E}">
        <p14:creationId xmlns:p14="http://schemas.microsoft.com/office/powerpoint/2010/main" val="3248994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baseline="0" dirty="0"/>
              <a:t>LINDA’s NOTE – THE FSO COPIES THE VENDOR’S ID NUMBER LISTED ON THE SFR, ACCESSES THE PVAISW CG-2576 BLOCK G “PURCHASES”, AND TYPES THE VENDOR’S ID NUMBER ON THE SFR INTO THE CG-2576 BLOCK G’S MIDDLE COLUMN “DOCUMENT NUMBER”.  THE FSO ALSO REVIEWS THE VENDORS LISTED IN BLOCK G FOR ACCURACY.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12</a:t>
            </a:fld>
            <a:endParaRPr lang="en-US" dirty="0"/>
          </a:p>
        </p:txBody>
      </p:sp>
    </p:spTree>
    <p:extLst>
      <p:ext uri="{BB962C8B-B14F-4D97-AF65-F5344CB8AC3E}">
        <p14:creationId xmlns:p14="http://schemas.microsoft.com/office/powerpoint/2010/main" val="3044087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p:spPr>
        <p:txBody>
          <a:bodyPr/>
          <a:lstStyle/>
          <a:p>
            <a:endParaRPr lang="en-US" dirty="0"/>
          </a:p>
        </p:txBody>
      </p:sp>
      <p:sp>
        <p:nvSpPr>
          <p:cNvPr id="18436" name="Slide Number Placeholder 3"/>
          <p:cNvSpPr>
            <a:spLocks noGrp="1"/>
          </p:cNvSpPr>
          <p:nvPr>
            <p:ph type="sldNum" sz="quarter" idx="5"/>
          </p:nvPr>
        </p:nvSpPr>
        <p:spPr>
          <a:noFill/>
        </p:spPr>
        <p:txBody>
          <a:bodyPr/>
          <a:lstStyle/>
          <a:p>
            <a:fld id="{8A647098-358A-42B2-AD75-2EFE928519E1}" type="slidenum">
              <a:rPr lang="en-US" smtClean="0"/>
              <a:pPr/>
              <a:t>13</a:t>
            </a:fld>
            <a:endParaRPr lang="en-US"/>
          </a:p>
        </p:txBody>
      </p:sp>
    </p:spTree>
    <p:extLst>
      <p:ext uri="{BB962C8B-B14F-4D97-AF65-F5344CB8AC3E}">
        <p14:creationId xmlns:p14="http://schemas.microsoft.com/office/powerpoint/2010/main" val="40075818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14</a:t>
            </a:fld>
            <a:endParaRPr lang="en-US" dirty="0"/>
          </a:p>
        </p:txBody>
      </p:sp>
    </p:spTree>
    <p:extLst>
      <p:ext uri="{BB962C8B-B14F-4D97-AF65-F5344CB8AC3E}">
        <p14:creationId xmlns:p14="http://schemas.microsoft.com/office/powerpoint/2010/main" val="2333603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7, Manage Sale of Meals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Arial" charset="0"/>
                <a:ea typeface="+mn-ea"/>
                <a:cs typeface="+mn-cs"/>
              </a:rPr>
              <a:t>My name is Senior Chief Anthony Ciurlino with</a:t>
            </a:r>
            <a:r>
              <a:rPr lang="en-US" sz="1200" kern="1200" baseline="0" dirty="0">
                <a:solidFill>
                  <a:schemeClr val="tx1"/>
                </a:solidFill>
                <a:effectLst/>
                <a:latin typeface="Arial" charset="0"/>
                <a:ea typeface="+mn-ea"/>
                <a:cs typeface="+mn-cs"/>
              </a:rPr>
              <a:t> the Food Service Assistance and Training Team </a:t>
            </a:r>
            <a:r>
              <a:rPr lang="en-US" sz="1200" kern="1200" dirty="0">
                <a:solidFill>
                  <a:schemeClr val="tx1"/>
                </a:solidFill>
                <a:effectLst/>
                <a:latin typeface="Arial" charset="0"/>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7 IS “Document a Sale of Meal”.  This lesson discusses the paperwork that the FSO fills out to document that the Dining Facility is selling a meal to an authorized patron.  It does not talk about payment methods, only the daily PVA paperwork.</a:t>
            </a:r>
          </a:p>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15</a:t>
            </a:fld>
            <a:endParaRPr lang="en-US" dirty="0"/>
          </a:p>
        </p:txBody>
      </p:sp>
    </p:spTree>
    <p:extLst>
      <p:ext uri="{BB962C8B-B14F-4D97-AF65-F5344CB8AC3E}">
        <p14:creationId xmlns:p14="http://schemas.microsoft.com/office/powerpoint/2010/main" val="15963768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5/7/2020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extLst>
      <p:ext uri="{BB962C8B-B14F-4D97-AF65-F5344CB8AC3E}">
        <p14:creationId xmlns:p14="http://schemas.microsoft.com/office/powerpoint/2010/main" val="243296286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5/7/2020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extLst>
      <p:ext uri="{BB962C8B-B14F-4D97-AF65-F5344CB8AC3E}">
        <p14:creationId xmlns:p14="http://schemas.microsoft.com/office/powerpoint/2010/main" val="1907203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extLst>
      <p:ext uri="{BB962C8B-B14F-4D97-AF65-F5344CB8AC3E}">
        <p14:creationId xmlns:p14="http://schemas.microsoft.com/office/powerpoint/2010/main" val="366984768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5/7/2020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extLst>
      <p:ext uri="{BB962C8B-B14F-4D97-AF65-F5344CB8AC3E}">
        <p14:creationId xmlns:p14="http://schemas.microsoft.com/office/powerpoint/2010/main" val="2040823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5/7/2020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extLst>
      <p:ext uri="{BB962C8B-B14F-4D97-AF65-F5344CB8AC3E}">
        <p14:creationId xmlns:p14="http://schemas.microsoft.com/office/powerpoint/2010/main" val="35360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5/7/2020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417786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5/7/2020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extLst>
      <p:ext uri="{BB962C8B-B14F-4D97-AF65-F5344CB8AC3E}">
        <p14:creationId xmlns:p14="http://schemas.microsoft.com/office/powerpoint/2010/main" val="77876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5/7/2020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extLst>
      <p:ext uri="{BB962C8B-B14F-4D97-AF65-F5344CB8AC3E}">
        <p14:creationId xmlns:p14="http://schemas.microsoft.com/office/powerpoint/2010/main" val="152642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5/7/2020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extLst>
      <p:ext uri="{BB962C8B-B14F-4D97-AF65-F5344CB8AC3E}">
        <p14:creationId xmlns:p14="http://schemas.microsoft.com/office/powerpoint/2010/main" val="102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5/7/2020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extLst>
      <p:ext uri="{BB962C8B-B14F-4D97-AF65-F5344CB8AC3E}">
        <p14:creationId xmlns:p14="http://schemas.microsoft.com/office/powerpoint/2010/main" val="938922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5/7/2020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extLst>
      <p:ext uri="{BB962C8B-B14F-4D97-AF65-F5344CB8AC3E}">
        <p14:creationId xmlns:p14="http://schemas.microsoft.com/office/powerpoint/2010/main" val="327412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5/7/2020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extLst>
      <p:ext uri="{BB962C8B-B14F-4D97-AF65-F5344CB8AC3E}">
        <p14:creationId xmlns:p14="http://schemas.microsoft.com/office/powerpoint/2010/main" val="3374038195"/>
      </p:ext>
    </p:extLst>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5.png"/><Relationship Id="rId5" Type="http://schemas.openxmlformats.org/officeDocument/2006/relationships/image" Target="../media/image14.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568036" y="1447800"/>
            <a:ext cx="8042564" cy="2167596"/>
          </a:xfrm>
        </p:spPr>
        <p:txBody>
          <a:bodyPr>
            <a:normAutofit fontScale="90000"/>
          </a:bodyPr>
          <a:lstStyle/>
          <a:p>
            <a:pPr algn="ctr"/>
            <a:br>
              <a:rPr lang="en-US" dirty="0"/>
            </a:br>
            <a:r>
              <a:rPr lang="en-US" dirty="0"/>
              <a:t>Unit 9. Monthly Report</a:t>
            </a:r>
            <a:br>
              <a:rPr lang="en-US" dirty="0"/>
            </a:br>
            <a:r>
              <a:rPr lang="en-US" sz="4900"/>
              <a:t>Lesson 2.</a:t>
            </a:r>
            <a:br>
              <a:rPr lang="en-US" sz="4900" dirty="0"/>
            </a:br>
            <a:r>
              <a:rPr lang="en-US" sz="4900" dirty="0"/>
              <a:t> Supply Fund Report (SFR)</a:t>
            </a:r>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5" cstate="print"/>
          <a:srcRect/>
          <a:stretch>
            <a:fillRect/>
          </a:stretch>
        </p:blipFill>
        <p:spPr bwMode="auto">
          <a:xfrm>
            <a:off x="3460750" y="3615396"/>
            <a:ext cx="2222500" cy="2057400"/>
          </a:xfrm>
          <a:prstGeom prst="rect">
            <a:avLst/>
          </a:prstGeom>
          <a:noFill/>
          <a:ln w="9525">
            <a:noFill/>
            <a:miter lim="800000"/>
            <a:headEnd/>
            <a:tailEnd/>
          </a:ln>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447800" y="533400"/>
            <a:ext cx="609600" cy="609600"/>
          </a:xfrm>
          <a:prstGeom prst="rect">
            <a:avLst/>
          </a:prstGeom>
        </p:spPr>
      </p:pic>
      <p:sp>
        <p:nvSpPr>
          <p:cNvPr id="4" name="TextBox 3">
            <a:extLst>
              <a:ext uri="{FF2B5EF4-FFF2-40B4-BE49-F238E27FC236}">
                <a16:creationId xmlns:a16="http://schemas.microsoft.com/office/drawing/2014/main" id="{08AEDF81-802A-4D4B-ADE5-58EF1F98AE16}"/>
              </a:ext>
            </a:extLst>
          </p:cNvPr>
          <p:cNvSpPr txBox="1"/>
          <p:nvPr/>
        </p:nvSpPr>
        <p:spPr>
          <a:xfrm>
            <a:off x="2133600" y="6400800"/>
            <a:ext cx="5299849" cy="369332"/>
          </a:xfrm>
          <a:prstGeom prst="rect">
            <a:avLst/>
          </a:prstGeom>
          <a:noFill/>
        </p:spPr>
        <p:txBody>
          <a:bodyPr wrap="none" rtlCol="0">
            <a:spAutoFit/>
          </a:bodyPr>
          <a:lstStyle/>
          <a:p>
            <a:r>
              <a:rPr lang="en-US" dirty="0">
                <a:solidFill>
                  <a:srgbClr val="FFFF00"/>
                </a:solidFill>
                <a:latin typeface="+mn-lt"/>
              </a:rPr>
              <a:t>Click anywhere on slide to progress to the next slide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60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4375" y="2590800"/>
            <a:ext cx="8262425" cy="3535363"/>
          </a:xfrm>
        </p:spPr>
        <p:txBody>
          <a:bodyPr/>
          <a:lstStyle/>
          <a:p>
            <a:r>
              <a:rPr lang="en-US" b="1" dirty="0"/>
              <a:t>PROCESS</a:t>
            </a:r>
            <a:r>
              <a:rPr lang="en-US" dirty="0"/>
              <a:t> Supply Fund Report (SFR) at end of month for FINCEN submission with 100% accuracy. </a:t>
            </a:r>
          </a:p>
        </p:txBody>
      </p:sp>
      <p:sp>
        <p:nvSpPr>
          <p:cNvPr id="5" name="Title 1">
            <a:extLst>
              <a:ext uri="{FF2B5EF4-FFF2-40B4-BE49-F238E27FC236}">
                <a16:creationId xmlns:a16="http://schemas.microsoft.com/office/drawing/2014/main" id="{544E7BE8-74A5-4998-8AD2-1157F4F82A12}"/>
              </a:ext>
            </a:extLst>
          </p:cNvPr>
          <p:cNvSpPr>
            <a:spLocks noGrp="1"/>
          </p:cNvSpPr>
          <p:nvPr>
            <p:ph type="title"/>
          </p:nvPr>
        </p:nvSpPr>
        <p:spPr>
          <a:xfrm>
            <a:off x="457200" y="704850"/>
            <a:ext cx="8229600" cy="1143000"/>
          </a:xfrm>
        </p:spPr>
        <p:txBody>
          <a:bodyPr/>
          <a:lstStyle/>
          <a:p>
            <a:pPr algn="ctr"/>
            <a:r>
              <a:rPr lang="en-US" sz="4800" dirty="0"/>
              <a:t>Objective(s)</a:t>
            </a:r>
          </a:p>
        </p:txBody>
      </p:sp>
      <p:pic>
        <p:nvPicPr>
          <p:cNvPr id="7" name="Picture 6" descr="USCGShield.png">
            <a:extLst>
              <a:ext uri="{FF2B5EF4-FFF2-40B4-BE49-F238E27FC236}">
                <a16:creationId xmlns:a16="http://schemas.microsoft.com/office/drawing/2014/main" id="{98951123-579D-477C-B1D1-82EBC37E9671}"/>
              </a:ext>
            </a:extLst>
          </p:cNvPr>
          <p:cNvPicPr>
            <a:picLocks noChangeAspect="1"/>
          </p:cNvPicPr>
          <p:nvPr/>
        </p:nvPicPr>
        <p:blipFill>
          <a:blip r:embed="rId5" cstate="print"/>
          <a:srcRect/>
          <a:stretch>
            <a:fillRect/>
          </a:stretch>
        </p:blipFill>
        <p:spPr bwMode="auto">
          <a:xfrm>
            <a:off x="152400" y="152400"/>
            <a:ext cx="990600" cy="917575"/>
          </a:xfrm>
          <a:prstGeom prst="rect">
            <a:avLst/>
          </a:prstGeom>
          <a:noFill/>
          <a:ln w="9525">
            <a:noFill/>
            <a:miter lim="800000"/>
            <a:headEnd/>
            <a:tailEnd/>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133600" y="971550"/>
            <a:ext cx="609600" cy="609600"/>
          </a:xfrm>
          <a:prstGeom prst="rect">
            <a:avLst/>
          </a:prstGeom>
        </p:spPr>
      </p:pic>
    </p:spTree>
    <p:extLst>
      <p:ext uri="{BB962C8B-B14F-4D97-AF65-F5344CB8AC3E}">
        <p14:creationId xmlns:p14="http://schemas.microsoft.com/office/powerpoint/2010/main" val="163646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74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09600" y="2209800"/>
            <a:ext cx="7924800" cy="4191000"/>
          </a:xfrm>
        </p:spPr>
        <p:txBody>
          <a:bodyPr/>
          <a:lstStyle/>
          <a:p>
            <a:pPr>
              <a:buClr>
                <a:schemeClr val="bg2">
                  <a:lumMod val="50000"/>
                </a:schemeClr>
              </a:buClr>
              <a:buSzPct val="90000"/>
              <a:defRPr/>
            </a:pPr>
            <a:r>
              <a:rPr lang="en-US" dirty="0"/>
              <a:t>What is the SFR?</a:t>
            </a:r>
          </a:p>
          <a:p>
            <a:pPr>
              <a:buClr>
                <a:schemeClr val="bg2">
                  <a:lumMod val="50000"/>
                </a:schemeClr>
              </a:buClr>
              <a:buSzPct val="90000"/>
              <a:defRPr/>
            </a:pPr>
            <a:r>
              <a:rPr lang="en-US" dirty="0"/>
              <a:t>How to access the SFR</a:t>
            </a:r>
          </a:p>
          <a:p>
            <a:pPr>
              <a:buClr>
                <a:schemeClr val="bg2">
                  <a:lumMod val="50000"/>
                </a:schemeClr>
              </a:buClr>
              <a:buSzPct val="90000"/>
              <a:defRPr/>
            </a:pPr>
            <a:r>
              <a:rPr lang="en-US" dirty="0"/>
              <a:t>Important Fields to Look at on the SFR</a:t>
            </a:r>
          </a:p>
          <a:p>
            <a:pPr>
              <a:buClr>
                <a:schemeClr val="bg2">
                  <a:lumMod val="50000"/>
                </a:schemeClr>
              </a:buClr>
              <a:buSzPct val="90000"/>
              <a:defRPr/>
            </a:pPr>
            <a:r>
              <a:rPr lang="en-US" dirty="0"/>
              <a:t>How the SFR relates to the CG-2576</a:t>
            </a:r>
          </a:p>
          <a:p>
            <a:pPr>
              <a:buClr>
                <a:schemeClr val="bg2">
                  <a:lumMod val="50000"/>
                </a:schemeClr>
              </a:buClr>
              <a:buSzPct val="90000"/>
              <a:defRPr/>
            </a:pPr>
            <a:r>
              <a:rPr lang="en-US" dirty="0"/>
              <a:t>Submission Process</a:t>
            </a:r>
          </a:p>
          <a:p>
            <a:pPr>
              <a:buClr>
                <a:schemeClr val="bg2">
                  <a:lumMod val="50000"/>
                </a:schemeClr>
              </a:buClr>
              <a:buSzPct val="90000"/>
              <a:defRPr/>
            </a:pPr>
            <a:r>
              <a:rPr lang="en-US" dirty="0"/>
              <a:t>Review</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sz="4800" dirty="0"/>
              <a:t>Agenda</a:t>
            </a:r>
          </a:p>
        </p:txBody>
      </p:sp>
      <p:pic>
        <p:nvPicPr>
          <p:cNvPr id="5" name="Picture 4" descr="USCGShield.png">
            <a:extLst>
              <a:ext uri="{FF2B5EF4-FFF2-40B4-BE49-F238E27FC236}">
                <a16:creationId xmlns:a16="http://schemas.microsoft.com/office/drawing/2014/main" id="{D5CA6533-BC48-4C2C-A291-FE77DA987434}"/>
              </a:ext>
            </a:extLst>
          </p:cNvPr>
          <p:cNvPicPr>
            <a:picLocks noChangeAspect="1"/>
          </p:cNvPicPr>
          <p:nvPr/>
        </p:nvPicPr>
        <p:blipFill>
          <a:blip r:embed="rId5" cstate="print"/>
          <a:srcRect/>
          <a:stretch>
            <a:fillRect/>
          </a:stretch>
        </p:blipFill>
        <p:spPr bwMode="auto">
          <a:xfrm>
            <a:off x="6553200" y="5029200"/>
            <a:ext cx="1612900" cy="1493085"/>
          </a:xfrm>
          <a:prstGeom prst="rect">
            <a:avLst/>
          </a:prstGeom>
          <a:noFill/>
          <a:ln w="9525">
            <a:noFill/>
            <a:miter lim="800000"/>
            <a:headEnd/>
            <a:tailEnd/>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447800" y="583365"/>
            <a:ext cx="609600" cy="609600"/>
          </a:xfrm>
          <a:prstGeom prst="rect">
            <a:avLst/>
          </a:prstGeom>
        </p:spPr>
      </p:pic>
    </p:spTree>
    <p:extLst>
      <p:ext uri="{BB962C8B-B14F-4D97-AF65-F5344CB8AC3E}">
        <p14:creationId xmlns:p14="http://schemas.microsoft.com/office/powerpoint/2010/main" val="150996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62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Title 11"/>
          <p:cNvSpPr>
            <a:spLocks noGrp="1"/>
          </p:cNvSpPr>
          <p:nvPr>
            <p:ph idx="1"/>
          </p:nvPr>
        </p:nvSpPr>
        <p:spPr>
          <a:xfrm>
            <a:off x="228600" y="2286000"/>
            <a:ext cx="8458200" cy="3124200"/>
          </a:xfrm>
        </p:spPr>
        <p:txBody>
          <a:bodyPr/>
          <a:lstStyle/>
          <a:p>
            <a:pPr marL="457200" lvl="1" indent="0">
              <a:spcBef>
                <a:spcPts val="600"/>
              </a:spcBef>
              <a:buNone/>
            </a:pPr>
            <a:r>
              <a:rPr lang="en-US" dirty="0">
                <a:cs typeface="Arial" charset="0"/>
              </a:rPr>
              <a:t>The SFR is a FINCEN-generated report that tracks Purchases made by all cardholders that are charged to the Unit’s Dining Facility.   It is generated from PCA.  Any information entered into PCA (item descriptions) will appear on the SFR.  </a:t>
            </a:r>
          </a:p>
          <a:p>
            <a:pPr marL="457200" lvl="1" indent="0">
              <a:spcBef>
                <a:spcPts val="600"/>
              </a:spcBef>
              <a:buNone/>
            </a:pPr>
            <a:endParaRPr lang="en-US" dirty="0">
              <a:cs typeface="Arial" charset="0"/>
            </a:endParaRPr>
          </a:p>
          <a:p>
            <a:pPr marL="457200" lvl="1" indent="0">
              <a:spcBef>
                <a:spcPts val="600"/>
              </a:spcBef>
              <a:buNone/>
            </a:pPr>
            <a:r>
              <a:rPr lang="en-US" dirty="0">
                <a:cs typeface="Arial" charset="0"/>
              </a:rPr>
              <a:t>FSO uses the SFR to populate the Document Numbers in Block G of the CG-2576.  </a:t>
            </a:r>
            <a:endParaRPr lang="en-US" sz="2300" dirty="0">
              <a:cs typeface="Arial" charset="0"/>
            </a:endParaRPr>
          </a:p>
          <a:p>
            <a:pPr marL="457200" lvl="1" indent="0">
              <a:spcBef>
                <a:spcPts val="600"/>
              </a:spcBef>
              <a:buNone/>
            </a:pPr>
            <a:r>
              <a:rPr lang="en-US" sz="2600" dirty="0">
                <a:cs typeface="Arial" charset="0"/>
              </a:rPr>
              <a:t>	</a:t>
            </a:r>
            <a:endParaRPr lang="en-US" sz="1600" dirty="0">
              <a:latin typeface="Arial" charset="0"/>
              <a:cs typeface="Arial" charset="0"/>
            </a:endParaRPr>
          </a:p>
        </p:txBody>
      </p:sp>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704850"/>
            <a:ext cx="8229600" cy="971550"/>
          </a:xfrm>
        </p:spPr>
        <p:txBody>
          <a:bodyPr/>
          <a:lstStyle/>
          <a:p>
            <a:pPr algn="ctr"/>
            <a:r>
              <a:rPr lang="en-US" sz="5400" dirty="0"/>
              <a:t>Supply Fund Report (SFR)</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33400" y="2286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7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609600"/>
            <a:ext cx="8229600" cy="1504950"/>
          </a:xfrm>
        </p:spPr>
        <p:txBody>
          <a:bodyPr/>
          <a:lstStyle/>
          <a:p>
            <a:pPr algn="ctr"/>
            <a:r>
              <a:rPr lang="en-US" sz="4800" dirty="0"/>
              <a:t>How to Access the SFR from the CS Portal</a:t>
            </a:r>
          </a:p>
        </p:txBody>
      </p:sp>
      <p:pic>
        <p:nvPicPr>
          <p:cNvPr id="4" name="Content Placeholder 3"/>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447800" y="2209801"/>
            <a:ext cx="5257800" cy="4343400"/>
          </a:xfrm>
          <a:ln w="12700">
            <a:solidFill>
              <a:schemeClr val="tx1"/>
            </a:solidFill>
          </a:ln>
          <a:effectLst>
            <a:outerShdw blurRad="50800" dist="38100" dir="2700000" algn="tl" rotWithShape="0">
              <a:prstClr val="black">
                <a:alpha val="40000"/>
              </a:prstClr>
            </a:outerShdw>
          </a:effectLst>
        </p:spPr>
      </p:pic>
      <p:sp>
        <p:nvSpPr>
          <p:cNvPr id="3" name="Oval 2"/>
          <p:cNvSpPr/>
          <p:nvPr/>
        </p:nvSpPr>
        <p:spPr>
          <a:xfrm>
            <a:off x="5257800" y="6019800"/>
            <a:ext cx="1066800" cy="762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7056189" y="3919836"/>
            <a:ext cx="1630611" cy="923330"/>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dirty="0">
                <a:latin typeface="+mn-lt"/>
                <a:cs typeface="Arial" panose="020B0604020202020204" pitchFamily="34" charset="0"/>
              </a:rPr>
              <a:t>Link on bottom right of Homepage</a:t>
            </a:r>
          </a:p>
        </p:txBody>
      </p:sp>
      <p:cxnSp>
        <p:nvCxnSpPr>
          <p:cNvPr id="6" name="Straight Arrow Connector 5"/>
          <p:cNvCxnSpPr>
            <a:stCxn id="5" idx="2"/>
          </p:cNvCxnSpPr>
          <p:nvPr/>
        </p:nvCxnSpPr>
        <p:spPr>
          <a:xfrm flipH="1">
            <a:off x="6324600" y="4843166"/>
            <a:ext cx="1546895" cy="1176634"/>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1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00200" y="315685"/>
            <a:ext cx="609600" cy="609600"/>
          </a:xfrm>
          <a:prstGeom prst="rect">
            <a:avLst/>
          </a:prstGeom>
        </p:spPr>
      </p:pic>
    </p:spTree>
    <p:extLst>
      <p:ext uri="{BB962C8B-B14F-4D97-AF65-F5344CB8AC3E}">
        <p14:creationId xmlns:p14="http://schemas.microsoft.com/office/powerpoint/2010/main" val="1003138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495"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609600"/>
            <a:ext cx="8229600" cy="1066800"/>
          </a:xfrm>
        </p:spPr>
        <p:txBody>
          <a:bodyPr/>
          <a:lstStyle/>
          <a:p>
            <a:pPr algn="ctr"/>
            <a:r>
              <a:rPr lang="en-US" sz="5400" dirty="0"/>
              <a:t>How to Access the SFR</a:t>
            </a:r>
          </a:p>
        </p:txBody>
      </p:sp>
      <p:pic>
        <p:nvPicPr>
          <p:cNvPr id="5" name="Content Placeholder 4"/>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761468" y="1905001"/>
            <a:ext cx="7621064" cy="3200400"/>
          </a:xfrm>
          <a:ln w="19050">
            <a:solidFill>
              <a:schemeClr val="tx1"/>
            </a:solidFill>
          </a:ln>
          <a:effectLst>
            <a:outerShdw blurRad="50800" dist="38100" dir="2700000" algn="tl" rotWithShape="0">
              <a:prstClr val="black">
                <a:alpha val="40000"/>
              </a:prstClr>
            </a:outerShdw>
          </a:effectLst>
        </p:spPr>
      </p:pic>
      <p:sp>
        <p:nvSpPr>
          <p:cNvPr id="9" name="TextBox 8"/>
          <p:cNvSpPr txBox="1"/>
          <p:nvPr/>
        </p:nvSpPr>
        <p:spPr>
          <a:xfrm>
            <a:off x="1524000" y="5562600"/>
            <a:ext cx="1371600" cy="307777"/>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CLICK Next</a:t>
            </a:r>
          </a:p>
        </p:txBody>
      </p:sp>
      <p:cxnSp>
        <p:nvCxnSpPr>
          <p:cNvPr id="10" name="Straight Arrow Connector 9"/>
          <p:cNvCxnSpPr>
            <a:stCxn id="9" idx="0"/>
          </p:cNvCxnSpPr>
          <p:nvPr/>
        </p:nvCxnSpPr>
        <p:spPr>
          <a:xfrm flipV="1">
            <a:off x="2209800" y="4724400"/>
            <a:ext cx="0" cy="83820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83771" y="190500"/>
            <a:ext cx="609600" cy="609600"/>
          </a:xfrm>
          <a:prstGeom prst="rect">
            <a:avLst/>
          </a:prstGeom>
        </p:spPr>
      </p:pic>
    </p:spTree>
    <p:extLst>
      <p:ext uri="{BB962C8B-B14F-4D97-AF65-F5344CB8AC3E}">
        <p14:creationId xmlns:p14="http://schemas.microsoft.com/office/powerpoint/2010/main" val="386501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0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457200"/>
            <a:ext cx="8229600" cy="990600"/>
          </a:xfrm>
        </p:spPr>
        <p:txBody>
          <a:bodyPr/>
          <a:lstStyle/>
          <a:p>
            <a:pPr algn="ctr"/>
            <a:r>
              <a:rPr lang="en-US" sz="5400" dirty="0"/>
              <a:t>How to Access the SFR</a:t>
            </a:r>
          </a:p>
        </p:txBody>
      </p:sp>
      <p:pic>
        <p:nvPicPr>
          <p:cNvPr id="5" name="Content Placeholder 4"/>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838200" y="1600200"/>
            <a:ext cx="7391400" cy="3276600"/>
          </a:xfrm>
          <a:ln w="12700">
            <a:solidFill>
              <a:schemeClr val="tx1"/>
            </a:solidFill>
          </a:ln>
          <a:effectLst>
            <a:outerShdw blurRad="50800" dist="38100" dir="2700000" algn="tl" rotWithShape="0">
              <a:prstClr val="black">
                <a:alpha val="40000"/>
              </a:prstClr>
            </a:outerShdw>
          </a:effectLst>
        </p:spPr>
      </p:pic>
      <p:sp>
        <p:nvSpPr>
          <p:cNvPr id="6" name="TextBox 5"/>
          <p:cNvSpPr txBox="1"/>
          <p:nvPr/>
        </p:nvSpPr>
        <p:spPr>
          <a:xfrm>
            <a:off x="1257300" y="5029200"/>
            <a:ext cx="6553200" cy="1692771"/>
          </a:xfrm>
          <a:prstGeom prst="rect">
            <a:avLst/>
          </a:prstGeom>
          <a:noFill/>
        </p:spPr>
        <p:txBody>
          <a:bodyPr wrap="square" rtlCol="0">
            <a:spAutoFit/>
          </a:bodyPr>
          <a:lstStyle/>
          <a:p>
            <a:r>
              <a:rPr lang="en-US" sz="2400" dirty="0">
                <a:latin typeface="+mn-lt"/>
              </a:rPr>
              <a:t>FSO enters:</a:t>
            </a:r>
          </a:p>
          <a:p>
            <a:pPr marL="342900" indent="-342900">
              <a:buFont typeface="+mj-lt"/>
              <a:buAutoNum type="arabicPeriod"/>
            </a:pPr>
            <a:r>
              <a:rPr lang="en-US" sz="2000" dirty="0">
                <a:latin typeface="+mn-lt"/>
              </a:rPr>
              <a:t>Cost Center (last 5 digits of OPFAC)</a:t>
            </a:r>
          </a:p>
          <a:p>
            <a:pPr marL="342900" indent="-342900">
              <a:buFont typeface="+mj-lt"/>
              <a:buAutoNum type="arabicPeriod"/>
            </a:pPr>
            <a:r>
              <a:rPr lang="en-US" sz="2000" dirty="0">
                <a:latin typeface="+mn-lt"/>
              </a:rPr>
              <a:t>Begin Batch (first day of Month running the report for)</a:t>
            </a:r>
          </a:p>
          <a:p>
            <a:pPr marL="342900" indent="-342900">
              <a:buFont typeface="+mj-lt"/>
              <a:buAutoNum type="arabicPeriod"/>
            </a:pPr>
            <a:r>
              <a:rPr lang="en-US" sz="2000" dirty="0">
                <a:latin typeface="+mn-lt"/>
              </a:rPr>
              <a:t>End Batch (last day of Month running the report for)</a:t>
            </a:r>
          </a:p>
          <a:p>
            <a:pPr marL="342900" indent="-342900">
              <a:buFont typeface="+mj-lt"/>
              <a:buAutoNum type="arabicPeriod"/>
            </a:pPr>
            <a:r>
              <a:rPr lang="en-US" sz="2000" dirty="0">
                <a:latin typeface="+mn-lt"/>
              </a:rPr>
              <a:t>Clicks Submit</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25929" y="283029"/>
            <a:ext cx="609600" cy="609600"/>
          </a:xfrm>
          <a:prstGeom prst="rect">
            <a:avLst/>
          </a:prstGeom>
        </p:spPr>
      </p:pic>
    </p:spTree>
    <p:extLst>
      <p:ext uri="{BB962C8B-B14F-4D97-AF65-F5344CB8AC3E}">
        <p14:creationId xmlns:p14="http://schemas.microsoft.com/office/powerpoint/2010/main" val="327963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5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457200"/>
            <a:ext cx="8229600" cy="1219200"/>
          </a:xfrm>
        </p:spPr>
        <p:txBody>
          <a:bodyPr/>
          <a:lstStyle/>
          <a:p>
            <a:pPr algn="ctr"/>
            <a:r>
              <a:rPr lang="en-US" sz="6000" dirty="0"/>
              <a:t>The SFR</a:t>
            </a:r>
          </a:p>
        </p:txBody>
      </p:sp>
      <p:pic>
        <p:nvPicPr>
          <p:cNvPr id="3" name="Content Placeholder 2"/>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419100" y="2057400"/>
            <a:ext cx="8229600" cy="3352800"/>
          </a:xfrm>
          <a:ln w="12700">
            <a:solidFill>
              <a:schemeClr val="tx1"/>
            </a:solidFill>
          </a:ln>
          <a:effectLst>
            <a:outerShdw blurRad="50800" dist="38100" dir="2700000" algn="tl" rotWithShape="0">
              <a:prstClr val="black">
                <a:alpha val="40000"/>
              </a:prstClr>
            </a:outerShdw>
          </a:effectLst>
        </p:spPr>
      </p:pic>
      <p:sp>
        <p:nvSpPr>
          <p:cNvPr id="4" name="TextBox 3"/>
          <p:cNvSpPr txBox="1"/>
          <p:nvPr/>
        </p:nvSpPr>
        <p:spPr>
          <a:xfrm>
            <a:off x="762000" y="5791200"/>
            <a:ext cx="7543800" cy="461665"/>
          </a:xfrm>
          <a:prstGeom prst="rect">
            <a:avLst/>
          </a:prstGeom>
          <a:noFill/>
        </p:spPr>
        <p:txBody>
          <a:bodyPr wrap="square" rtlCol="0">
            <a:spAutoFit/>
          </a:bodyPr>
          <a:lstStyle/>
          <a:p>
            <a:pPr algn="ctr"/>
            <a:r>
              <a:rPr lang="en-US" sz="2400" dirty="0">
                <a:latin typeface="+mn-lt"/>
              </a:rPr>
              <a:t>The next slides will ZOOM in to show the SFR fields</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76400" y="572478"/>
            <a:ext cx="609600" cy="609600"/>
          </a:xfrm>
          <a:prstGeom prst="rect">
            <a:avLst/>
          </a:prstGeom>
        </p:spPr>
      </p:pic>
    </p:spTree>
    <p:extLst>
      <p:ext uri="{BB962C8B-B14F-4D97-AF65-F5344CB8AC3E}">
        <p14:creationId xmlns:p14="http://schemas.microsoft.com/office/powerpoint/2010/main" val="51143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9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457200"/>
            <a:ext cx="8229600" cy="1066800"/>
          </a:xfrm>
        </p:spPr>
        <p:txBody>
          <a:bodyPr/>
          <a:lstStyle/>
          <a:p>
            <a:pPr algn="ctr"/>
            <a:r>
              <a:rPr lang="en-US" sz="4000" dirty="0"/>
              <a:t>Important Fields to Look at on the SFR</a:t>
            </a:r>
          </a:p>
        </p:txBody>
      </p:sp>
      <p:pic>
        <p:nvPicPr>
          <p:cNvPr id="5" name="Content Placeholder 4"/>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256842" y="3017333"/>
            <a:ext cx="6554115" cy="3078667"/>
          </a:xfrm>
          <a:ln w="12700">
            <a:solidFill>
              <a:schemeClr val="tx1"/>
            </a:solidFill>
          </a:ln>
          <a:effectLst>
            <a:outerShdw blurRad="50800" dist="38100" dir="2700000" algn="tl" rotWithShape="0">
              <a:prstClr val="black">
                <a:alpha val="40000"/>
              </a:prstClr>
            </a:outerShdw>
          </a:effectLst>
        </p:spPr>
      </p:pic>
      <p:sp>
        <p:nvSpPr>
          <p:cNvPr id="7" name="TextBox 6"/>
          <p:cNvSpPr txBox="1"/>
          <p:nvPr/>
        </p:nvSpPr>
        <p:spPr>
          <a:xfrm>
            <a:off x="1555530" y="2221467"/>
            <a:ext cx="1295400" cy="307777"/>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Purchase Date</a:t>
            </a:r>
          </a:p>
        </p:txBody>
      </p:sp>
      <p:sp>
        <p:nvSpPr>
          <p:cNvPr id="10" name="TextBox 9"/>
          <p:cNvSpPr txBox="1"/>
          <p:nvPr/>
        </p:nvSpPr>
        <p:spPr>
          <a:xfrm>
            <a:off x="3257549" y="2221467"/>
            <a:ext cx="1257301" cy="307777"/>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Vendor Name</a:t>
            </a:r>
          </a:p>
        </p:txBody>
      </p:sp>
      <p:sp>
        <p:nvSpPr>
          <p:cNvPr id="11" name="TextBox 10"/>
          <p:cNvSpPr txBox="1"/>
          <p:nvPr/>
        </p:nvSpPr>
        <p:spPr>
          <a:xfrm>
            <a:off x="5000296" y="2221467"/>
            <a:ext cx="2238703" cy="307777"/>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Cardholder’s Information</a:t>
            </a:r>
          </a:p>
        </p:txBody>
      </p:sp>
      <p:sp>
        <p:nvSpPr>
          <p:cNvPr id="14" name="TextBox 13"/>
          <p:cNvSpPr txBox="1"/>
          <p:nvPr/>
        </p:nvSpPr>
        <p:spPr>
          <a:xfrm>
            <a:off x="4419600" y="5089736"/>
            <a:ext cx="609600"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FSO</a:t>
            </a:r>
          </a:p>
          <a:p>
            <a:endParaRPr lang="en-US" sz="1200" dirty="0">
              <a:latin typeface="Arial" panose="020B0604020202020204" pitchFamily="34" charset="0"/>
              <a:cs typeface="Arial" panose="020B0604020202020204" pitchFamily="34" charset="0"/>
            </a:endParaRPr>
          </a:p>
        </p:txBody>
      </p:sp>
      <p:sp>
        <p:nvSpPr>
          <p:cNvPr id="15" name="TextBox 14"/>
          <p:cNvSpPr txBox="1"/>
          <p:nvPr/>
        </p:nvSpPr>
        <p:spPr>
          <a:xfrm>
            <a:off x="4419600" y="4022577"/>
            <a:ext cx="609600"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FSO</a:t>
            </a:r>
          </a:p>
          <a:p>
            <a:endParaRPr lang="en-US" sz="1200" dirty="0">
              <a:latin typeface="Arial" panose="020B0604020202020204" pitchFamily="34" charset="0"/>
              <a:cs typeface="Arial" panose="020B0604020202020204" pitchFamily="34" charset="0"/>
            </a:endParaRPr>
          </a:p>
        </p:txBody>
      </p:sp>
      <p:sp>
        <p:nvSpPr>
          <p:cNvPr id="16" name="TextBox 15"/>
          <p:cNvSpPr txBox="1"/>
          <p:nvPr/>
        </p:nvSpPr>
        <p:spPr>
          <a:xfrm>
            <a:off x="4419600" y="4547471"/>
            <a:ext cx="609600"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FSO</a:t>
            </a:r>
          </a:p>
          <a:p>
            <a:endParaRPr lang="en-US" sz="1200" dirty="0">
              <a:latin typeface="Arial" panose="020B0604020202020204" pitchFamily="34" charset="0"/>
              <a:cs typeface="Arial" panose="020B0604020202020204" pitchFamily="34" charset="0"/>
            </a:endParaRPr>
          </a:p>
        </p:txBody>
      </p:sp>
      <p:sp>
        <p:nvSpPr>
          <p:cNvPr id="17" name="TextBox 16"/>
          <p:cNvSpPr txBox="1"/>
          <p:nvPr/>
        </p:nvSpPr>
        <p:spPr>
          <a:xfrm>
            <a:off x="4419600" y="5583521"/>
            <a:ext cx="609600"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FSO</a:t>
            </a:r>
          </a:p>
          <a:p>
            <a:endParaRPr lang="en-US" sz="1200" dirty="0">
              <a:latin typeface="Arial" panose="020B0604020202020204" pitchFamily="34" charset="0"/>
              <a:cs typeface="Arial" panose="020B0604020202020204" pitchFamily="34" charset="0"/>
            </a:endParaRPr>
          </a:p>
        </p:txBody>
      </p:sp>
      <p:cxnSp>
        <p:nvCxnSpPr>
          <p:cNvPr id="19" name="Straight Arrow Connector 18"/>
          <p:cNvCxnSpPr>
            <a:stCxn id="7" idx="2"/>
          </p:cNvCxnSpPr>
          <p:nvPr/>
        </p:nvCxnSpPr>
        <p:spPr>
          <a:xfrm>
            <a:off x="2203230" y="2529244"/>
            <a:ext cx="6570" cy="899756"/>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0" idx="2"/>
          </p:cNvCxnSpPr>
          <p:nvPr/>
        </p:nvCxnSpPr>
        <p:spPr>
          <a:xfrm flipH="1">
            <a:off x="3886199" y="2529244"/>
            <a:ext cx="1" cy="899756"/>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1" idx="2"/>
            <a:endCxn id="24" idx="1"/>
          </p:cNvCxnSpPr>
          <p:nvPr/>
        </p:nvCxnSpPr>
        <p:spPr>
          <a:xfrm flipH="1">
            <a:off x="6115278" y="2529244"/>
            <a:ext cx="4370" cy="586254"/>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4" name="Right Brace 23"/>
          <p:cNvSpPr/>
          <p:nvPr/>
        </p:nvSpPr>
        <p:spPr>
          <a:xfrm rot="16200000" flipV="1">
            <a:off x="5954866" y="1580231"/>
            <a:ext cx="320824" cy="3391357"/>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44286" y="152400"/>
            <a:ext cx="609600" cy="609600"/>
          </a:xfrm>
          <a:prstGeom prst="rect">
            <a:avLst/>
          </a:prstGeom>
        </p:spPr>
      </p:pic>
    </p:spTree>
    <p:extLst>
      <p:ext uri="{BB962C8B-B14F-4D97-AF65-F5344CB8AC3E}">
        <p14:creationId xmlns:p14="http://schemas.microsoft.com/office/powerpoint/2010/main" val="2999808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69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7908" y="3010474"/>
            <a:ext cx="7691983" cy="3085526"/>
          </a:xfrm>
          <a:prstGeom prst="rect">
            <a:avLst/>
          </a:prstGeom>
          <a:ln w="12700">
            <a:solidFill>
              <a:schemeClr val="tx1"/>
            </a:solidFill>
          </a:ln>
          <a:effectLst>
            <a:outerShdw blurRad="50800" dist="38100" dir="2700000" algn="tl" rotWithShape="0">
              <a:prstClr val="black">
                <a:alpha val="40000"/>
              </a:prstClr>
            </a:outerShdw>
          </a:effectLst>
        </p:spPr>
      </p:pic>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457200"/>
            <a:ext cx="8229600" cy="1538096"/>
          </a:xfrm>
        </p:spPr>
        <p:txBody>
          <a:bodyPr/>
          <a:lstStyle/>
          <a:p>
            <a:pPr algn="ctr"/>
            <a:r>
              <a:rPr lang="en-US" sz="4000" dirty="0"/>
              <a:t>Important Fields to Look at on the SFR, continued</a:t>
            </a:r>
          </a:p>
        </p:txBody>
      </p:sp>
      <p:sp>
        <p:nvSpPr>
          <p:cNvPr id="7" name="TextBox 6"/>
          <p:cNvSpPr txBox="1"/>
          <p:nvPr/>
        </p:nvSpPr>
        <p:spPr>
          <a:xfrm>
            <a:off x="2449239" y="2023165"/>
            <a:ext cx="1295400" cy="523220"/>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Document ID Number</a:t>
            </a:r>
          </a:p>
        </p:txBody>
      </p:sp>
      <p:sp>
        <p:nvSpPr>
          <p:cNvPr id="10" name="TextBox 9"/>
          <p:cNvSpPr txBox="1"/>
          <p:nvPr/>
        </p:nvSpPr>
        <p:spPr>
          <a:xfrm>
            <a:off x="4027689" y="2227744"/>
            <a:ext cx="884981" cy="307777"/>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Amount</a:t>
            </a:r>
          </a:p>
        </p:txBody>
      </p:sp>
      <p:sp>
        <p:nvSpPr>
          <p:cNvPr id="11" name="TextBox 10"/>
          <p:cNvSpPr txBox="1"/>
          <p:nvPr/>
        </p:nvSpPr>
        <p:spPr>
          <a:xfrm>
            <a:off x="5715000" y="2238608"/>
            <a:ext cx="1942529" cy="307777"/>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1400" dirty="0">
                <a:latin typeface="+mn-lt"/>
                <a:cs typeface="Arial" panose="020B0604020202020204" pitchFamily="34" charset="0"/>
              </a:rPr>
              <a:t> Purchase Description</a:t>
            </a:r>
          </a:p>
        </p:txBody>
      </p:sp>
      <p:sp>
        <p:nvSpPr>
          <p:cNvPr id="15" name="TextBox 14"/>
          <p:cNvSpPr txBox="1"/>
          <p:nvPr/>
        </p:nvSpPr>
        <p:spPr>
          <a:xfrm>
            <a:off x="687908" y="3733800"/>
            <a:ext cx="455092"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AO</a:t>
            </a:r>
          </a:p>
          <a:p>
            <a:endParaRPr lang="en-US" sz="1200" dirty="0">
              <a:latin typeface="Arial" panose="020B0604020202020204" pitchFamily="34" charset="0"/>
              <a:cs typeface="Arial" panose="020B0604020202020204" pitchFamily="34" charset="0"/>
            </a:endParaRPr>
          </a:p>
        </p:txBody>
      </p:sp>
      <p:cxnSp>
        <p:nvCxnSpPr>
          <p:cNvPr id="19" name="Straight Arrow Connector 18"/>
          <p:cNvCxnSpPr/>
          <p:nvPr/>
        </p:nvCxnSpPr>
        <p:spPr>
          <a:xfrm flipH="1">
            <a:off x="3096939" y="2558155"/>
            <a:ext cx="1" cy="44054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0" idx="2"/>
          </p:cNvCxnSpPr>
          <p:nvPr/>
        </p:nvCxnSpPr>
        <p:spPr>
          <a:xfrm>
            <a:off x="4470180" y="2535521"/>
            <a:ext cx="0" cy="47495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687908" y="4286209"/>
            <a:ext cx="455092"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AO</a:t>
            </a:r>
          </a:p>
          <a:p>
            <a:endParaRPr lang="en-US" sz="1200" dirty="0">
              <a:latin typeface="Arial" panose="020B0604020202020204" pitchFamily="34" charset="0"/>
              <a:cs typeface="Arial" panose="020B0604020202020204" pitchFamily="34" charset="0"/>
            </a:endParaRPr>
          </a:p>
        </p:txBody>
      </p:sp>
      <p:sp>
        <p:nvSpPr>
          <p:cNvPr id="22" name="TextBox 21"/>
          <p:cNvSpPr txBox="1"/>
          <p:nvPr/>
        </p:nvSpPr>
        <p:spPr>
          <a:xfrm>
            <a:off x="699472" y="4915604"/>
            <a:ext cx="455092"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AO</a:t>
            </a:r>
          </a:p>
          <a:p>
            <a:endParaRPr lang="en-US" sz="1200" dirty="0">
              <a:latin typeface="Arial" panose="020B0604020202020204" pitchFamily="34" charset="0"/>
              <a:cs typeface="Arial" panose="020B0604020202020204" pitchFamily="34" charset="0"/>
            </a:endParaRPr>
          </a:p>
        </p:txBody>
      </p:sp>
      <p:sp>
        <p:nvSpPr>
          <p:cNvPr id="25" name="TextBox 24"/>
          <p:cNvSpPr txBox="1"/>
          <p:nvPr/>
        </p:nvSpPr>
        <p:spPr>
          <a:xfrm>
            <a:off x="700526" y="5505958"/>
            <a:ext cx="455092" cy="461665"/>
          </a:xfrm>
          <a:prstGeom prst="rect">
            <a:avLst/>
          </a:prstGeom>
          <a:solidFill>
            <a:schemeClr val="bg1"/>
          </a:solidFill>
        </p:spPr>
        <p:txBody>
          <a:bodyPr wrap="square" rtlCol="0">
            <a:spAutoFit/>
          </a:bodyPr>
          <a:lstStyle/>
          <a:p>
            <a:r>
              <a:rPr lang="en-US" sz="1200" dirty="0">
                <a:latin typeface="Arial" panose="020B0604020202020204" pitchFamily="34" charset="0"/>
                <a:cs typeface="Arial" panose="020B0604020202020204" pitchFamily="34" charset="0"/>
              </a:rPr>
              <a:t>AO</a:t>
            </a:r>
          </a:p>
          <a:p>
            <a:endParaRPr lang="en-US" sz="1200" dirty="0">
              <a:latin typeface="Arial" panose="020B0604020202020204" pitchFamily="34" charset="0"/>
              <a:cs typeface="Arial" panose="020B0604020202020204" pitchFamily="34" charset="0"/>
            </a:endParaRPr>
          </a:p>
        </p:txBody>
      </p:sp>
      <p:cxnSp>
        <p:nvCxnSpPr>
          <p:cNvPr id="35" name="Straight Arrow Connector 34"/>
          <p:cNvCxnSpPr>
            <a:stCxn id="11" idx="2"/>
          </p:cNvCxnSpPr>
          <p:nvPr/>
        </p:nvCxnSpPr>
        <p:spPr>
          <a:xfrm>
            <a:off x="6686265" y="2546385"/>
            <a:ext cx="19335" cy="46408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4564" y="23711"/>
            <a:ext cx="609600" cy="609600"/>
          </a:xfrm>
          <a:prstGeom prst="rect">
            <a:avLst/>
          </a:prstGeom>
        </p:spPr>
      </p:pic>
    </p:spTree>
    <p:extLst>
      <p:ext uri="{BB962C8B-B14F-4D97-AF65-F5344CB8AC3E}">
        <p14:creationId xmlns:p14="http://schemas.microsoft.com/office/powerpoint/2010/main" val="217294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1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457200"/>
            <a:ext cx="8229600" cy="1066800"/>
          </a:xfrm>
        </p:spPr>
        <p:txBody>
          <a:bodyPr/>
          <a:lstStyle/>
          <a:p>
            <a:pPr algn="ctr"/>
            <a:r>
              <a:rPr lang="en-US" sz="4400" dirty="0"/>
              <a:t>How the SFR relates to the CG-2576</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6138" y="1640818"/>
            <a:ext cx="4267796" cy="4825942"/>
          </a:xfrm>
          <a:prstGeom prst="rect">
            <a:avLst/>
          </a:prstGeom>
          <a:ln w="12700">
            <a:solidFill>
              <a:schemeClr val="tx1"/>
            </a:solidFill>
          </a:ln>
          <a:effectLst>
            <a:outerShdw blurRad="50800" dist="38100" dir="2700000" algn="tl" rotWithShape="0">
              <a:prstClr val="black">
                <a:alpha val="40000"/>
              </a:prstClr>
            </a:outerShdw>
          </a:effectLst>
        </p:spPr>
      </p:pic>
      <p:sp>
        <p:nvSpPr>
          <p:cNvPr id="5" name="TextBox 4"/>
          <p:cNvSpPr txBox="1"/>
          <p:nvPr/>
        </p:nvSpPr>
        <p:spPr>
          <a:xfrm>
            <a:off x="5181600" y="1981200"/>
            <a:ext cx="3733800" cy="3508653"/>
          </a:xfrm>
          <a:prstGeom prst="rect">
            <a:avLst/>
          </a:prstGeom>
          <a:noFill/>
        </p:spPr>
        <p:txBody>
          <a:bodyPr wrap="square" rtlCol="0">
            <a:spAutoFit/>
          </a:bodyPr>
          <a:lstStyle/>
          <a:p>
            <a:r>
              <a:rPr lang="en-US" sz="2400" dirty="0">
                <a:latin typeface="+mn-lt"/>
              </a:rPr>
              <a:t>At the end of the Month, the FSO:</a:t>
            </a:r>
          </a:p>
          <a:p>
            <a:endParaRPr lang="en-US" dirty="0">
              <a:latin typeface="+mn-lt"/>
            </a:endParaRPr>
          </a:p>
          <a:p>
            <a:pPr marL="285750" indent="-285750">
              <a:buClr>
                <a:schemeClr val="bg2">
                  <a:lumMod val="50000"/>
                </a:schemeClr>
              </a:buClr>
              <a:buFont typeface="Arial" panose="020B0604020202020204" pitchFamily="34" charset="0"/>
              <a:buChar char="•"/>
            </a:pPr>
            <a:r>
              <a:rPr lang="en-US" sz="2000" dirty="0">
                <a:latin typeface="+mn-lt"/>
              </a:rPr>
              <a:t>Compares the SFR to the CG-2576 Block G. Purchases</a:t>
            </a:r>
          </a:p>
          <a:p>
            <a:pPr marL="742950" lvl="1" indent="-285750">
              <a:buClr>
                <a:schemeClr val="bg2">
                  <a:lumMod val="50000"/>
                </a:schemeClr>
              </a:buClr>
              <a:buFont typeface="Arial" panose="020B0604020202020204" pitchFamily="34" charset="0"/>
              <a:buChar char="•"/>
            </a:pPr>
            <a:r>
              <a:rPr lang="en-US" dirty="0">
                <a:latin typeface="+mn-lt"/>
              </a:rPr>
              <a:t>Looks for Price Discrepancies</a:t>
            </a:r>
          </a:p>
          <a:p>
            <a:pPr marL="285750" indent="-285750">
              <a:buClr>
                <a:schemeClr val="bg2">
                  <a:lumMod val="50000"/>
                </a:schemeClr>
              </a:buClr>
              <a:buFont typeface="Arial" panose="020B0604020202020204" pitchFamily="34" charset="0"/>
              <a:buChar char="•"/>
            </a:pPr>
            <a:endParaRPr lang="en-US" sz="2000" dirty="0">
              <a:latin typeface="+mn-lt"/>
            </a:endParaRPr>
          </a:p>
          <a:p>
            <a:pPr marL="285750" indent="-285750">
              <a:buClr>
                <a:schemeClr val="bg2">
                  <a:lumMod val="50000"/>
                </a:schemeClr>
              </a:buClr>
              <a:buFont typeface="Arial" panose="020B0604020202020204" pitchFamily="34" charset="0"/>
              <a:buChar char="•"/>
            </a:pPr>
            <a:r>
              <a:rPr lang="en-US" sz="2000" dirty="0">
                <a:latin typeface="+mn-lt"/>
              </a:rPr>
              <a:t>Uses the SFR to get Document ID Numbers to populate Block G</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19200" y="35582"/>
            <a:ext cx="609600" cy="609600"/>
          </a:xfrm>
          <a:prstGeom prst="rect">
            <a:avLst/>
          </a:prstGeom>
        </p:spPr>
      </p:pic>
    </p:spTree>
    <p:extLst>
      <p:ext uri="{BB962C8B-B14F-4D97-AF65-F5344CB8AC3E}">
        <p14:creationId xmlns:p14="http://schemas.microsoft.com/office/powerpoint/2010/main" val="114453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83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762000"/>
            <a:ext cx="8343900" cy="1066800"/>
          </a:xfrm>
        </p:spPr>
        <p:txBody>
          <a:bodyPr/>
          <a:lstStyle/>
          <a:p>
            <a:pPr algn="ctr"/>
            <a:r>
              <a:rPr lang="en-US" sz="4000" dirty="0"/>
              <a:t>How the SFR relates to the CG-2576,</a:t>
            </a:r>
            <a:br>
              <a:rPr lang="en-US" sz="4000" dirty="0"/>
            </a:br>
            <a:r>
              <a:rPr lang="en-US" sz="4000" dirty="0"/>
              <a:t> continued</a:t>
            </a:r>
          </a:p>
        </p:txBody>
      </p:sp>
      <p:sp>
        <p:nvSpPr>
          <p:cNvPr id="5" name="TextBox 4"/>
          <p:cNvSpPr txBox="1"/>
          <p:nvPr/>
        </p:nvSpPr>
        <p:spPr>
          <a:xfrm>
            <a:off x="419100" y="3077437"/>
            <a:ext cx="8229600" cy="3570208"/>
          </a:xfrm>
          <a:prstGeom prst="rect">
            <a:avLst/>
          </a:prstGeom>
          <a:noFill/>
        </p:spPr>
        <p:txBody>
          <a:bodyPr wrap="square" rtlCol="0">
            <a:spAutoFit/>
          </a:bodyPr>
          <a:lstStyle/>
          <a:p>
            <a:r>
              <a:rPr lang="en-US" sz="2000" dirty="0">
                <a:latin typeface="+mn-lt"/>
              </a:rPr>
              <a:t>If the FSO has a Purchase on the CG-2576 that does not show up on the SFR, the FSO creates the Document Number:</a:t>
            </a:r>
          </a:p>
          <a:p>
            <a:endParaRPr lang="en-US" sz="1000" dirty="0">
              <a:latin typeface="+mn-lt"/>
            </a:endParaRPr>
          </a:p>
          <a:p>
            <a:pPr>
              <a:buClr>
                <a:schemeClr val="bg2">
                  <a:lumMod val="50000"/>
                </a:schemeClr>
              </a:buClr>
            </a:pPr>
            <a:r>
              <a:rPr lang="en-US" sz="2800" dirty="0">
                <a:latin typeface="+mn-lt"/>
              </a:rPr>
              <a:t>For example – </a:t>
            </a:r>
            <a:r>
              <a:rPr lang="en-US" sz="2800" u="sng" dirty="0">
                <a:latin typeface="+mn-lt"/>
                <a:cs typeface="Arial" panose="020B0604020202020204" pitchFamily="34" charset="0"/>
              </a:rPr>
              <a:t>UN201234B3650001</a:t>
            </a:r>
          </a:p>
          <a:p>
            <a:pPr>
              <a:buClr>
                <a:schemeClr val="bg2">
                  <a:lumMod val="50000"/>
                </a:schemeClr>
              </a:buClr>
            </a:pPr>
            <a:endParaRPr lang="en-US" sz="800" dirty="0">
              <a:latin typeface="+mn-lt"/>
              <a:cs typeface="Arial" panose="020B0604020202020204" pitchFamily="34" charset="0"/>
            </a:endParaRPr>
          </a:p>
          <a:p>
            <a:pPr marL="285750" indent="-285750">
              <a:buClr>
                <a:schemeClr val="bg2">
                  <a:lumMod val="50000"/>
                </a:schemeClr>
              </a:buClr>
              <a:buFont typeface="Arial" panose="020B0604020202020204" pitchFamily="34" charset="0"/>
              <a:buChar char="•"/>
            </a:pPr>
            <a:r>
              <a:rPr lang="en-US" sz="2200" dirty="0">
                <a:latin typeface="+mn-lt"/>
              </a:rPr>
              <a:t>UN – for Undocumented Purchase (not on SFR)</a:t>
            </a:r>
          </a:p>
          <a:p>
            <a:pPr marL="285750" indent="-285750">
              <a:buClr>
                <a:schemeClr val="bg2">
                  <a:lumMod val="50000"/>
                </a:schemeClr>
              </a:buClr>
              <a:buFont typeface="Arial" panose="020B0604020202020204" pitchFamily="34" charset="0"/>
              <a:buChar char="•"/>
            </a:pPr>
            <a:r>
              <a:rPr lang="en-US" sz="2200" dirty="0">
                <a:latin typeface="+mn-lt"/>
              </a:rPr>
              <a:t>20 – for Fiscal Year</a:t>
            </a:r>
          </a:p>
          <a:p>
            <a:pPr marL="285750" indent="-285750">
              <a:buClr>
                <a:schemeClr val="bg2">
                  <a:lumMod val="50000"/>
                </a:schemeClr>
              </a:buClr>
              <a:buFont typeface="Arial" panose="020B0604020202020204" pitchFamily="34" charset="0"/>
              <a:buChar char="•"/>
            </a:pPr>
            <a:r>
              <a:rPr lang="en-US" sz="2200" dirty="0">
                <a:latin typeface="+mn-lt"/>
              </a:rPr>
              <a:t>1234 – for Last 4 Digits of Credit Card</a:t>
            </a:r>
          </a:p>
          <a:p>
            <a:pPr marL="285750" indent="-285750">
              <a:buClr>
                <a:schemeClr val="bg2">
                  <a:lumMod val="50000"/>
                </a:schemeClr>
              </a:buClr>
              <a:buFont typeface="Arial" panose="020B0604020202020204" pitchFamily="34" charset="0"/>
              <a:buChar char="•"/>
            </a:pPr>
            <a:r>
              <a:rPr lang="en-US" sz="2200" dirty="0">
                <a:latin typeface="+mn-lt"/>
              </a:rPr>
              <a:t>B – for a Purchase Card</a:t>
            </a:r>
          </a:p>
          <a:p>
            <a:pPr marL="285750" indent="-285750">
              <a:buClr>
                <a:schemeClr val="bg2">
                  <a:lumMod val="50000"/>
                </a:schemeClr>
              </a:buClr>
              <a:buFont typeface="Arial" panose="020B0604020202020204" pitchFamily="34" charset="0"/>
              <a:buChar char="•"/>
            </a:pPr>
            <a:r>
              <a:rPr lang="en-US" sz="2200" dirty="0">
                <a:latin typeface="+mn-lt"/>
              </a:rPr>
              <a:t>365 – for Julian Date (Calendar date from 1-365)</a:t>
            </a:r>
          </a:p>
          <a:p>
            <a:pPr marL="285750" indent="-285750">
              <a:buClr>
                <a:schemeClr val="bg2">
                  <a:lumMod val="50000"/>
                </a:schemeClr>
              </a:buClr>
              <a:buFont typeface="Arial" panose="020B0604020202020204" pitchFamily="34" charset="0"/>
              <a:buChar char="•"/>
            </a:pPr>
            <a:r>
              <a:rPr lang="en-US" sz="2200" dirty="0">
                <a:latin typeface="+mn-lt"/>
              </a:rPr>
              <a:t>0001 – for which purchase it was that day</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5400" y="1828800"/>
            <a:ext cx="6477000" cy="1076459"/>
          </a:xfrm>
          <a:prstGeom prst="rect">
            <a:avLst/>
          </a:prstGeom>
        </p:spPr>
      </p:pic>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90600" y="66311"/>
            <a:ext cx="609600" cy="609600"/>
          </a:xfrm>
          <a:prstGeom prst="rect">
            <a:avLst/>
          </a:prstGeom>
        </p:spPr>
      </p:pic>
    </p:spTree>
    <p:extLst>
      <p:ext uri="{BB962C8B-B14F-4D97-AF65-F5344CB8AC3E}">
        <p14:creationId xmlns:p14="http://schemas.microsoft.com/office/powerpoint/2010/main" val="2337499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85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Content Placeholder 2"/>
          <p:cNvSpPr>
            <a:spLocks noGrp="1"/>
          </p:cNvSpPr>
          <p:nvPr>
            <p:ph sz="half" idx="1"/>
          </p:nvPr>
        </p:nvSpPr>
        <p:spPr/>
        <p:txBody>
          <a:bodyPr/>
          <a:lstStyle/>
          <a:p>
            <a:pPr>
              <a:buFont typeface="Arial" charset="0"/>
              <a:buNone/>
            </a:pPr>
            <a:endParaRPr lang="en-US">
              <a:latin typeface="Arial" charset="0"/>
              <a:cs typeface="Arial" charset="0"/>
            </a:endParaRPr>
          </a:p>
          <a:p>
            <a:endParaRPr lang="en-US">
              <a:latin typeface="Arial" charset="0"/>
              <a:cs typeface="Arial" charset="0"/>
            </a:endParaRPr>
          </a:p>
        </p:txBody>
      </p:sp>
      <p:sp>
        <p:nvSpPr>
          <p:cNvPr id="7174" name="Content Placeholder 8"/>
          <p:cNvSpPr>
            <a:spLocks noGrp="1"/>
          </p:cNvSpPr>
          <p:nvPr>
            <p:ph sz="half" idx="2"/>
          </p:nvPr>
        </p:nvSpPr>
        <p:spPr>
          <a:xfrm>
            <a:off x="457200" y="1545435"/>
            <a:ext cx="5105400" cy="4709314"/>
          </a:xfrm>
        </p:spPr>
        <p:txBody>
          <a:bodyPr/>
          <a:lstStyle/>
          <a:p>
            <a:pPr>
              <a:buClr>
                <a:schemeClr val="bg2">
                  <a:lumMod val="50000"/>
                </a:schemeClr>
              </a:buClr>
            </a:pPr>
            <a:r>
              <a:rPr lang="en-US" sz="3200" dirty="0">
                <a:cs typeface="Arial" charset="0"/>
              </a:rPr>
              <a:t>FSO saves SFR as PDF</a:t>
            </a:r>
          </a:p>
          <a:p>
            <a:pPr marL="837501" lvl="1" indent="-342900">
              <a:spcBef>
                <a:spcPts val="600"/>
              </a:spcBef>
              <a:buClr>
                <a:schemeClr val="bg2">
                  <a:lumMod val="50000"/>
                </a:schemeClr>
              </a:buClr>
            </a:pPr>
            <a:r>
              <a:rPr lang="en-US" dirty="0">
                <a:cs typeface="Arial" charset="0"/>
              </a:rPr>
              <a:t>Landscape – Best practice</a:t>
            </a:r>
          </a:p>
          <a:p>
            <a:pPr>
              <a:spcBef>
                <a:spcPts val="1800"/>
              </a:spcBef>
              <a:buClr>
                <a:schemeClr val="bg2">
                  <a:lumMod val="50000"/>
                </a:schemeClr>
              </a:buClr>
            </a:pPr>
            <a:r>
              <a:rPr lang="en-US" sz="3200" dirty="0">
                <a:cs typeface="Arial" charset="0"/>
              </a:rPr>
              <a:t>Who reviews and signs?</a:t>
            </a:r>
          </a:p>
          <a:p>
            <a:pPr marL="740664" lvl="1">
              <a:spcBef>
                <a:spcPts val="600"/>
              </a:spcBef>
              <a:buClr>
                <a:schemeClr val="bg2">
                  <a:lumMod val="50000"/>
                </a:schemeClr>
              </a:buClr>
            </a:pPr>
            <a:r>
              <a:rPr lang="en-US" dirty="0">
                <a:cs typeface="Arial" charset="0"/>
              </a:rPr>
              <a:t>FSO</a:t>
            </a:r>
          </a:p>
          <a:p>
            <a:pPr marL="740664" lvl="1">
              <a:spcBef>
                <a:spcPts val="600"/>
              </a:spcBef>
              <a:buClr>
                <a:schemeClr val="bg2">
                  <a:lumMod val="50000"/>
                </a:schemeClr>
              </a:buClr>
            </a:pPr>
            <a:r>
              <a:rPr lang="en-US" dirty="0">
                <a:cs typeface="Arial" charset="0"/>
              </a:rPr>
              <a:t>CO/OIC</a:t>
            </a:r>
          </a:p>
          <a:p>
            <a:pPr marL="1015301" lvl="2">
              <a:spcBef>
                <a:spcPts val="600"/>
              </a:spcBef>
              <a:buClr>
                <a:schemeClr val="bg2">
                  <a:lumMod val="50000"/>
                </a:schemeClr>
              </a:buClr>
            </a:pPr>
            <a:r>
              <a:rPr lang="en-US" dirty="0">
                <a:cs typeface="Arial" charset="0"/>
              </a:rPr>
              <a:t>Wet or Electronic signature</a:t>
            </a:r>
          </a:p>
          <a:p>
            <a:pPr>
              <a:spcBef>
                <a:spcPts val="1800"/>
              </a:spcBef>
              <a:buClr>
                <a:schemeClr val="bg2">
                  <a:lumMod val="50000"/>
                </a:schemeClr>
              </a:buClr>
            </a:pPr>
            <a:r>
              <a:rPr lang="en-US" sz="3200" dirty="0">
                <a:cs typeface="Arial" charset="0"/>
              </a:rPr>
              <a:t>Print paper copy of SFR</a:t>
            </a:r>
          </a:p>
          <a:p>
            <a:pPr>
              <a:spcBef>
                <a:spcPts val="1800"/>
              </a:spcBef>
              <a:buClr>
                <a:schemeClr val="bg2">
                  <a:lumMod val="50000"/>
                </a:schemeClr>
              </a:buClr>
            </a:pPr>
            <a:r>
              <a:rPr lang="en-US" sz="3200" dirty="0">
                <a:cs typeface="Arial" charset="0"/>
              </a:rPr>
              <a:t>Submit to FINCEN with Monthly Report </a:t>
            </a:r>
          </a:p>
        </p:txBody>
      </p:sp>
      <p:pic>
        <p:nvPicPr>
          <p:cNvPr id="6" name="Picture 5" descr="Document Signing SFR.jpg"/>
          <p:cNvPicPr>
            <a:picLocks noChangeAspect="1"/>
          </p:cNvPicPr>
          <p:nvPr/>
        </p:nvPicPr>
        <p:blipFill>
          <a:blip r:embed="rId5" cstate="print"/>
          <a:srcRect t="52510"/>
          <a:stretch>
            <a:fillRect/>
          </a:stretch>
        </p:blipFill>
        <p:spPr>
          <a:xfrm>
            <a:off x="5334001" y="2826942"/>
            <a:ext cx="3330018" cy="2247900"/>
          </a:xfrm>
          <a:prstGeom prst="rect">
            <a:avLst/>
          </a:prstGeom>
          <a:ln w="12700">
            <a:solidFill>
              <a:schemeClr val="tx1"/>
            </a:solidFill>
          </a:ln>
          <a:effectLst>
            <a:outerShdw blurRad="50800" dist="38100" dir="2700000" algn="tl" rotWithShape="0">
              <a:prstClr val="black">
                <a:alpha val="40000"/>
              </a:prstClr>
            </a:outerShdw>
          </a:effectLst>
        </p:spPr>
      </p:pic>
      <p:sp>
        <p:nvSpPr>
          <p:cNvPr id="7" name="Title 6">
            <a:extLst>
              <a:ext uri="{FF2B5EF4-FFF2-40B4-BE49-F238E27FC236}">
                <a16:creationId xmlns:a16="http://schemas.microsoft.com/office/drawing/2014/main" id="{E7CFEECC-86EF-4E88-8B36-8B60E57A00C2}"/>
              </a:ext>
            </a:extLst>
          </p:cNvPr>
          <p:cNvSpPr>
            <a:spLocks noGrp="1"/>
          </p:cNvSpPr>
          <p:nvPr>
            <p:ph type="title"/>
          </p:nvPr>
        </p:nvSpPr>
        <p:spPr>
          <a:xfrm>
            <a:off x="526199" y="159478"/>
            <a:ext cx="8121093" cy="1326360"/>
          </a:xfrm>
        </p:spPr>
        <p:txBody>
          <a:bodyPr/>
          <a:lstStyle/>
          <a:p>
            <a:pPr algn="ctr"/>
            <a:r>
              <a:rPr lang="en-US" sz="5400" dirty="0"/>
              <a:t>SFR Submission Process</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09600" y="213058"/>
            <a:ext cx="609600" cy="609600"/>
          </a:xfrm>
          <a:prstGeom prst="rect">
            <a:avLst/>
          </a:prstGeom>
        </p:spPr>
      </p:pic>
    </p:spTree>
    <p:extLst>
      <p:ext uri="{BB962C8B-B14F-4D97-AF65-F5344CB8AC3E}">
        <p14:creationId xmlns:p14="http://schemas.microsoft.com/office/powerpoint/2010/main" val="359804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8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09600" y="2438400"/>
            <a:ext cx="7924800" cy="3962400"/>
          </a:xfrm>
        </p:spPr>
        <p:txBody>
          <a:bodyPr/>
          <a:lstStyle/>
          <a:p>
            <a:pPr>
              <a:buClr>
                <a:schemeClr val="bg2">
                  <a:lumMod val="50000"/>
                </a:schemeClr>
              </a:buClr>
              <a:buSzPct val="90000"/>
              <a:defRPr/>
            </a:pPr>
            <a:r>
              <a:rPr lang="en-US" dirty="0"/>
              <a:t>What is the SFR?</a:t>
            </a:r>
          </a:p>
          <a:p>
            <a:pPr>
              <a:buClr>
                <a:schemeClr val="bg2">
                  <a:lumMod val="50000"/>
                </a:schemeClr>
              </a:buClr>
              <a:buSzPct val="90000"/>
              <a:defRPr/>
            </a:pPr>
            <a:r>
              <a:rPr lang="en-US" dirty="0"/>
              <a:t>How to access the SFR</a:t>
            </a:r>
          </a:p>
          <a:p>
            <a:pPr>
              <a:buClr>
                <a:schemeClr val="bg2">
                  <a:lumMod val="50000"/>
                </a:schemeClr>
              </a:buClr>
              <a:buSzPct val="90000"/>
              <a:defRPr/>
            </a:pPr>
            <a:r>
              <a:rPr lang="en-US" dirty="0"/>
              <a:t>Important Fields to Look at on the SFR</a:t>
            </a:r>
          </a:p>
          <a:p>
            <a:pPr>
              <a:buClr>
                <a:schemeClr val="bg2">
                  <a:lumMod val="50000"/>
                </a:schemeClr>
              </a:buClr>
              <a:buSzPct val="90000"/>
              <a:defRPr/>
            </a:pPr>
            <a:r>
              <a:rPr lang="en-US" dirty="0"/>
              <a:t>How the SFR relates to the CG-2576</a:t>
            </a:r>
          </a:p>
          <a:p>
            <a:pPr>
              <a:buClr>
                <a:schemeClr val="bg2">
                  <a:lumMod val="50000"/>
                </a:schemeClr>
              </a:buClr>
              <a:buSzPct val="90000"/>
              <a:defRPr/>
            </a:pPr>
            <a:r>
              <a:rPr lang="en-US" dirty="0"/>
              <a:t>Submission Process</a:t>
            </a:r>
          </a:p>
          <a:p>
            <a:pPr>
              <a:buClr>
                <a:schemeClr val="bg2">
                  <a:lumMod val="50000"/>
                </a:schemeClr>
              </a:buClr>
              <a:buSzPct val="90000"/>
              <a:defRPr/>
            </a:pPr>
            <a:r>
              <a:rPr lang="en-US" dirty="0"/>
              <a:t>Questions?</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sz="4800" dirty="0"/>
              <a:t>Summary and Review</a:t>
            </a:r>
          </a:p>
        </p:txBody>
      </p:sp>
      <p:pic>
        <p:nvPicPr>
          <p:cNvPr id="5" name="Picture 4" descr="USCGShield.png">
            <a:extLst>
              <a:ext uri="{FF2B5EF4-FFF2-40B4-BE49-F238E27FC236}">
                <a16:creationId xmlns:a16="http://schemas.microsoft.com/office/drawing/2014/main" id="{D5CA6533-BC48-4C2C-A291-FE77DA987434}"/>
              </a:ext>
            </a:extLst>
          </p:cNvPr>
          <p:cNvPicPr>
            <a:picLocks noChangeAspect="1"/>
          </p:cNvPicPr>
          <p:nvPr/>
        </p:nvPicPr>
        <p:blipFill>
          <a:blip r:embed="rId5" cstate="print"/>
          <a:srcRect/>
          <a:stretch>
            <a:fillRect/>
          </a:stretch>
        </p:blipFill>
        <p:spPr bwMode="auto">
          <a:xfrm>
            <a:off x="6553200" y="5029200"/>
            <a:ext cx="1612900" cy="1493085"/>
          </a:xfrm>
          <a:prstGeom prst="rect">
            <a:avLst/>
          </a:prstGeom>
          <a:noFill/>
          <a:ln w="9525">
            <a:noFill/>
            <a:miter lim="800000"/>
            <a:headEnd/>
            <a:tailEnd/>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6800" y="704850"/>
            <a:ext cx="609600" cy="609600"/>
          </a:xfrm>
          <a:prstGeom prst="rect">
            <a:avLst/>
          </a:prstGeom>
        </p:spPr>
      </p:pic>
    </p:spTree>
    <p:extLst>
      <p:ext uri="{BB962C8B-B14F-4D97-AF65-F5344CB8AC3E}">
        <p14:creationId xmlns:p14="http://schemas.microsoft.com/office/powerpoint/2010/main" val="699455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10160" y="914399"/>
            <a:ext cx="9144000" cy="1621656"/>
          </a:xfrm>
        </p:spPr>
        <p:txBody>
          <a:bodyPr>
            <a:normAutofit fontScale="90000"/>
          </a:bodyPr>
          <a:lstStyle/>
          <a:p>
            <a:pPr algn="ctr"/>
            <a:br>
              <a:rPr lang="en-US" dirty="0"/>
            </a:br>
            <a:r>
              <a:rPr lang="en-US" dirty="0"/>
              <a:t>Congratulations!</a:t>
            </a:r>
            <a:br>
              <a:rPr lang="en-US" dirty="0"/>
            </a:br>
            <a:r>
              <a:rPr lang="en-US" sz="4000" dirty="0">
                <a:solidFill>
                  <a:schemeClr val="tx1"/>
                </a:solidFill>
              </a:rPr>
              <a:t>You have completed the LECTURE for Unit 9. Lesson 2. Supply Fund Report (SFR) </a:t>
            </a:r>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3" cstate="print"/>
          <a:srcRect/>
          <a:stretch>
            <a:fillRect/>
          </a:stretch>
        </p:blipFill>
        <p:spPr bwMode="auto">
          <a:xfrm>
            <a:off x="3276600" y="2667000"/>
            <a:ext cx="1866900" cy="1621655"/>
          </a:xfrm>
          <a:prstGeom prst="rect">
            <a:avLst/>
          </a:prstGeom>
          <a:noFill/>
          <a:ln w="9525">
            <a:noFill/>
            <a:miter lim="800000"/>
            <a:headEnd/>
            <a:tailEnd/>
          </a:ln>
        </p:spPr>
      </p:pic>
      <p:sp>
        <p:nvSpPr>
          <p:cNvPr id="4" name="TextBox 3">
            <a:extLst>
              <a:ext uri="{FF2B5EF4-FFF2-40B4-BE49-F238E27FC236}">
                <a16:creationId xmlns:a16="http://schemas.microsoft.com/office/drawing/2014/main" id="{571D402A-D623-4ECE-83A1-329D2491C03D}"/>
              </a:ext>
            </a:extLst>
          </p:cNvPr>
          <p:cNvSpPr txBox="1"/>
          <p:nvPr/>
        </p:nvSpPr>
        <p:spPr>
          <a:xfrm>
            <a:off x="228600" y="4419600"/>
            <a:ext cx="8915400" cy="2308324"/>
          </a:xfrm>
          <a:prstGeom prst="rect">
            <a:avLst/>
          </a:prstGeom>
          <a:noFill/>
        </p:spPr>
        <p:txBody>
          <a:bodyPr wrap="square" rtlCol="0">
            <a:spAutoFit/>
          </a:bodyPr>
          <a:lstStyle/>
          <a:p>
            <a:r>
              <a:rPr lang="en-US" sz="2400" dirty="0">
                <a:latin typeface="+mn-lt"/>
              </a:rPr>
              <a:t>Next Steps:</a:t>
            </a:r>
          </a:p>
          <a:p>
            <a:pPr marL="342900" indent="-342900">
              <a:buFont typeface="+mj-lt"/>
              <a:buAutoNum type="arabicPeriod"/>
            </a:pPr>
            <a:r>
              <a:rPr lang="en-US" sz="2000" dirty="0">
                <a:latin typeface="+mn-lt"/>
              </a:rPr>
              <a:t>Access USER GUIDE for U9 Lesson 1 for instructions  on lesson completion.</a:t>
            </a:r>
          </a:p>
          <a:p>
            <a:pPr marL="342900" indent="-342900">
              <a:buFont typeface="+mj-lt"/>
              <a:buAutoNum type="arabicPeriod"/>
            </a:pPr>
            <a:r>
              <a:rPr lang="en-US" sz="2000" dirty="0">
                <a:latin typeface="+mn-lt"/>
              </a:rPr>
              <a:t>Access Job Aid “How To Use SFR to Complete CG-2576 Block G” in Job Aid Booklet WEEK 2 posted on </a:t>
            </a:r>
            <a:r>
              <a:rPr lang="en-US" sz="2000" dirty="0" err="1">
                <a:latin typeface="+mn-lt"/>
              </a:rPr>
              <a:t>milSuite</a:t>
            </a:r>
            <a:r>
              <a:rPr lang="en-US" sz="2000" dirty="0">
                <a:latin typeface="+mn-lt"/>
              </a:rPr>
              <a:t>.</a:t>
            </a:r>
          </a:p>
          <a:p>
            <a:pPr marL="342900" indent="-342900">
              <a:buFont typeface="+mj-lt"/>
              <a:buAutoNum type="arabicPeriod"/>
            </a:pPr>
            <a:r>
              <a:rPr lang="en-US" sz="2000" dirty="0">
                <a:latin typeface="+mn-lt"/>
              </a:rPr>
              <a:t>View video Demonstration “How to Use SFR to Complete CG-2576 Block G” </a:t>
            </a:r>
          </a:p>
          <a:p>
            <a:pPr marL="342900" indent="-342900">
              <a:buFont typeface="+mj-lt"/>
              <a:buAutoNum type="arabicPeriod"/>
            </a:pPr>
            <a:r>
              <a:rPr lang="en-US" sz="2000" dirty="0">
                <a:latin typeface="+mn-lt"/>
              </a:rPr>
              <a:t>Complete PRACTICE, then submit and receive instructor feedback.</a:t>
            </a:r>
          </a:p>
          <a:p>
            <a:pPr marL="342900" indent="-342900">
              <a:buFont typeface="+mj-lt"/>
              <a:buAutoNum type="arabicPeriod"/>
            </a:pPr>
            <a:r>
              <a:rPr lang="en-US" sz="2000" dirty="0">
                <a:latin typeface="+mn-lt"/>
              </a:rPr>
              <a:t>Complete ASSSESSMENT, then submit and receive instructor evaluation.</a:t>
            </a:r>
          </a:p>
        </p:txBody>
      </p:sp>
    </p:spTree>
    <p:extLst>
      <p:ext uri="{BB962C8B-B14F-4D97-AF65-F5344CB8AC3E}">
        <p14:creationId xmlns:p14="http://schemas.microsoft.com/office/powerpoint/2010/main" val="2183888906"/>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DC3HDHFYPPD6-1043078884-3</_dlc_DocId>
    <_dlc_DocIdUrl xmlns="b9d87d8e-2e07-46b2-92a5-8b8b5755d768">
      <Url>https://cg.portal.uscg.mil/communities/erats/CS/FSO-PVA%20FOT/_layouts/DocIdRedir.aspx?ID=DC3HDHFYPPD6-1043078884-3</Url>
      <Description>DC3HDHFYPPD6-1043078884-3</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ABFDF7ECBB81984A8C6D827AEF465E70" ma:contentTypeVersion="0" ma:contentTypeDescription="Create a new document." ma:contentTypeScope="" ma:versionID="9c2b27ad80eab7338f6846475a66d100">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2398DE-57F4-4551-9545-EE701E563FC3}">
  <ds:schemaRefs>
    <ds:schemaRef ds:uri="http://schemas.microsoft.com/sharepoint/events"/>
  </ds:schemaRefs>
</ds:datastoreItem>
</file>

<file path=customXml/itemProps2.xml><?xml version="1.0" encoding="utf-8"?>
<ds:datastoreItem xmlns:ds="http://schemas.openxmlformats.org/officeDocument/2006/customXml" ds:itemID="{95BEBEE5-3522-4A32-A9EF-98BE4E438014}">
  <ds:schemaRefs>
    <ds:schemaRef ds:uri="http://schemas.microsoft.com/sharepoint/v3/contenttype/forms"/>
  </ds:schemaRefs>
</ds:datastoreItem>
</file>

<file path=customXml/itemProps3.xml><?xml version="1.0" encoding="utf-8"?>
<ds:datastoreItem xmlns:ds="http://schemas.openxmlformats.org/officeDocument/2006/customXml" ds:itemID="{65F94432-F1DA-4A0B-90A6-C5789D2FE7FE}">
  <ds:schemaRef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b9d87d8e-2e07-46b2-92a5-8b8b5755d768"/>
    <ds:schemaRef ds:uri="http://www.w3.org/XML/1998/namespace"/>
  </ds:schemaRefs>
</ds:datastoreItem>
</file>

<file path=customXml/itemProps4.xml><?xml version="1.0" encoding="utf-8"?>
<ds:datastoreItem xmlns:ds="http://schemas.openxmlformats.org/officeDocument/2006/customXml" ds:itemID="{36CD30BF-0484-4AF3-9C96-B6F64851F3CB}"/>
</file>

<file path=docProps/app.xml><?xml version="1.0" encoding="utf-8"?>
<Properties xmlns="http://schemas.openxmlformats.org/officeDocument/2006/extended-properties" xmlns:vt="http://schemas.openxmlformats.org/officeDocument/2006/docPropsVTypes">
  <Template/>
  <TotalTime>25791</TotalTime>
  <Words>975</Words>
  <Application>Microsoft Office PowerPoint</Application>
  <PresentationFormat>On-screen Show (4:3)</PresentationFormat>
  <Paragraphs>118</Paragraphs>
  <Slides>15</Slides>
  <Notes>15</Notes>
  <HiddenSlides>0</HiddenSlides>
  <MMClips>14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Constantia</vt:lpstr>
      <vt:lpstr>Trebuchet MS</vt:lpstr>
      <vt:lpstr>Verdana</vt:lpstr>
      <vt:lpstr>Wingdings</vt:lpstr>
      <vt:lpstr>Wingdings 2</vt:lpstr>
      <vt:lpstr>Flow</vt:lpstr>
      <vt:lpstr> Unit 9. Monthly Report Lesson 2.  Supply Fund Report (SFR)</vt:lpstr>
      <vt:lpstr>Objective(s)</vt:lpstr>
      <vt:lpstr>Agenda</vt:lpstr>
      <vt:lpstr>Supply Fund Report (SFR)</vt:lpstr>
      <vt:lpstr>How to Access the SFR from the CS Portal</vt:lpstr>
      <vt:lpstr>How to Access the SFR</vt:lpstr>
      <vt:lpstr>How to Access the SFR</vt:lpstr>
      <vt:lpstr>The SFR</vt:lpstr>
      <vt:lpstr>Important Fields to Look at on the SFR</vt:lpstr>
      <vt:lpstr>Important Fields to Look at on the SFR, continued</vt:lpstr>
      <vt:lpstr>How the SFR relates to the CG-2576</vt:lpstr>
      <vt:lpstr>How the SFR relates to the CG-2576,  continued</vt:lpstr>
      <vt:lpstr>SFR Submission Process</vt:lpstr>
      <vt:lpstr>Summary and Review</vt:lpstr>
      <vt:lpstr> Congratulations! You have completed the LECTURE for Unit 9. Lesson 2. Supply Fund Report (SFR) </vt:lpstr>
    </vt:vector>
  </TitlesOfParts>
  <Company>University of Central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rashley</dc:creator>
  <cp:lastModifiedBy>LJ pfeifer</cp:lastModifiedBy>
  <cp:revision>2165</cp:revision>
  <dcterms:created xsi:type="dcterms:W3CDTF">2004-08-24T01:58:17Z</dcterms:created>
  <dcterms:modified xsi:type="dcterms:W3CDTF">2020-05-07T21:39:01Z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0x010100ABFDF7ECBB81984A8C6D827AEF465E70</vt:lpwstr>
  </property>
  <property fmtid="{D5CDD505-2E9C-101B-9397-08002B2CF9AE}" pid="3" name="_dlc_DocIdItemGuid">
    <vt:lpwstr>55371aaa-6864-453f-abe9-2ac5a888f63d</vt:lpwstr>
  </property>
</Properties>
</file>