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2" r:id="rId5"/>
  </p:sldMasterIdLst>
  <p:notesMasterIdLst>
    <p:notesMasterId r:id="rId23"/>
  </p:notesMasterIdLst>
  <p:handoutMasterIdLst>
    <p:handoutMasterId r:id="rId24"/>
  </p:handoutMasterIdLst>
  <p:sldIdLst>
    <p:sldId id="265" r:id="rId6"/>
    <p:sldId id="410" r:id="rId7"/>
    <p:sldId id="436" r:id="rId8"/>
    <p:sldId id="385" r:id="rId9"/>
    <p:sldId id="428" r:id="rId10"/>
    <p:sldId id="429" r:id="rId11"/>
    <p:sldId id="430" r:id="rId12"/>
    <p:sldId id="431" r:id="rId13"/>
    <p:sldId id="438" r:id="rId14"/>
    <p:sldId id="439" r:id="rId15"/>
    <p:sldId id="440" r:id="rId16"/>
    <p:sldId id="379" r:id="rId17"/>
    <p:sldId id="381" r:id="rId18"/>
    <p:sldId id="437" r:id="rId19"/>
    <p:sldId id="444" r:id="rId20"/>
    <p:sldId id="441" r:id="rId21"/>
    <p:sldId id="442"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FFFF"/>
    <a:srgbClr val="820000"/>
    <a:srgbClr val="F8F8F8"/>
    <a:srgbClr val="996633"/>
    <a:srgbClr val="CC6600"/>
    <a:srgbClr val="828844"/>
    <a:srgbClr val="E3EDF1"/>
    <a:srgbClr val="D3E3E9"/>
    <a:srgbClr val="D6E5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95" autoAdjust="0"/>
    <p:restoredTop sz="80142" autoAdjust="0"/>
  </p:normalViewPr>
  <p:slideViewPr>
    <p:cSldViewPr>
      <p:cViewPr varScale="1">
        <p:scale>
          <a:sx n="42" d="100"/>
          <a:sy n="42" d="100"/>
        </p:scale>
        <p:origin x="1659" y="4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101" d="100"/>
          <a:sy n="101" d="100"/>
        </p:scale>
        <p:origin x="-3528"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1364C8E3-608F-40F5-9085-CEC5B29B2D0B}" type="datetimeFigureOut">
              <a:rPr lang="en-US"/>
              <a:pPr>
                <a:defRPr/>
              </a:pPr>
              <a:t>5/8/2020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03EBE965-38D6-426C-8C66-B6FFC58DEEF4}"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325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325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US"/>
          </a:p>
        </p:txBody>
      </p:sp>
      <p:sp>
        <p:nvSpPr>
          <p:cNvPr id="5325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EF38DF4E-8A06-4B83-B8CA-894AD511DA9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7, Manage Sale of Meals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Arial" charset="0"/>
                <a:ea typeface="+mn-ea"/>
                <a:cs typeface="+mn-cs"/>
              </a:rPr>
              <a:t>My name is Senior Chief Anthony Ciurlino with</a:t>
            </a:r>
            <a:r>
              <a:rPr lang="en-US" sz="1200" kern="1200" baseline="0" dirty="0">
                <a:solidFill>
                  <a:schemeClr val="tx1"/>
                </a:solidFill>
                <a:effectLst/>
                <a:latin typeface="Arial" charset="0"/>
                <a:ea typeface="+mn-ea"/>
                <a:cs typeface="+mn-cs"/>
              </a:rPr>
              <a:t> the Food Service Assistance and Training Team </a:t>
            </a:r>
            <a:r>
              <a:rPr lang="en-US" sz="1200" kern="1200" dirty="0">
                <a:solidFill>
                  <a:schemeClr val="tx1"/>
                </a:solidFill>
                <a:effectLst/>
                <a:latin typeface="Arial" charset="0"/>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7 IS “Document a Sale of Meal”.  This lesson discusses the paperwork that the FSO fills out to document that the Dining Facility is selling a meal to an authorized patron.  It does not talk about payment methods, only the daily PVA paperwork.</a:t>
            </a:r>
          </a:p>
          <a:p>
            <a:endParaRPr lang="en-US" dirty="0">
              <a:latin typeface="Trebuchet MS" pitchFamily="34" charset="0"/>
            </a:endParaRPr>
          </a:p>
        </p:txBody>
      </p:sp>
      <p:sp>
        <p:nvSpPr>
          <p:cNvPr id="10244" name="Slide Number Placeholder 3"/>
          <p:cNvSpPr>
            <a:spLocks noGrp="1"/>
          </p:cNvSpPr>
          <p:nvPr>
            <p:ph type="sldNum" sz="quarter" idx="5"/>
          </p:nvPr>
        </p:nvSpPr>
        <p:spPr>
          <a:noFill/>
        </p:spPr>
        <p:txBody>
          <a:bodyPr/>
          <a:lstStyle/>
          <a:p>
            <a:fld id="{70DDD84B-60EF-494E-B8AE-F34C74359582}"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3</a:t>
            </a:fld>
            <a:endParaRPr lang="en-US" dirty="0"/>
          </a:p>
        </p:txBody>
      </p:sp>
    </p:spTree>
    <p:extLst>
      <p:ext uri="{BB962C8B-B14F-4D97-AF65-F5344CB8AC3E}">
        <p14:creationId xmlns:p14="http://schemas.microsoft.com/office/powerpoint/2010/main" val="2852445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baseline="0" dirty="0"/>
              <a: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Other</a:t>
            </a:r>
            <a:r>
              <a:rPr lang="en-US" baseline="0" dirty="0"/>
              <a:t> signatures may be required if it is under other circumstances (</a:t>
            </a:r>
            <a:r>
              <a:rPr lang="en-US" baseline="0" dirty="0" err="1"/>
              <a:t>ie</a:t>
            </a:r>
            <a:r>
              <a:rPr lang="en-US" baseline="0" dirty="0"/>
              <a:t>. Relief, Annual Audit, etc.)</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5</a:t>
            </a:fld>
            <a:endParaRPr lang="en-US" dirty="0"/>
          </a:p>
        </p:txBody>
      </p:sp>
    </p:spTree>
    <p:extLst>
      <p:ext uri="{BB962C8B-B14F-4D97-AF65-F5344CB8AC3E}">
        <p14:creationId xmlns:p14="http://schemas.microsoft.com/office/powerpoint/2010/main" val="3980437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6</a:t>
            </a:fld>
            <a:endParaRPr lang="en-US" dirty="0"/>
          </a:p>
        </p:txBody>
      </p:sp>
    </p:spTree>
    <p:extLst>
      <p:ext uri="{BB962C8B-B14F-4D97-AF65-F5344CB8AC3E}">
        <p14:creationId xmlns:p14="http://schemas.microsoft.com/office/powerpoint/2010/main" val="3130778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7</a:t>
            </a:fld>
            <a:endParaRPr lang="en-US" dirty="0"/>
          </a:p>
        </p:txBody>
      </p:sp>
    </p:spTree>
    <p:extLst>
      <p:ext uri="{BB962C8B-B14F-4D97-AF65-F5344CB8AC3E}">
        <p14:creationId xmlns:p14="http://schemas.microsoft.com/office/powerpoint/2010/main" val="3411657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p:spPr>
        <p:txBody>
          <a:bodyPr/>
          <a:lstStyle/>
          <a:p>
            <a:r>
              <a:rPr lang="en-US" dirty="0"/>
              <a:t>Numbers from</a:t>
            </a:r>
            <a:r>
              <a:rPr lang="en-US" baseline="0" dirty="0"/>
              <a:t> Meal Sign-In Sheet should be entered exactly the same onto Meal Sign In – Data Entry Sheet. </a:t>
            </a:r>
            <a:endParaRPr lang="en-US" dirty="0"/>
          </a:p>
        </p:txBody>
      </p:sp>
      <p:sp>
        <p:nvSpPr>
          <p:cNvPr id="13316" name="Slide Number Placeholder 3"/>
          <p:cNvSpPr>
            <a:spLocks noGrp="1"/>
          </p:cNvSpPr>
          <p:nvPr>
            <p:ph type="sldNum" sz="quarter" idx="5"/>
          </p:nvPr>
        </p:nvSpPr>
        <p:spPr>
          <a:noFill/>
        </p:spPr>
        <p:txBody>
          <a:bodyPr/>
          <a:lstStyle/>
          <a:p>
            <a:fld id="{D32F3280-7370-4082-93A7-C62B4C8B1820}" type="slidenum">
              <a:rPr lang="en-US" smtClean="0"/>
              <a:pPr/>
              <a:t>8</a:t>
            </a:fld>
            <a:endParaRPr lang="en-US" dirty="0"/>
          </a:p>
        </p:txBody>
      </p:sp>
    </p:spTree>
    <p:extLst>
      <p:ext uri="{BB962C8B-B14F-4D97-AF65-F5344CB8AC3E}">
        <p14:creationId xmlns:p14="http://schemas.microsoft.com/office/powerpoint/2010/main" val="2922600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12</a:t>
            </a:fld>
            <a:endParaRPr lang="en-US"/>
          </a:p>
        </p:txBody>
      </p:sp>
    </p:spTree>
    <p:extLst>
      <p:ext uri="{BB962C8B-B14F-4D97-AF65-F5344CB8AC3E}">
        <p14:creationId xmlns:p14="http://schemas.microsoft.com/office/powerpoint/2010/main" val="754654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p:spPr>
        <p:txBody>
          <a:bodyPr/>
          <a:lstStyle/>
          <a:p>
            <a:endParaRPr lang="en-US" dirty="0"/>
          </a:p>
        </p:txBody>
      </p:sp>
      <p:sp>
        <p:nvSpPr>
          <p:cNvPr id="11268" name="Slide Number Placeholder 3"/>
          <p:cNvSpPr>
            <a:spLocks noGrp="1"/>
          </p:cNvSpPr>
          <p:nvPr>
            <p:ph type="sldNum" sz="quarter" idx="5"/>
          </p:nvPr>
        </p:nvSpPr>
        <p:spPr>
          <a:noFill/>
        </p:spPr>
        <p:txBody>
          <a:bodyPr/>
          <a:lstStyle/>
          <a:p>
            <a:fld id="{DF446C17-B000-4155-A1D4-79B4FD21C70A}" type="slidenum">
              <a:rPr lang="en-US" smtClean="0"/>
              <a:pPr/>
              <a:t>16</a:t>
            </a:fld>
            <a:endParaRPr lang="en-US" dirty="0"/>
          </a:p>
        </p:txBody>
      </p:sp>
    </p:spTree>
    <p:extLst>
      <p:ext uri="{BB962C8B-B14F-4D97-AF65-F5344CB8AC3E}">
        <p14:creationId xmlns:p14="http://schemas.microsoft.com/office/powerpoint/2010/main" val="423707957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5/8/2020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extLst>
      <p:ext uri="{BB962C8B-B14F-4D97-AF65-F5344CB8AC3E}">
        <p14:creationId xmlns:p14="http://schemas.microsoft.com/office/powerpoint/2010/main" val="24329628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5/8/2020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extLst>
      <p:ext uri="{BB962C8B-B14F-4D97-AF65-F5344CB8AC3E}">
        <p14:creationId xmlns:p14="http://schemas.microsoft.com/office/powerpoint/2010/main" val="1907203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5/8/2020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extLst>
      <p:ext uri="{BB962C8B-B14F-4D97-AF65-F5344CB8AC3E}">
        <p14:creationId xmlns:p14="http://schemas.microsoft.com/office/powerpoint/2010/main" val="366984768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5/8/2020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extLst>
      <p:ext uri="{BB962C8B-B14F-4D97-AF65-F5344CB8AC3E}">
        <p14:creationId xmlns:p14="http://schemas.microsoft.com/office/powerpoint/2010/main" val="2040823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5/8/2020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extLst>
      <p:ext uri="{BB962C8B-B14F-4D97-AF65-F5344CB8AC3E}">
        <p14:creationId xmlns:p14="http://schemas.microsoft.com/office/powerpoint/2010/main" val="35360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5/8/2020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417786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5/8/2020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extLst>
      <p:ext uri="{BB962C8B-B14F-4D97-AF65-F5344CB8AC3E}">
        <p14:creationId xmlns:p14="http://schemas.microsoft.com/office/powerpoint/2010/main" val="77876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5/8/2020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extLst>
      <p:ext uri="{BB962C8B-B14F-4D97-AF65-F5344CB8AC3E}">
        <p14:creationId xmlns:p14="http://schemas.microsoft.com/office/powerpoint/2010/main" val="1526427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5/8/2020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extLst>
      <p:ext uri="{BB962C8B-B14F-4D97-AF65-F5344CB8AC3E}">
        <p14:creationId xmlns:p14="http://schemas.microsoft.com/office/powerpoint/2010/main" val="1020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5/8/2020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extLst>
      <p:ext uri="{BB962C8B-B14F-4D97-AF65-F5344CB8AC3E}">
        <p14:creationId xmlns:p14="http://schemas.microsoft.com/office/powerpoint/2010/main" val="9389228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5/8/2020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extLst>
      <p:ext uri="{BB962C8B-B14F-4D97-AF65-F5344CB8AC3E}">
        <p14:creationId xmlns:p14="http://schemas.microsoft.com/office/powerpoint/2010/main" val="32741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5/8/2020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extLst>
      <p:ext uri="{BB962C8B-B14F-4D97-AF65-F5344CB8AC3E}">
        <p14:creationId xmlns:p14="http://schemas.microsoft.com/office/powerpoint/2010/main" val="3681896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5/8/2020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extLst>
      <p:ext uri="{BB962C8B-B14F-4D97-AF65-F5344CB8AC3E}">
        <p14:creationId xmlns:p14="http://schemas.microsoft.com/office/powerpoint/2010/main" val="3374038195"/>
      </p:ext>
    </p:extLst>
  </p:cSld>
  <p:clrMap bg1="lt1" tx1="dk1" bg2="lt2" tx2="dk2" accent1="accent1" accent2="accent2" accent3="accent3" accent4="accent4" accent5="accent5" accent6="accent6" hlink="hlink" folHlink="folHlink"/>
  <p:sldLayoutIdLst>
    <p:sldLayoutId id="2147484333" r:id="rId1"/>
    <p:sldLayoutId id="2147484334" r:id="rId2"/>
    <p:sldLayoutId id="2147484335" r:id="rId3"/>
    <p:sldLayoutId id="2147484336" r:id="rId4"/>
    <p:sldLayoutId id="2147484337" r:id="rId5"/>
    <p:sldLayoutId id="2147484338" r:id="rId6"/>
    <p:sldLayoutId id="2147484339" r:id="rId7"/>
    <p:sldLayoutId id="2147484340" r:id="rId8"/>
    <p:sldLayoutId id="2147484341" r:id="rId9"/>
    <p:sldLayoutId id="2147484342" r:id="rId10"/>
    <p:sldLayoutId id="2147484343" r:id="rId11"/>
    <p:sldLayoutId id="2147484344" r:id="rId12"/>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slide" Target="slide15.xml"/><Relationship Id="rId4" Type="http://schemas.openxmlformats.org/officeDocument/2006/relationships/slide" Target="slide14.xml"/></Relationships>
</file>

<file path=ppt/slides/_rels/slide13.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5.png"/><Relationship Id="rId4" Type="http://schemas.openxmlformats.org/officeDocument/2006/relationships/notesSlide" Target="../notesSlides/notesSlide9.xml"/></Relationships>
</file>

<file path=ppt/slides/_rels/slide1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3E7F-E8F1-498A-932A-69F05BD62152}"/>
              </a:ext>
            </a:extLst>
          </p:cNvPr>
          <p:cNvSpPr>
            <a:spLocks noGrp="1"/>
          </p:cNvSpPr>
          <p:nvPr>
            <p:ph type="ctrTitle"/>
          </p:nvPr>
        </p:nvSpPr>
        <p:spPr>
          <a:xfrm>
            <a:off x="568036" y="1447800"/>
            <a:ext cx="8042564" cy="2167596"/>
          </a:xfrm>
        </p:spPr>
        <p:txBody>
          <a:bodyPr>
            <a:normAutofit fontScale="90000"/>
          </a:bodyPr>
          <a:lstStyle/>
          <a:p>
            <a:pPr algn="ctr"/>
            <a:br>
              <a:rPr lang="en-US" dirty="0"/>
            </a:br>
            <a:r>
              <a:rPr lang="en-US" dirty="0"/>
              <a:t>Unit 9. Monthly Report</a:t>
            </a:r>
            <a:br>
              <a:rPr lang="en-US" dirty="0"/>
            </a:br>
            <a:r>
              <a:rPr lang="en-US" sz="4900" dirty="0"/>
              <a:t>Lesson 3.</a:t>
            </a:r>
            <a:br>
              <a:rPr lang="en-US" sz="4900" dirty="0"/>
            </a:br>
            <a:r>
              <a:rPr lang="en-US" sz="4900" dirty="0"/>
              <a:t> Submit Monthly Report</a:t>
            </a:r>
          </a:p>
        </p:txBody>
      </p:sp>
      <p:pic>
        <p:nvPicPr>
          <p:cNvPr id="7" name="Picture 4" descr="USCGShield.png">
            <a:extLst>
              <a:ext uri="{FF2B5EF4-FFF2-40B4-BE49-F238E27FC236}">
                <a16:creationId xmlns:a16="http://schemas.microsoft.com/office/drawing/2014/main" id="{CBA28187-62C7-4901-965B-FF565CA80C9C}"/>
              </a:ext>
            </a:extLst>
          </p:cNvPr>
          <p:cNvPicPr>
            <a:picLocks noChangeAspect="1"/>
          </p:cNvPicPr>
          <p:nvPr/>
        </p:nvPicPr>
        <p:blipFill>
          <a:blip r:embed="rId5" cstate="print"/>
          <a:srcRect/>
          <a:stretch>
            <a:fillRect/>
          </a:stretch>
        </p:blipFill>
        <p:spPr bwMode="auto">
          <a:xfrm>
            <a:off x="3347974" y="4191000"/>
            <a:ext cx="2222500" cy="2057400"/>
          </a:xfrm>
          <a:prstGeom prst="rect">
            <a:avLst/>
          </a:prstGeom>
          <a:noFill/>
          <a:ln w="9525">
            <a:noFill/>
            <a:miter lim="800000"/>
            <a:headEnd/>
            <a:tailEnd/>
          </a:ln>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66800" y="378823"/>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A5AC70EB-C918-4B0D-B600-CA434A236917}"/>
              </a:ext>
            </a:extLst>
          </p:cNvPr>
          <p:cNvSpPr/>
          <p:nvPr/>
        </p:nvSpPr>
        <p:spPr>
          <a:xfrm>
            <a:off x="8229600" y="6019800"/>
            <a:ext cx="616857" cy="533400"/>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88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4375" y="2590800"/>
            <a:ext cx="8262425" cy="3535363"/>
          </a:xfrm>
        </p:spPr>
        <p:txBody>
          <a:bodyPr/>
          <a:lstStyle/>
          <a:p>
            <a:r>
              <a:rPr lang="en-US" b="1" dirty="0"/>
              <a:t>IDENTIFY </a:t>
            </a:r>
            <a:r>
              <a:rPr lang="en-US" dirty="0"/>
              <a:t>the elements of a Monthly Report required for submission to FINCEN</a:t>
            </a:r>
          </a:p>
        </p:txBody>
      </p:sp>
      <p:sp>
        <p:nvSpPr>
          <p:cNvPr id="5" name="Title 1">
            <a:extLst>
              <a:ext uri="{FF2B5EF4-FFF2-40B4-BE49-F238E27FC236}">
                <a16:creationId xmlns:a16="http://schemas.microsoft.com/office/drawing/2014/main" id="{544E7BE8-74A5-4998-8AD2-1157F4F82A12}"/>
              </a:ext>
            </a:extLst>
          </p:cNvPr>
          <p:cNvSpPr>
            <a:spLocks noGrp="1"/>
          </p:cNvSpPr>
          <p:nvPr>
            <p:ph type="title"/>
          </p:nvPr>
        </p:nvSpPr>
        <p:spPr>
          <a:xfrm>
            <a:off x="457200" y="704850"/>
            <a:ext cx="8229600" cy="1143000"/>
          </a:xfrm>
        </p:spPr>
        <p:txBody>
          <a:bodyPr/>
          <a:lstStyle/>
          <a:p>
            <a:pPr algn="ctr"/>
            <a:r>
              <a:rPr lang="en-US" sz="4800" dirty="0"/>
              <a:t>Objective(s)</a:t>
            </a:r>
          </a:p>
        </p:txBody>
      </p:sp>
      <p:pic>
        <p:nvPicPr>
          <p:cNvPr id="7" name="Picture 6" descr="USCGShield.png">
            <a:extLst>
              <a:ext uri="{FF2B5EF4-FFF2-40B4-BE49-F238E27FC236}">
                <a16:creationId xmlns:a16="http://schemas.microsoft.com/office/drawing/2014/main" id="{98951123-579D-477C-B1D1-82EBC37E9671}"/>
              </a:ext>
            </a:extLst>
          </p:cNvPr>
          <p:cNvPicPr>
            <a:picLocks noChangeAspect="1"/>
          </p:cNvPicPr>
          <p:nvPr/>
        </p:nvPicPr>
        <p:blipFill>
          <a:blip r:embed="rId4" cstate="print"/>
          <a:srcRect/>
          <a:stretch>
            <a:fillRect/>
          </a:stretch>
        </p:blipFill>
        <p:spPr bwMode="auto">
          <a:xfrm>
            <a:off x="152400" y="152400"/>
            <a:ext cx="990600" cy="917575"/>
          </a:xfrm>
          <a:prstGeom prst="rect">
            <a:avLst/>
          </a:prstGeom>
          <a:noFill/>
          <a:ln w="9525">
            <a:noFill/>
            <a:miter lim="800000"/>
            <a:headEnd/>
            <a:tailEnd/>
          </a:ln>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676400" y="479969"/>
            <a:ext cx="609600" cy="609600"/>
          </a:xfrm>
          <a:prstGeom prst="rect">
            <a:avLst/>
          </a:prstGeom>
        </p:spPr>
      </p:pic>
      <p:sp>
        <p:nvSpPr>
          <p:cNvPr id="6" name="Action Button: Go Forward or Next 5">
            <a:hlinkClick r:id="" action="ppaction://hlinkshowjump?jump=nextslide" highlightClick="1"/>
            <a:extLst>
              <a:ext uri="{FF2B5EF4-FFF2-40B4-BE49-F238E27FC236}">
                <a16:creationId xmlns:a16="http://schemas.microsoft.com/office/drawing/2014/main" id="{85A8F35A-6B3A-4E2E-9EAB-114F54F3FCC4}"/>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6469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62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09600" y="2438400"/>
            <a:ext cx="7924800" cy="3962400"/>
          </a:xfrm>
        </p:spPr>
        <p:txBody>
          <a:bodyPr/>
          <a:lstStyle/>
          <a:p>
            <a:pPr>
              <a:buClr>
                <a:schemeClr val="bg2">
                  <a:lumMod val="50000"/>
                </a:schemeClr>
              </a:buClr>
              <a:buSzPct val="90000"/>
              <a:defRPr/>
            </a:pPr>
            <a:r>
              <a:rPr lang="en-US" dirty="0"/>
              <a:t>Inventory Management Workbook (IMWPVA)</a:t>
            </a:r>
          </a:p>
          <a:p>
            <a:pPr>
              <a:buClr>
                <a:schemeClr val="bg2">
                  <a:lumMod val="50000"/>
                </a:schemeClr>
              </a:buClr>
              <a:buSzPct val="90000"/>
              <a:defRPr/>
            </a:pPr>
            <a:r>
              <a:rPr lang="en-US" dirty="0"/>
              <a:t>Purchase vs. Allowance Inventory System Workbook (PVAISW)</a:t>
            </a:r>
          </a:p>
          <a:p>
            <a:pPr>
              <a:buClr>
                <a:schemeClr val="bg2">
                  <a:lumMod val="50000"/>
                </a:schemeClr>
              </a:buClr>
              <a:buSzPct val="90000"/>
              <a:defRPr/>
            </a:pPr>
            <a:r>
              <a:rPr lang="en-US" dirty="0"/>
              <a:t>Forms Requiring Signatures</a:t>
            </a:r>
          </a:p>
          <a:p>
            <a:pPr>
              <a:buClr>
                <a:schemeClr val="bg2">
                  <a:lumMod val="50000"/>
                </a:schemeClr>
              </a:buClr>
              <a:buSzPct val="90000"/>
              <a:defRPr/>
            </a:pPr>
            <a:r>
              <a:rPr lang="en-US" dirty="0"/>
              <a:t>Submission to FINCEN</a:t>
            </a:r>
          </a:p>
          <a:p>
            <a:pPr>
              <a:buClr>
                <a:schemeClr val="bg2">
                  <a:lumMod val="50000"/>
                </a:schemeClr>
              </a:buClr>
              <a:buSzPct val="90000"/>
              <a:defRPr/>
            </a:pPr>
            <a:r>
              <a:rPr lang="en-US" dirty="0"/>
              <a:t>Review</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sz="4800" dirty="0"/>
              <a:t>Agenda</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19200" y="711381"/>
            <a:ext cx="609600" cy="609600"/>
          </a:xfrm>
          <a:prstGeom prst="rect">
            <a:avLst/>
          </a:prstGeom>
        </p:spPr>
      </p:pic>
      <p:sp>
        <p:nvSpPr>
          <p:cNvPr id="6" name="Action Button: Go Forward or Next 5">
            <a:hlinkClick r:id="" action="ppaction://hlinkshowjump?jump=nextslide" highlightClick="1"/>
            <a:extLst>
              <a:ext uri="{FF2B5EF4-FFF2-40B4-BE49-F238E27FC236}">
                <a16:creationId xmlns:a16="http://schemas.microsoft.com/office/drawing/2014/main" id="{B622C712-F7EB-49A5-812C-9BEF87361DA2}"/>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9960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6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Title 11"/>
          <p:cNvSpPr>
            <a:spLocks noGrp="1"/>
          </p:cNvSpPr>
          <p:nvPr>
            <p:ph idx="1"/>
          </p:nvPr>
        </p:nvSpPr>
        <p:spPr>
          <a:xfrm>
            <a:off x="164060" y="2571973"/>
            <a:ext cx="8548914" cy="3124200"/>
          </a:xfrm>
        </p:spPr>
        <p:txBody>
          <a:bodyPr/>
          <a:lstStyle/>
          <a:p>
            <a:pPr marL="914400" lvl="1" indent="-457200">
              <a:spcBef>
                <a:spcPts val="600"/>
              </a:spcBef>
              <a:buFont typeface="+mj-lt"/>
              <a:buAutoNum type="arabicPeriod"/>
            </a:pPr>
            <a:r>
              <a:rPr lang="en-US" dirty="0">
                <a:cs typeface="Arial" charset="0"/>
              </a:rPr>
              <a:t>The FSO takes a full Physical Inventory of all food items on hand and enters this inventory (food item, unit of issue, quantity, and unit price) into the IMWPVA.</a:t>
            </a:r>
          </a:p>
          <a:p>
            <a:pPr marL="914400" lvl="1" indent="-457200">
              <a:spcBef>
                <a:spcPts val="600"/>
              </a:spcBef>
              <a:buFont typeface="+mj-lt"/>
              <a:buAutoNum type="arabicPeriod"/>
            </a:pPr>
            <a:endParaRPr lang="en-US" sz="2300" dirty="0">
              <a:cs typeface="Arial" charset="0"/>
            </a:endParaRPr>
          </a:p>
          <a:p>
            <a:pPr marL="914400" lvl="1" indent="-457200">
              <a:spcBef>
                <a:spcPts val="600"/>
              </a:spcBef>
              <a:buFont typeface="+mj-lt"/>
              <a:buAutoNum type="arabicPeriod"/>
            </a:pPr>
            <a:r>
              <a:rPr lang="en-US" sz="2300" dirty="0">
                <a:cs typeface="Arial" charset="0"/>
              </a:rPr>
              <a:t>The FSO enters the total amount of </a:t>
            </a:r>
            <a:r>
              <a:rPr lang="en-US" sz="2300" b="1" dirty="0">
                <a:solidFill>
                  <a:srgbClr val="0070C0"/>
                </a:solidFill>
                <a:cs typeface="Arial" charset="0"/>
              </a:rPr>
              <a:t>ending inventory </a:t>
            </a:r>
            <a:r>
              <a:rPr lang="en-US" sz="2300" dirty="0">
                <a:cs typeface="Arial" charset="0"/>
              </a:rPr>
              <a:t>into the PVAISW CG-2576’s Line 8 (“Ending Inventory”).</a:t>
            </a:r>
          </a:p>
          <a:p>
            <a:pPr marL="914400" lvl="1" indent="-457200">
              <a:spcBef>
                <a:spcPts val="600"/>
              </a:spcBef>
              <a:buFont typeface="+mj-lt"/>
              <a:buAutoNum type="arabicPeriod"/>
            </a:pPr>
            <a:endParaRPr lang="en-US" sz="2300" dirty="0">
              <a:cs typeface="Arial" charset="0"/>
            </a:endParaRPr>
          </a:p>
          <a:p>
            <a:pPr marL="914400" lvl="1" indent="-457200">
              <a:spcBef>
                <a:spcPts val="600"/>
              </a:spcBef>
              <a:buFont typeface="+mj-lt"/>
              <a:buAutoNum type="arabicPeriod"/>
            </a:pPr>
            <a:r>
              <a:rPr lang="en-US" sz="2300" dirty="0">
                <a:cs typeface="Arial" charset="0"/>
              </a:rPr>
              <a:t>The FSO signs and submits </a:t>
            </a:r>
            <a:r>
              <a:rPr lang="en-US" sz="2300" b="1" dirty="0">
                <a:solidFill>
                  <a:srgbClr val="0070C0"/>
                </a:solidFill>
                <a:cs typeface="Arial" charset="0"/>
              </a:rPr>
              <a:t>the IMWPVA (Form CG-4261) </a:t>
            </a:r>
            <a:r>
              <a:rPr lang="en-US" sz="2300" dirty="0">
                <a:cs typeface="Arial" charset="0"/>
              </a:rPr>
              <a:t>to the CO/OIC for signature.</a:t>
            </a:r>
          </a:p>
          <a:p>
            <a:pPr marL="457200" lvl="1" indent="0">
              <a:spcBef>
                <a:spcPts val="600"/>
              </a:spcBef>
              <a:buNone/>
            </a:pPr>
            <a:endParaRPr lang="en-US" sz="2300" dirty="0">
              <a:cs typeface="Arial" charset="0"/>
            </a:endParaRPr>
          </a:p>
          <a:p>
            <a:pPr marL="457200" lvl="1" indent="0">
              <a:spcBef>
                <a:spcPts val="600"/>
              </a:spcBef>
              <a:buNone/>
            </a:pPr>
            <a:r>
              <a:rPr lang="en-US" sz="2600" dirty="0">
                <a:cs typeface="Arial" charset="0"/>
              </a:rPr>
              <a:t>	</a:t>
            </a:r>
            <a:endParaRPr lang="en-US" sz="1600" dirty="0">
              <a:latin typeface="Arial" charset="0"/>
              <a:cs typeface="Arial" charset="0"/>
            </a:endParaRPr>
          </a:p>
        </p:txBody>
      </p:sp>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647372"/>
            <a:ext cx="8229600" cy="1428750"/>
          </a:xfrm>
        </p:spPr>
        <p:txBody>
          <a:bodyPr/>
          <a:lstStyle/>
          <a:p>
            <a:pPr algn="ctr"/>
            <a:r>
              <a:rPr lang="en-US" sz="4400" dirty="0"/>
              <a:t>Inventory Management Workbook (IMWPVA) Form CG-</a:t>
            </a:r>
          </a:p>
        </p:txBody>
      </p:sp>
      <p:sp>
        <p:nvSpPr>
          <p:cNvPr id="5" name="Action Button: Go Forward or Next 4">
            <a:hlinkClick r:id="" action="ppaction://hlinkshowjump?jump=nextslide" highlightClick="1"/>
            <a:extLst>
              <a:ext uri="{FF2B5EF4-FFF2-40B4-BE49-F238E27FC236}">
                <a16:creationId xmlns:a16="http://schemas.microsoft.com/office/drawing/2014/main" id="{4871E68A-A410-49B8-BCE1-2A1CD617E6EB}"/>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DC53533-9E08-4499-9209-304D19D11EDC}"/>
              </a:ext>
            </a:extLst>
          </p:cNvPr>
          <p:cNvSpPr txBox="1"/>
          <p:nvPr/>
        </p:nvSpPr>
        <p:spPr>
          <a:xfrm>
            <a:off x="213312" y="2151634"/>
            <a:ext cx="3535776" cy="461665"/>
          </a:xfrm>
          <a:prstGeom prst="rect">
            <a:avLst/>
          </a:prstGeom>
          <a:noFill/>
        </p:spPr>
        <p:txBody>
          <a:bodyPr wrap="none" rtlCol="0">
            <a:spAutoFit/>
          </a:bodyPr>
          <a:lstStyle/>
          <a:p>
            <a:r>
              <a:rPr lang="en-US" sz="2400" dirty="0">
                <a:latin typeface="+mn-lt"/>
              </a:rPr>
              <a:t>At the end of the month, </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2000" y="304816"/>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686" fill="hold"/>
                                        <p:tgtEl>
                                          <p:spTgt spid="2"/>
                                        </p:tgtEl>
                                      </p:cBhvr>
                                    </p:cmd>
                                  </p:childTnLst>
                                </p:cTn>
                              </p:par>
                              <p:par>
                                <p:cTn id="7" presetID="22" presetClass="entr" presetSubtype="8" fill="hold" nodeType="withEffect">
                                  <p:stCondLst>
                                    <p:cond delay="5000"/>
                                  </p:stCondLst>
                                  <p:childTnLst>
                                    <p:set>
                                      <p:cBhvr>
                                        <p:cTn id="8" dur="1" fill="hold">
                                          <p:stCondLst>
                                            <p:cond delay="0"/>
                                          </p:stCondLst>
                                        </p:cTn>
                                        <p:tgtEl>
                                          <p:spTgt spid="5126">
                                            <p:txEl>
                                              <p:pRg st="0" end="0"/>
                                            </p:txEl>
                                          </p:spTgt>
                                        </p:tgtEl>
                                        <p:attrNameLst>
                                          <p:attrName>style.visibility</p:attrName>
                                        </p:attrNameLst>
                                      </p:cBhvr>
                                      <p:to>
                                        <p:strVal val="visible"/>
                                      </p:to>
                                    </p:set>
                                    <p:animEffect transition="in" filter="wipe(left)">
                                      <p:cBhvr>
                                        <p:cTn id="9" dur="500"/>
                                        <p:tgtEl>
                                          <p:spTgt spid="5126">
                                            <p:txEl>
                                              <p:pRg st="0" end="0"/>
                                            </p:txEl>
                                          </p:spTgt>
                                        </p:tgtEl>
                                      </p:cBhvr>
                                    </p:animEffect>
                                  </p:childTnLst>
                                </p:cTn>
                              </p:par>
                              <p:par>
                                <p:cTn id="10" presetID="22" presetClass="entr" presetSubtype="8" fill="hold" nodeType="withEffect">
                                  <p:stCondLst>
                                    <p:cond delay="12000"/>
                                  </p:stCondLst>
                                  <p:childTnLst>
                                    <p:set>
                                      <p:cBhvr>
                                        <p:cTn id="11" dur="1" fill="hold">
                                          <p:stCondLst>
                                            <p:cond delay="0"/>
                                          </p:stCondLst>
                                        </p:cTn>
                                        <p:tgtEl>
                                          <p:spTgt spid="5126">
                                            <p:txEl>
                                              <p:pRg st="2" end="2"/>
                                            </p:txEl>
                                          </p:spTgt>
                                        </p:tgtEl>
                                        <p:attrNameLst>
                                          <p:attrName>style.visibility</p:attrName>
                                        </p:attrNameLst>
                                      </p:cBhvr>
                                      <p:to>
                                        <p:strVal val="visible"/>
                                      </p:to>
                                    </p:set>
                                    <p:animEffect transition="in" filter="wipe(left)">
                                      <p:cBhvr>
                                        <p:cTn id="12" dur="500"/>
                                        <p:tgtEl>
                                          <p:spTgt spid="5126">
                                            <p:txEl>
                                              <p:pRg st="2" end="2"/>
                                            </p:txEl>
                                          </p:spTgt>
                                        </p:tgtEl>
                                      </p:cBhvr>
                                    </p:animEffect>
                                  </p:childTnLst>
                                </p:cTn>
                              </p:par>
                              <p:par>
                                <p:cTn id="13" presetID="22" presetClass="entr" presetSubtype="8" fill="hold" nodeType="withEffect">
                                  <p:stCondLst>
                                    <p:cond delay="20200"/>
                                  </p:stCondLst>
                                  <p:childTnLst>
                                    <p:set>
                                      <p:cBhvr>
                                        <p:cTn id="14" dur="1" fill="hold">
                                          <p:stCondLst>
                                            <p:cond delay="0"/>
                                          </p:stCondLst>
                                        </p:cTn>
                                        <p:tgtEl>
                                          <p:spTgt spid="5126">
                                            <p:txEl>
                                              <p:pRg st="4" end="4"/>
                                            </p:txEl>
                                          </p:spTgt>
                                        </p:tgtEl>
                                        <p:attrNameLst>
                                          <p:attrName>style.visibility</p:attrName>
                                        </p:attrNameLst>
                                      </p:cBhvr>
                                      <p:to>
                                        <p:strVal val="visible"/>
                                      </p:to>
                                    </p:set>
                                    <p:animEffect transition="in" filter="wipe(left)">
                                      <p:cBhvr>
                                        <p:cTn id="15" dur="500"/>
                                        <p:tgtEl>
                                          <p:spTgt spid="5126">
                                            <p:txEl>
                                              <p:pRg st="4" end="4"/>
                                            </p:txEl>
                                          </p:spTgt>
                                        </p:tgtEl>
                                      </p:cBhvr>
                                    </p:animEffect>
                                  </p:childTnLst>
                                </p:cTn>
                              </p:par>
                              <p:par>
                                <p:cTn id="16" presetID="22" presetClass="entr" presetSubtype="8" fill="hold" nodeType="withEffect">
                                  <p:stCondLst>
                                    <p:cond delay="300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left)">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9"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640080"/>
            <a:ext cx="8229600" cy="1105138"/>
          </a:xfrm>
        </p:spPr>
        <p:txBody>
          <a:bodyPr/>
          <a:lstStyle/>
          <a:p>
            <a:pPr algn="ctr"/>
            <a:r>
              <a:rPr lang="en-US" sz="3600" dirty="0"/>
              <a:t>Inventory Management Workbook (IMWPVA)</a:t>
            </a:r>
          </a:p>
        </p:txBody>
      </p:sp>
      <p:pic>
        <p:nvPicPr>
          <p:cNvPr id="6" name="Content Placeholder 5"/>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71005" y="1865417"/>
            <a:ext cx="6096001" cy="4800588"/>
          </a:xfrm>
          <a:ln w="12700">
            <a:solidFill>
              <a:schemeClr val="tx1"/>
            </a:solidFill>
          </a:ln>
          <a:effectLst>
            <a:outerShdw blurRad="50800" dist="38100" dir="2700000" algn="tl" rotWithShape="0">
              <a:prstClr val="black">
                <a:alpha val="40000"/>
              </a:prstClr>
            </a:outerShdw>
          </a:effectLst>
        </p:spPr>
      </p:pic>
      <p:grpSp>
        <p:nvGrpSpPr>
          <p:cNvPr id="26" name="Group 25">
            <a:extLst>
              <a:ext uri="{FF2B5EF4-FFF2-40B4-BE49-F238E27FC236}">
                <a16:creationId xmlns:a16="http://schemas.microsoft.com/office/drawing/2014/main" id="{EB4D7591-E3E7-4D8C-AB89-2DE383D2EECE}"/>
              </a:ext>
            </a:extLst>
          </p:cNvPr>
          <p:cNvGrpSpPr/>
          <p:nvPr/>
        </p:nvGrpSpPr>
        <p:grpSpPr>
          <a:xfrm>
            <a:off x="6008718" y="4265711"/>
            <a:ext cx="2089264" cy="707886"/>
            <a:chOff x="6008718" y="4265711"/>
            <a:chExt cx="2089264" cy="707886"/>
          </a:xfrm>
        </p:grpSpPr>
        <p:sp>
          <p:nvSpPr>
            <p:cNvPr id="10" name="TextBox 9"/>
            <p:cNvSpPr txBox="1"/>
            <p:nvPr/>
          </p:nvSpPr>
          <p:spPr>
            <a:xfrm>
              <a:off x="7107382" y="4265711"/>
              <a:ext cx="990600" cy="707886"/>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2000" dirty="0">
                  <a:latin typeface="+mn-lt"/>
                  <a:cs typeface="Arial" panose="020B0604020202020204" pitchFamily="34" charset="0"/>
                </a:rPr>
                <a:t>FSO signs</a:t>
              </a:r>
            </a:p>
          </p:txBody>
        </p:sp>
        <p:cxnSp>
          <p:nvCxnSpPr>
            <p:cNvPr id="14" name="Straight Arrow Connector 13"/>
            <p:cNvCxnSpPr>
              <a:cxnSpLocks/>
              <a:stCxn id="10" idx="1"/>
            </p:cNvCxnSpPr>
            <p:nvPr/>
          </p:nvCxnSpPr>
          <p:spPr>
            <a:xfrm flipH="1" flipV="1">
              <a:off x="6008718" y="4315771"/>
              <a:ext cx="1098664" cy="30388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a:extLst>
              <a:ext uri="{FF2B5EF4-FFF2-40B4-BE49-F238E27FC236}">
                <a16:creationId xmlns:a16="http://schemas.microsoft.com/office/drawing/2014/main" id="{FE77024B-599E-4315-AC5B-9B5AA75ACE2C}"/>
              </a:ext>
            </a:extLst>
          </p:cNvPr>
          <p:cNvGrpSpPr/>
          <p:nvPr/>
        </p:nvGrpSpPr>
        <p:grpSpPr>
          <a:xfrm>
            <a:off x="5410200" y="5919716"/>
            <a:ext cx="2476006" cy="707886"/>
            <a:chOff x="5410200" y="5919716"/>
            <a:chExt cx="2476006" cy="707886"/>
          </a:xfrm>
        </p:grpSpPr>
        <p:sp>
          <p:nvSpPr>
            <p:cNvPr id="9" name="TextBox 8"/>
            <p:cNvSpPr txBox="1"/>
            <p:nvPr/>
          </p:nvSpPr>
          <p:spPr>
            <a:xfrm>
              <a:off x="6590806" y="5919716"/>
              <a:ext cx="1295400" cy="707886"/>
            </a:xfrm>
            <a:prstGeom prst="rect">
              <a:avLst/>
            </a:prstGeom>
            <a:solidFill>
              <a:schemeClr val="accent2">
                <a:lumMod val="40000"/>
                <a:lumOff val="60000"/>
              </a:schemeClr>
            </a:solidFill>
            <a:ln w="3175">
              <a:solidFill>
                <a:schemeClr val="tx1"/>
              </a:solidFill>
            </a:ln>
          </p:spPr>
          <p:txBody>
            <a:bodyPr wrap="square" rtlCol="0">
              <a:spAutoFit/>
            </a:bodyPr>
            <a:lstStyle/>
            <a:p>
              <a:pPr algn="ctr"/>
              <a:r>
                <a:rPr lang="en-US" sz="2000" dirty="0">
                  <a:latin typeface="+mn-lt"/>
                  <a:cs typeface="Arial" panose="020B0604020202020204" pitchFamily="34" charset="0"/>
                </a:rPr>
                <a:t>CO/OIC signs</a:t>
              </a:r>
            </a:p>
          </p:txBody>
        </p:sp>
        <p:cxnSp>
          <p:nvCxnSpPr>
            <p:cNvPr id="17" name="Straight Arrow Connector 16"/>
            <p:cNvCxnSpPr>
              <a:cxnSpLocks/>
            </p:cNvCxnSpPr>
            <p:nvPr/>
          </p:nvCxnSpPr>
          <p:spPr>
            <a:xfrm flipH="1">
              <a:off x="5410200" y="6286500"/>
              <a:ext cx="1180606" cy="0"/>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 y="30480"/>
            <a:ext cx="609600" cy="609600"/>
          </a:xfrm>
          <a:prstGeom prst="rect">
            <a:avLst/>
          </a:prstGeom>
        </p:spPr>
      </p:pic>
      <p:sp>
        <p:nvSpPr>
          <p:cNvPr id="18" name="Action Button: Go Forward or Next 17">
            <a:hlinkClick r:id="" action="ppaction://hlinkshowjump?jump=nextslide" highlightClick="1"/>
            <a:extLst>
              <a:ext uri="{FF2B5EF4-FFF2-40B4-BE49-F238E27FC236}">
                <a16:creationId xmlns:a16="http://schemas.microsoft.com/office/drawing/2014/main" id="{C5F1F6BA-7829-4FBA-839F-BB9BCAE0B984}"/>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E657B742-5378-440B-A6BA-8583F8720C77}"/>
              </a:ext>
            </a:extLst>
          </p:cNvPr>
          <p:cNvGrpSpPr/>
          <p:nvPr/>
        </p:nvGrpSpPr>
        <p:grpSpPr>
          <a:xfrm>
            <a:off x="4038600" y="1603712"/>
            <a:ext cx="4876800" cy="830997"/>
            <a:chOff x="4038600" y="1603712"/>
            <a:chExt cx="4876800" cy="830997"/>
          </a:xfrm>
        </p:grpSpPr>
        <p:sp>
          <p:nvSpPr>
            <p:cNvPr id="11" name="TextBox 10"/>
            <p:cNvSpPr txBox="1"/>
            <p:nvPr/>
          </p:nvSpPr>
          <p:spPr>
            <a:xfrm>
              <a:off x="6705600" y="1603712"/>
              <a:ext cx="2209800" cy="830997"/>
            </a:xfrm>
            <a:prstGeom prst="rect">
              <a:avLst/>
            </a:prstGeom>
            <a:solidFill>
              <a:schemeClr val="bg1">
                <a:lumMod val="95000"/>
              </a:schemeClr>
            </a:solidFill>
            <a:ln w="3175">
              <a:solidFill>
                <a:schemeClr val="tx1"/>
              </a:solidFill>
            </a:ln>
          </p:spPr>
          <p:txBody>
            <a:bodyPr wrap="square" rtlCol="0">
              <a:spAutoFit/>
            </a:bodyPr>
            <a:lstStyle/>
            <a:p>
              <a:pPr algn="ctr"/>
              <a:r>
                <a:rPr lang="en-US" sz="1600" dirty="0">
                  <a:cs typeface="Arial" panose="020B0604020202020204" pitchFamily="34" charset="0"/>
                </a:rPr>
                <a:t>Grand Total entered in Line 8 of CG-2576</a:t>
              </a:r>
            </a:p>
          </p:txBody>
        </p:sp>
        <p:cxnSp>
          <p:nvCxnSpPr>
            <p:cNvPr id="12" name="Straight Arrow Connector 11"/>
            <p:cNvCxnSpPr>
              <a:cxnSpLocks/>
              <a:stCxn id="11" idx="1"/>
            </p:cNvCxnSpPr>
            <p:nvPr/>
          </p:nvCxnSpPr>
          <p:spPr>
            <a:xfrm flipH="1">
              <a:off x="6314606" y="2019211"/>
              <a:ext cx="390994" cy="26679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73C4D895-3CF8-4C41-A750-00E059DE0428}"/>
                </a:ext>
              </a:extLst>
            </p:cNvPr>
            <p:cNvSpPr/>
            <p:nvPr/>
          </p:nvSpPr>
          <p:spPr>
            <a:xfrm>
              <a:off x="4038600" y="1825111"/>
              <a:ext cx="2276006" cy="46088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0313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894" fill="hold"/>
                                        <p:tgtEl>
                                          <p:spTgt spid="2"/>
                                        </p:tgtEl>
                                      </p:cBhvr>
                                    </p:cmd>
                                  </p:childTnLst>
                                </p:cTn>
                              </p:par>
                              <p:par>
                                <p:cTn id="7" presetID="22" presetClass="entr" presetSubtype="8" fill="hold" nodeType="withEffect">
                                  <p:stCondLst>
                                    <p:cond delay="8000"/>
                                  </p:stCondLst>
                                  <p:childTnLst>
                                    <p:set>
                                      <p:cBhvr>
                                        <p:cTn id="8" dur="1" fill="hold">
                                          <p:stCondLst>
                                            <p:cond delay="0"/>
                                          </p:stCondLst>
                                        </p:cTn>
                                        <p:tgtEl>
                                          <p:spTgt spid="25"/>
                                        </p:tgtEl>
                                        <p:attrNameLst>
                                          <p:attrName>style.visibility</p:attrName>
                                        </p:attrNameLst>
                                      </p:cBhvr>
                                      <p:to>
                                        <p:strVal val="visible"/>
                                      </p:to>
                                    </p:set>
                                    <p:animEffect transition="in" filter="wipe(left)">
                                      <p:cBhvr>
                                        <p:cTn id="9" dur="500"/>
                                        <p:tgtEl>
                                          <p:spTgt spid="25"/>
                                        </p:tgtEl>
                                      </p:cBhvr>
                                    </p:animEffect>
                                  </p:childTnLst>
                                </p:cTn>
                              </p:par>
                              <p:par>
                                <p:cTn id="10" presetID="22" presetClass="entr" presetSubtype="2" fill="hold" nodeType="withEffect">
                                  <p:stCondLst>
                                    <p:cond delay="15000"/>
                                  </p:stCondLst>
                                  <p:childTnLst>
                                    <p:set>
                                      <p:cBhvr>
                                        <p:cTn id="11" dur="1" fill="hold">
                                          <p:stCondLst>
                                            <p:cond delay="0"/>
                                          </p:stCondLst>
                                        </p:cTn>
                                        <p:tgtEl>
                                          <p:spTgt spid="26"/>
                                        </p:tgtEl>
                                        <p:attrNameLst>
                                          <p:attrName>style.visibility</p:attrName>
                                        </p:attrNameLst>
                                      </p:cBhvr>
                                      <p:to>
                                        <p:strVal val="visible"/>
                                      </p:to>
                                    </p:set>
                                    <p:animEffect transition="in" filter="wipe(right)">
                                      <p:cBhvr>
                                        <p:cTn id="12" dur="500"/>
                                        <p:tgtEl>
                                          <p:spTgt spid="26"/>
                                        </p:tgtEl>
                                      </p:cBhvr>
                                    </p:animEffect>
                                  </p:childTnLst>
                                </p:cTn>
                              </p:par>
                              <p:par>
                                <p:cTn id="13" presetID="22" presetClass="entr" presetSubtype="2" fill="hold" nodeType="withEffect">
                                  <p:stCondLst>
                                    <p:cond delay="21000"/>
                                  </p:stCondLst>
                                  <p:childTnLst>
                                    <p:set>
                                      <p:cBhvr>
                                        <p:cTn id="14" dur="1" fill="hold">
                                          <p:stCondLst>
                                            <p:cond delay="0"/>
                                          </p:stCondLst>
                                        </p:cTn>
                                        <p:tgtEl>
                                          <p:spTgt spid="27"/>
                                        </p:tgtEl>
                                        <p:attrNameLst>
                                          <p:attrName>style.visibility</p:attrName>
                                        </p:attrNameLst>
                                      </p:cBhvr>
                                      <p:to>
                                        <p:strVal val="visible"/>
                                      </p:to>
                                    </p:set>
                                    <p:animEffect transition="in" filter="wipe(righ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57200" y="609600"/>
            <a:ext cx="8229600" cy="1828800"/>
          </a:xfrm>
        </p:spPr>
        <p:txBody>
          <a:bodyPr/>
          <a:lstStyle/>
          <a:p>
            <a:pPr algn="ctr">
              <a:buClr>
                <a:schemeClr val="bg2">
                  <a:lumMod val="50000"/>
                </a:schemeClr>
              </a:buClr>
              <a:buSzPct val="90000"/>
              <a:defRPr/>
            </a:pPr>
            <a:r>
              <a:rPr lang="en-US" sz="4000" dirty="0"/>
              <a:t>Purchase vs. Allowance Inventory System Workbook </a:t>
            </a:r>
            <a:br>
              <a:rPr lang="en-US" sz="4000" dirty="0"/>
            </a:br>
            <a:r>
              <a:rPr lang="en-US" sz="4000" dirty="0"/>
              <a:t>(PVAISW)</a:t>
            </a:r>
          </a:p>
        </p:txBody>
      </p:sp>
      <p:sp>
        <p:nvSpPr>
          <p:cNvPr id="15" name="Content Placeholder 14"/>
          <p:cNvSpPr>
            <a:spLocks noGrp="1"/>
          </p:cNvSpPr>
          <p:nvPr>
            <p:ph idx="1"/>
          </p:nvPr>
        </p:nvSpPr>
        <p:spPr>
          <a:xfrm>
            <a:off x="609600" y="2667000"/>
            <a:ext cx="8229600" cy="3810000"/>
          </a:xfrm>
        </p:spPr>
        <p:txBody>
          <a:bodyPr/>
          <a:lstStyle/>
          <a:p>
            <a:r>
              <a:rPr lang="en-US" sz="2400" dirty="0"/>
              <a:t>On the final day of the Month, the FSO completes all entries into that month’s PVAISW</a:t>
            </a:r>
          </a:p>
          <a:p>
            <a:pPr marL="850900" lvl="1" indent="-457200">
              <a:buClr>
                <a:schemeClr val="bg2">
                  <a:lumMod val="50000"/>
                </a:schemeClr>
              </a:buClr>
              <a:buFont typeface="+mj-lt"/>
              <a:buAutoNum type="arabicPeriod"/>
            </a:pPr>
            <a:r>
              <a:rPr lang="en-US" sz="2200" dirty="0"/>
              <a:t>Inventory </a:t>
            </a:r>
            <a:endParaRPr lang="en-US" sz="2200" b="1" dirty="0">
              <a:solidFill>
                <a:srgbClr val="00B0F0"/>
              </a:solidFill>
            </a:endParaRPr>
          </a:p>
          <a:p>
            <a:pPr marL="850900" lvl="1" indent="-457200">
              <a:buClr>
                <a:schemeClr val="bg2">
                  <a:lumMod val="50000"/>
                </a:schemeClr>
              </a:buClr>
              <a:buFont typeface="+mj-lt"/>
              <a:buAutoNum type="arabicPeriod"/>
            </a:pPr>
            <a:r>
              <a:rPr lang="en-US" sz="2200" dirty="0"/>
              <a:t>Rations and Meals Sold</a:t>
            </a:r>
            <a:endParaRPr lang="en-US" sz="2200" b="1" dirty="0">
              <a:solidFill>
                <a:srgbClr val="00B0F0"/>
              </a:solidFill>
            </a:endParaRPr>
          </a:p>
          <a:p>
            <a:pPr marL="850900" lvl="1" indent="-457200">
              <a:buClr>
                <a:schemeClr val="bg2">
                  <a:lumMod val="50000"/>
                </a:schemeClr>
              </a:buClr>
              <a:buFont typeface="+mj-lt"/>
              <a:buAutoNum type="arabicPeriod"/>
            </a:pPr>
            <a:r>
              <a:rPr lang="en-US" sz="2200" dirty="0"/>
              <a:t>Purchases </a:t>
            </a:r>
            <a:endParaRPr lang="en-US" sz="2200" b="1" dirty="0">
              <a:solidFill>
                <a:srgbClr val="00B0F0"/>
              </a:solidFill>
            </a:endParaRPr>
          </a:p>
          <a:p>
            <a:pPr marL="850900" lvl="1" indent="-457200">
              <a:buClr>
                <a:schemeClr val="bg2">
                  <a:lumMod val="50000"/>
                </a:schemeClr>
              </a:buClr>
              <a:buFont typeface="+mj-lt"/>
              <a:buAutoNum type="arabicPeriod"/>
            </a:pPr>
            <a:r>
              <a:rPr lang="en-US" sz="2200" dirty="0"/>
              <a:t>Completes CG-2576 Block C. REMARKS</a:t>
            </a:r>
          </a:p>
          <a:p>
            <a:pPr marL="850900" lvl="1" indent="-457200">
              <a:buClr>
                <a:schemeClr val="bg2">
                  <a:lumMod val="50000"/>
                </a:schemeClr>
              </a:buClr>
              <a:buFont typeface="+mj-lt"/>
              <a:buAutoNum type="arabicPeriod"/>
            </a:pPr>
            <a:r>
              <a:rPr lang="en-US" sz="2200" dirty="0"/>
              <a:t>Double checks all additional information entered throughout the month</a:t>
            </a:r>
          </a:p>
          <a:p>
            <a:pPr lvl="2">
              <a:buClr>
                <a:schemeClr val="bg2">
                  <a:lumMod val="50000"/>
                </a:schemeClr>
              </a:buClr>
              <a:buFont typeface="Courier New" panose="02070309020205020404" pitchFamily="49" charset="0"/>
              <a:buChar char="o"/>
            </a:pPr>
            <a:r>
              <a:rPr lang="en-US" sz="2000" dirty="0"/>
              <a:t>Sale of Stores CG-2581</a:t>
            </a:r>
          </a:p>
          <a:p>
            <a:pPr lvl="2">
              <a:buClr>
                <a:schemeClr val="bg2">
                  <a:lumMod val="50000"/>
                </a:schemeClr>
              </a:buClr>
              <a:buFont typeface="Courier New" panose="02070309020205020404" pitchFamily="49" charset="0"/>
              <a:buChar char="o"/>
            </a:pPr>
            <a:r>
              <a:rPr lang="en-US" sz="2000" dirty="0"/>
              <a:t>Transfer of Stores CG-2581</a:t>
            </a:r>
          </a:p>
          <a:p>
            <a:pPr lvl="1">
              <a:buClr>
                <a:schemeClr val="bg2">
                  <a:lumMod val="50000"/>
                </a:schemeClr>
              </a:buClr>
            </a:pPr>
            <a:endParaRPr lang="en-US" dirty="0"/>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600200" y="-114300"/>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C6EF391A-38AD-4729-8429-5704A9068131}"/>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5019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3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1219200"/>
          </a:xfrm>
        </p:spPr>
        <p:txBody>
          <a:bodyPr/>
          <a:lstStyle/>
          <a:p>
            <a:pPr algn="ctr"/>
            <a:r>
              <a:rPr lang="en-US" sz="5400" b="1" dirty="0"/>
              <a:t>CG-2576 Block C. REMARKS</a:t>
            </a:r>
          </a:p>
        </p:txBody>
      </p:sp>
      <p:pic>
        <p:nvPicPr>
          <p:cNvPr id="9" name="Content Placeholder 8"/>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790700" y="2286000"/>
            <a:ext cx="5486399" cy="3048000"/>
          </a:xfrm>
          <a:ln w="12700">
            <a:solidFill>
              <a:schemeClr val="tx1"/>
            </a:solidFill>
          </a:ln>
          <a:effectLst>
            <a:outerShdw blurRad="50800" dist="38100" dir="2700000" algn="tl"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95400" y="152400"/>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A7759007-7384-477E-89DE-E871BAB573E1}"/>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9637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15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527CE58C-78DD-43CD-8109-9BFB07341B7D}"/>
              </a:ext>
            </a:extLst>
          </p:cNvPr>
          <p:cNvSpPr>
            <a:spLocks noGrp="1"/>
          </p:cNvSpPr>
          <p:nvPr>
            <p:ph type="title"/>
          </p:nvPr>
        </p:nvSpPr>
        <p:spPr>
          <a:xfrm>
            <a:off x="419100" y="457200"/>
            <a:ext cx="8229600" cy="1066800"/>
          </a:xfrm>
        </p:spPr>
        <p:txBody>
          <a:bodyPr/>
          <a:lstStyle/>
          <a:p>
            <a:pPr algn="ctr"/>
            <a:r>
              <a:rPr lang="en-US" sz="4800" dirty="0"/>
              <a:t>PVAISW Ready for Submission</a:t>
            </a:r>
          </a:p>
        </p:txBody>
      </p:sp>
      <p:sp>
        <p:nvSpPr>
          <p:cNvPr id="4" name="TextBox 3"/>
          <p:cNvSpPr txBox="1"/>
          <p:nvPr/>
        </p:nvSpPr>
        <p:spPr>
          <a:xfrm>
            <a:off x="609600" y="3133635"/>
            <a:ext cx="8039100" cy="1938992"/>
          </a:xfrm>
          <a:prstGeom prst="rect">
            <a:avLst/>
          </a:prstGeom>
          <a:noFill/>
        </p:spPr>
        <p:txBody>
          <a:bodyPr wrap="square" rtlCol="0">
            <a:spAutoFit/>
          </a:bodyPr>
          <a:lstStyle/>
          <a:p>
            <a:pPr algn="ctr"/>
            <a:r>
              <a:rPr lang="en-US" sz="2400" dirty="0">
                <a:latin typeface="+mn-lt"/>
              </a:rPr>
              <a:t>When the PVAISW is complete. The FSO clicks on the Red Box on the CG-2576.  The report runs an internal check.  If there are any errors or questions with the PVAISW, it will let FSO know.  When complete with no errors, the PVAISW will turn into a PDF with a Green Box.</a:t>
            </a:r>
          </a:p>
        </p:txBody>
      </p:sp>
      <p:pic>
        <p:nvPicPr>
          <p:cNvPr id="9" name="Content Placeholder 8"/>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523843" y="1819159"/>
            <a:ext cx="4020111" cy="1019317"/>
          </a:xfrm>
          <a:ln w="12700">
            <a:solidFill>
              <a:schemeClr val="tx1"/>
            </a:solidFill>
          </a:ln>
          <a:effectLst>
            <a:outerShdw blurRad="50800" dist="38100" dir="2700000" algn="tl" rotWithShape="0">
              <a:prstClr val="black">
                <a:alpha val="40000"/>
              </a:prstClr>
            </a:outerShdw>
          </a:effectLst>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57147" y="5367786"/>
            <a:ext cx="4344006" cy="1047896"/>
          </a:xfrm>
          <a:prstGeom prst="rect">
            <a:avLst/>
          </a:prstGeom>
          <a:effectLst>
            <a:outerShdw blurRad="50800" dist="38100" dir="2700000" algn="tl"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13954" y="457200"/>
            <a:ext cx="609600" cy="609600"/>
          </a:xfrm>
          <a:prstGeom prst="rect">
            <a:avLst/>
          </a:prstGeom>
        </p:spPr>
      </p:pic>
      <p:sp>
        <p:nvSpPr>
          <p:cNvPr id="7" name="Action Button: Go Forward or Next 6">
            <a:hlinkClick r:id="" action="ppaction://hlinkshowjump?jump=nextslide" highlightClick="1"/>
            <a:extLst>
              <a:ext uri="{FF2B5EF4-FFF2-40B4-BE49-F238E27FC236}">
                <a16:creationId xmlns:a16="http://schemas.microsoft.com/office/drawing/2014/main" id="{3AABB308-1FA7-4AAF-AA12-B2A9EB6A0DF5}"/>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1143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5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6314" y="390524"/>
            <a:ext cx="8229600" cy="895350"/>
          </a:xfrm>
        </p:spPr>
        <p:txBody>
          <a:bodyPr/>
          <a:lstStyle/>
          <a:p>
            <a:pPr algn="ctr"/>
            <a:r>
              <a:rPr lang="en-US" dirty="0"/>
              <a:t>Forms Requiring Signatures</a:t>
            </a:r>
          </a:p>
        </p:txBody>
      </p:sp>
      <p:sp>
        <p:nvSpPr>
          <p:cNvPr id="3" name="Content Placeholder 2"/>
          <p:cNvSpPr>
            <a:spLocks noGrp="1"/>
          </p:cNvSpPr>
          <p:nvPr>
            <p:ph idx="1"/>
          </p:nvPr>
        </p:nvSpPr>
        <p:spPr>
          <a:xfrm>
            <a:off x="269965" y="1435417"/>
            <a:ext cx="8405949" cy="4495800"/>
          </a:xfrm>
        </p:spPr>
        <p:txBody>
          <a:bodyPr/>
          <a:lstStyle/>
          <a:p>
            <a:r>
              <a:rPr lang="en-US" sz="2400" dirty="0"/>
              <a:t>The FSO secures required signature(s) on the forms listed below and submits the forms to FINCEN at the end of the month:  </a:t>
            </a:r>
          </a:p>
          <a:p>
            <a:pPr marL="850900" lvl="1" indent="-457200">
              <a:buFont typeface="+mj-lt"/>
              <a:buAutoNum type="arabicPeriod"/>
            </a:pPr>
            <a:r>
              <a:rPr lang="en-US" sz="2000" dirty="0"/>
              <a:t>CG-2576 – Signatures of FSO and CO/OIC</a:t>
            </a:r>
          </a:p>
          <a:p>
            <a:pPr marL="850900" lvl="1" indent="-457200">
              <a:buClr>
                <a:schemeClr val="bg2">
                  <a:lumMod val="50000"/>
                </a:schemeClr>
              </a:buClr>
              <a:buFont typeface="+mj-lt"/>
              <a:buAutoNum type="arabicPeriod"/>
            </a:pPr>
            <a:r>
              <a:rPr lang="en-US" sz="2000" dirty="0"/>
              <a:t>CG-3123 Summary – Signature of XO/XPO</a:t>
            </a:r>
          </a:p>
          <a:p>
            <a:pPr marL="850900" lvl="1" indent="-457200">
              <a:buClr>
                <a:schemeClr val="bg2">
                  <a:lumMod val="50000"/>
                </a:schemeClr>
              </a:buClr>
              <a:buFont typeface="+mj-lt"/>
              <a:buAutoNum type="arabicPeriod"/>
            </a:pPr>
            <a:r>
              <a:rPr lang="en-US" sz="2000" dirty="0"/>
              <a:t>SFR – Signatures of FSO and CO/OIC</a:t>
            </a:r>
          </a:p>
          <a:p>
            <a:pPr marL="850900" lvl="1" indent="-457200">
              <a:buClr>
                <a:schemeClr val="bg2">
                  <a:lumMod val="50000"/>
                </a:schemeClr>
              </a:buClr>
              <a:buFont typeface="+mj-lt"/>
              <a:buAutoNum type="arabicPeriod"/>
            </a:pPr>
            <a:r>
              <a:rPr lang="en-US" sz="2000" dirty="0"/>
              <a:t>ICA Data Page</a:t>
            </a:r>
          </a:p>
          <a:p>
            <a:pPr marL="850900" lvl="1" indent="-457200">
              <a:buClr>
                <a:schemeClr val="bg2">
                  <a:lumMod val="50000"/>
                </a:schemeClr>
              </a:buClr>
              <a:buFont typeface="+mj-lt"/>
              <a:buAutoNum type="arabicPeriod"/>
            </a:pPr>
            <a:r>
              <a:rPr lang="en-US" sz="2000" dirty="0"/>
              <a:t>Sale of Stores CG-2581 (if applicable)– Signature of FSO</a:t>
            </a:r>
          </a:p>
          <a:p>
            <a:pPr marL="850900" lvl="1" indent="-457200">
              <a:buClr>
                <a:schemeClr val="bg2">
                  <a:lumMod val="50000"/>
                </a:schemeClr>
              </a:buClr>
              <a:buFont typeface="+mj-lt"/>
              <a:buAutoNum type="arabicPeriod"/>
            </a:pPr>
            <a:r>
              <a:rPr lang="en-US" sz="2000" dirty="0"/>
              <a:t>Transfer of Stores CG-2581 (if applicable) – Signature of FSO</a:t>
            </a:r>
          </a:p>
          <a:p>
            <a:pPr marL="850900" lvl="1" indent="-457200">
              <a:buClr>
                <a:schemeClr val="bg2">
                  <a:lumMod val="50000"/>
                </a:schemeClr>
              </a:buClr>
              <a:buFont typeface="+mj-lt"/>
              <a:buAutoNum type="arabicPeriod"/>
            </a:pPr>
            <a:r>
              <a:rPr lang="en-US" sz="2000" dirty="0"/>
              <a:t>Transmittal Letter (if Cash in Transit) – Signature of FSO</a:t>
            </a:r>
          </a:p>
          <a:p>
            <a:pPr marL="850900" lvl="1" indent="-457200">
              <a:buClr>
                <a:schemeClr val="bg2">
                  <a:lumMod val="50000"/>
                </a:schemeClr>
              </a:buClr>
              <a:buFont typeface="+mj-lt"/>
              <a:buAutoNum type="arabicPeriod"/>
            </a:pPr>
            <a:r>
              <a:rPr lang="en-US" sz="2000" dirty="0"/>
              <a:t>Supporting Memorandums (Relief, Annual Audit, Deficit, Survey) (if applicable) – Signatures of FSO, CO/OIC, Designated Auditor</a:t>
            </a:r>
          </a:p>
          <a:p>
            <a:pPr marL="850900" lvl="1" indent="-457200">
              <a:buClr>
                <a:schemeClr val="bg2">
                  <a:lumMod val="50000"/>
                </a:schemeClr>
              </a:buClr>
              <a:buFont typeface="+mj-lt"/>
              <a:buAutoNum type="arabicPeriod"/>
            </a:pPr>
            <a:r>
              <a:rPr lang="en-US" sz="2000" dirty="0"/>
              <a:t>DD-1149 (if applicable) – XO</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2514" y="228599"/>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F8BE973B-6EB1-4D7C-B705-75CC3FD40EF6}"/>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1965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7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6000" dirty="0"/>
              <a:t>Submission to FINCEN</a:t>
            </a:r>
          </a:p>
        </p:txBody>
      </p:sp>
      <p:sp>
        <p:nvSpPr>
          <p:cNvPr id="3" name="Content Placeholder 2"/>
          <p:cNvSpPr>
            <a:spLocks noGrp="1"/>
          </p:cNvSpPr>
          <p:nvPr>
            <p:ph idx="1"/>
          </p:nvPr>
        </p:nvSpPr>
        <p:spPr>
          <a:xfrm>
            <a:off x="381000" y="2362200"/>
            <a:ext cx="8305800" cy="3962400"/>
          </a:xfrm>
        </p:spPr>
        <p:txBody>
          <a:bodyPr/>
          <a:lstStyle/>
          <a:p>
            <a:pPr marL="0" indent="0" algn="ctr">
              <a:buNone/>
            </a:pPr>
            <a:r>
              <a:rPr lang="en-US" sz="3200" dirty="0"/>
              <a:t>FSO organizes all files to submit to FINCEN and emails them to:</a:t>
            </a:r>
          </a:p>
          <a:p>
            <a:pPr marL="0" indent="0" algn="ctr">
              <a:buNone/>
            </a:pPr>
            <a:endParaRPr lang="en-US" sz="3200" dirty="0"/>
          </a:p>
          <a:p>
            <a:pPr marL="0" indent="0" algn="ctr">
              <a:buNone/>
            </a:pPr>
            <a:r>
              <a:rPr lang="en-US" sz="3200" dirty="0"/>
              <a:t>FIN-SMB-CGDF</a:t>
            </a:r>
          </a:p>
          <a:p>
            <a:pPr marL="0" indent="0" algn="ctr">
              <a:buNone/>
            </a:pPr>
            <a:endParaRPr lang="en-US" sz="3200" dirty="0"/>
          </a:p>
          <a:p>
            <a:pPr marL="0" indent="0" algn="ctr">
              <a:buNone/>
            </a:pPr>
            <a:r>
              <a:rPr lang="en-US" sz="2800" dirty="0"/>
              <a:t>*Report must be emailed to FINCEN by the 10</a:t>
            </a:r>
            <a:r>
              <a:rPr lang="en-US" sz="2800" baseline="30000" dirty="0"/>
              <a:t>th</a:t>
            </a:r>
            <a:r>
              <a:rPr lang="en-US" sz="2800" dirty="0"/>
              <a:t> of the next month.</a:t>
            </a:r>
          </a:p>
          <a:p>
            <a:pPr marL="0" indent="0" algn="ctr">
              <a:buNone/>
            </a:pPr>
            <a:endParaRPr lang="en-US" sz="28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7200" y="149406"/>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50251EC7-0342-4152-BFDA-7B29A2F23C82}"/>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838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1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386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95350"/>
          </a:xfrm>
        </p:spPr>
        <p:txBody>
          <a:bodyPr/>
          <a:lstStyle/>
          <a:p>
            <a:pPr algn="ctr"/>
            <a:r>
              <a:rPr lang="en-US" sz="4400" dirty="0"/>
              <a:t>Submission to FINCEN, continued</a:t>
            </a:r>
          </a:p>
        </p:txBody>
      </p:sp>
      <p:sp>
        <p:nvSpPr>
          <p:cNvPr id="3" name="Content Placeholder 2"/>
          <p:cNvSpPr>
            <a:spLocks noGrp="1"/>
          </p:cNvSpPr>
          <p:nvPr>
            <p:ph idx="1"/>
          </p:nvPr>
        </p:nvSpPr>
        <p:spPr>
          <a:xfrm>
            <a:off x="419100" y="1828800"/>
            <a:ext cx="8305800" cy="3962400"/>
          </a:xfrm>
        </p:spPr>
        <p:txBody>
          <a:bodyPr/>
          <a:lstStyle/>
          <a:p>
            <a:pPr marL="0" indent="0" algn="ctr">
              <a:buNone/>
            </a:pPr>
            <a:r>
              <a:rPr lang="en-US" sz="3200" dirty="0"/>
              <a:t>The FSO then waits to receive back an email from FINCEN with their audited report.</a:t>
            </a:r>
          </a:p>
          <a:p>
            <a:pPr marL="0" indent="0" algn="ctr">
              <a:buNone/>
            </a:pPr>
            <a:endParaRPr lang="en-US" sz="3200" dirty="0"/>
          </a:p>
          <a:p>
            <a:pPr marL="0" indent="0" algn="ctr">
              <a:buNone/>
            </a:pPr>
            <a:r>
              <a:rPr lang="en-US" sz="3200" dirty="0"/>
              <a:t>It will either be good to go or have remarks from their FINCEN Auditor.</a:t>
            </a:r>
          </a:p>
          <a:p>
            <a:pPr marL="0" indent="0" algn="ctr">
              <a:buNone/>
            </a:pPr>
            <a:r>
              <a:rPr lang="en-US" sz="2800" dirty="0"/>
              <a:t>*FSO may have to make corrections and re-submit.</a:t>
            </a:r>
          </a:p>
          <a:p>
            <a:pPr marL="0" indent="0" algn="ctr">
              <a:buNone/>
            </a:pPr>
            <a:endParaRPr lang="en-US" sz="3200" dirty="0"/>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371600" y="101781"/>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F0A208CD-72EA-44E8-BED2-90FC0B6FC8DB}"/>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280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6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46AE27-7718-4177-85F2-2C851F9C2141}"/>
              </a:ext>
            </a:extLst>
          </p:cNvPr>
          <p:cNvSpPr txBox="1"/>
          <p:nvPr/>
        </p:nvSpPr>
        <p:spPr>
          <a:xfrm>
            <a:off x="98033" y="530531"/>
            <a:ext cx="8915400" cy="646331"/>
          </a:xfrm>
          <a:prstGeom prst="rect">
            <a:avLst/>
          </a:prstGeom>
          <a:noFill/>
        </p:spPr>
        <p:txBody>
          <a:bodyPr wrap="square" rtlCol="0">
            <a:spAutoFit/>
          </a:bodyPr>
          <a:lstStyle/>
          <a:p>
            <a:r>
              <a:rPr lang="en-US" sz="3600" b="1" u="sng" dirty="0">
                <a:latin typeface="+mj-lt"/>
                <a:cs typeface="Arial" panose="020B0604020202020204" pitchFamily="34" charset="0"/>
              </a:rPr>
              <a:t>Knowledge Check: Submit a Monthly Report</a:t>
            </a:r>
          </a:p>
        </p:txBody>
      </p:sp>
      <p:sp>
        <p:nvSpPr>
          <p:cNvPr id="5" name="TextBox 4">
            <a:extLst>
              <a:ext uri="{FF2B5EF4-FFF2-40B4-BE49-F238E27FC236}">
                <a16:creationId xmlns:a16="http://schemas.microsoft.com/office/drawing/2014/main" id="{E5B52B59-1383-4658-B84B-CF996CED2131}"/>
              </a:ext>
            </a:extLst>
          </p:cNvPr>
          <p:cNvSpPr txBox="1"/>
          <p:nvPr/>
        </p:nvSpPr>
        <p:spPr>
          <a:xfrm>
            <a:off x="102313" y="1103945"/>
            <a:ext cx="8422498" cy="461665"/>
          </a:xfrm>
          <a:prstGeom prst="rect">
            <a:avLst/>
          </a:prstGeom>
          <a:noFill/>
        </p:spPr>
        <p:txBody>
          <a:bodyPr wrap="none" rtlCol="0">
            <a:spAutoFit/>
          </a:bodyPr>
          <a:lstStyle/>
          <a:p>
            <a:r>
              <a:rPr lang="en-US" sz="2400" b="1" dirty="0">
                <a:solidFill>
                  <a:srgbClr val="0070C0"/>
                </a:solidFill>
                <a:latin typeface="+mn-lt"/>
              </a:rPr>
              <a:t>Instructions: Click on the answer you believe is correct. </a:t>
            </a:r>
          </a:p>
        </p:txBody>
      </p:sp>
      <p:sp>
        <p:nvSpPr>
          <p:cNvPr id="3" name="TextBox 2">
            <a:extLst>
              <a:ext uri="{FF2B5EF4-FFF2-40B4-BE49-F238E27FC236}">
                <a16:creationId xmlns:a16="http://schemas.microsoft.com/office/drawing/2014/main" id="{2537D639-4504-4DC2-8359-D37109DE4AD1}"/>
              </a:ext>
            </a:extLst>
          </p:cNvPr>
          <p:cNvSpPr txBox="1"/>
          <p:nvPr/>
        </p:nvSpPr>
        <p:spPr>
          <a:xfrm>
            <a:off x="216613" y="3682101"/>
            <a:ext cx="8308198" cy="1015663"/>
          </a:xfrm>
          <a:prstGeom prst="rect">
            <a:avLst/>
          </a:prstGeom>
          <a:noFill/>
        </p:spPr>
        <p:txBody>
          <a:bodyPr wrap="square" rtlCol="0">
            <a:spAutoFit/>
          </a:bodyPr>
          <a:lstStyle/>
          <a:p>
            <a:r>
              <a:rPr lang="en-US" sz="2000" b="1" dirty="0">
                <a:latin typeface="+mn-lt"/>
              </a:rPr>
              <a:t>2. After preparing the PVAISW for submission to FINCEN, the FSO clicks on the RED “</a:t>
            </a:r>
            <a:r>
              <a:rPr lang="en-US" sz="2000" b="1" i="1" dirty="0">
                <a:latin typeface="+mn-lt"/>
              </a:rPr>
              <a:t>ready to sign and submit</a:t>
            </a:r>
            <a:r>
              <a:rPr lang="en-US" sz="2000" b="1" dirty="0">
                <a:latin typeface="+mn-lt"/>
              </a:rPr>
              <a:t>” button. What happens if the button does not turn GREEN?</a:t>
            </a:r>
          </a:p>
        </p:txBody>
      </p:sp>
      <p:sp>
        <p:nvSpPr>
          <p:cNvPr id="15" name="TextBox 14">
            <a:extLst>
              <a:ext uri="{FF2B5EF4-FFF2-40B4-BE49-F238E27FC236}">
                <a16:creationId xmlns:a16="http://schemas.microsoft.com/office/drawing/2014/main" id="{DE53BF3D-7C69-42A8-900B-507FCF689430}"/>
              </a:ext>
            </a:extLst>
          </p:cNvPr>
          <p:cNvSpPr txBox="1"/>
          <p:nvPr/>
        </p:nvSpPr>
        <p:spPr>
          <a:xfrm>
            <a:off x="216613" y="1892442"/>
            <a:ext cx="8308198" cy="707886"/>
          </a:xfrm>
          <a:prstGeom prst="rect">
            <a:avLst/>
          </a:prstGeom>
          <a:noFill/>
        </p:spPr>
        <p:txBody>
          <a:bodyPr wrap="square" rtlCol="0">
            <a:spAutoFit/>
          </a:bodyPr>
          <a:lstStyle/>
          <a:p>
            <a:r>
              <a:rPr lang="en-US" sz="2000" b="1" dirty="0">
                <a:latin typeface="+mn-lt"/>
              </a:rPr>
              <a:t>1. At month’s end, what sections in the PVAISW’s CG-2576 does the FSO complete? </a:t>
            </a:r>
          </a:p>
        </p:txBody>
      </p:sp>
      <p:sp>
        <p:nvSpPr>
          <p:cNvPr id="17" name="TextBox 16">
            <a:hlinkClick r:id="rId3" action="ppaction://hlinksldjump"/>
            <a:extLst>
              <a:ext uri="{FF2B5EF4-FFF2-40B4-BE49-F238E27FC236}">
                <a16:creationId xmlns:a16="http://schemas.microsoft.com/office/drawing/2014/main" id="{E1AE2C64-3EAC-4AF2-9886-D82BC547A13D}"/>
              </a:ext>
            </a:extLst>
          </p:cNvPr>
          <p:cNvSpPr txBox="1"/>
          <p:nvPr/>
        </p:nvSpPr>
        <p:spPr>
          <a:xfrm>
            <a:off x="1112075" y="3188656"/>
            <a:ext cx="7610412" cy="338554"/>
          </a:xfrm>
          <a:prstGeom prst="rect">
            <a:avLst/>
          </a:prstGeom>
          <a:noFill/>
        </p:spPr>
        <p:txBody>
          <a:bodyPr wrap="square" rtlCol="0">
            <a:spAutoFit/>
          </a:bodyPr>
          <a:lstStyle/>
          <a:p>
            <a:r>
              <a:rPr lang="en-US" sz="1600" dirty="0">
                <a:latin typeface="+mn-lt"/>
              </a:rPr>
              <a:t>B.  Block G “Purchases”, Block C “Remarks”, and Block A Line 8 “Ending Inventory</a:t>
            </a:r>
            <a:r>
              <a:rPr lang="en-US" sz="1600" dirty="0">
                <a:latin typeface="+mn-lt"/>
                <a:hlinkClick r:id="rId3" action="ppaction://hlinksldjump"/>
              </a:rPr>
              <a:t>”.</a:t>
            </a:r>
            <a:endParaRPr lang="en-US" sz="1600" dirty="0">
              <a:latin typeface="+mn-lt"/>
            </a:endParaRPr>
          </a:p>
        </p:txBody>
      </p:sp>
      <p:sp>
        <p:nvSpPr>
          <p:cNvPr id="18" name="TextBox 17">
            <a:hlinkClick r:id="rId4" action="ppaction://hlinksldjump"/>
            <a:extLst>
              <a:ext uri="{FF2B5EF4-FFF2-40B4-BE49-F238E27FC236}">
                <a16:creationId xmlns:a16="http://schemas.microsoft.com/office/drawing/2014/main" id="{732900BA-BEC6-48BD-BB87-6C2CE80F1EAF}"/>
              </a:ext>
            </a:extLst>
          </p:cNvPr>
          <p:cNvSpPr txBox="1"/>
          <p:nvPr/>
        </p:nvSpPr>
        <p:spPr>
          <a:xfrm>
            <a:off x="1120782" y="2658093"/>
            <a:ext cx="6270618" cy="338554"/>
          </a:xfrm>
          <a:prstGeom prst="rect">
            <a:avLst/>
          </a:prstGeom>
          <a:noFill/>
        </p:spPr>
        <p:txBody>
          <a:bodyPr wrap="square" rtlCol="0">
            <a:spAutoFit/>
          </a:bodyPr>
          <a:lstStyle/>
          <a:p>
            <a:r>
              <a:rPr lang="en-US" sz="1600" dirty="0">
                <a:latin typeface="+mn-lt"/>
              </a:rPr>
              <a:t>A.  The Daily Ration Memorandum, Transmittal letter, and CG-2581. </a:t>
            </a:r>
            <a:endParaRPr lang="en-US" dirty="0">
              <a:latin typeface="+mn-lt"/>
            </a:endParaRPr>
          </a:p>
        </p:txBody>
      </p:sp>
      <p:sp>
        <p:nvSpPr>
          <p:cNvPr id="14" name="TextBox 13">
            <a:hlinkClick r:id="rId4" action="ppaction://hlinksldjump"/>
            <a:extLst>
              <a:ext uri="{FF2B5EF4-FFF2-40B4-BE49-F238E27FC236}">
                <a16:creationId xmlns:a16="http://schemas.microsoft.com/office/drawing/2014/main" id="{E68CFD29-99E1-4B84-9768-E384D2D36B19}"/>
              </a:ext>
            </a:extLst>
          </p:cNvPr>
          <p:cNvSpPr txBox="1"/>
          <p:nvPr/>
        </p:nvSpPr>
        <p:spPr>
          <a:xfrm>
            <a:off x="1112075" y="4881529"/>
            <a:ext cx="6825894" cy="584775"/>
          </a:xfrm>
          <a:prstGeom prst="rect">
            <a:avLst/>
          </a:prstGeom>
          <a:noFill/>
        </p:spPr>
        <p:txBody>
          <a:bodyPr wrap="square" rtlCol="0">
            <a:spAutoFit/>
          </a:bodyPr>
          <a:lstStyle/>
          <a:p>
            <a:r>
              <a:rPr lang="en-US" sz="1600" dirty="0">
                <a:latin typeface="+mn-lt"/>
              </a:rPr>
              <a:t>A. The PVAISW will automatically send a message to FINCEN alerting FINCEN there is an issue with the FSO’s PVAISW, so FINCEN can assist. </a:t>
            </a:r>
          </a:p>
        </p:txBody>
      </p:sp>
      <p:sp>
        <p:nvSpPr>
          <p:cNvPr id="16" name="TextBox 15">
            <a:hlinkClick r:id="rId5" action="ppaction://hlinksldjump"/>
            <a:extLst>
              <a:ext uri="{FF2B5EF4-FFF2-40B4-BE49-F238E27FC236}">
                <a16:creationId xmlns:a16="http://schemas.microsoft.com/office/drawing/2014/main" id="{1DAF11DA-345A-4C1F-A00A-F50F0CF57C01}"/>
              </a:ext>
            </a:extLst>
          </p:cNvPr>
          <p:cNvSpPr txBox="1"/>
          <p:nvPr/>
        </p:nvSpPr>
        <p:spPr>
          <a:xfrm>
            <a:off x="1122959" y="5650069"/>
            <a:ext cx="7610412" cy="584775"/>
          </a:xfrm>
          <a:prstGeom prst="rect">
            <a:avLst/>
          </a:prstGeom>
          <a:noFill/>
        </p:spPr>
        <p:txBody>
          <a:bodyPr wrap="square" rtlCol="0">
            <a:spAutoFit/>
          </a:bodyPr>
          <a:lstStyle/>
          <a:p>
            <a:r>
              <a:rPr lang="en-US" sz="1600" dirty="0">
                <a:latin typeface="+mn-lt"/>
              </a:rPr>
              <a:t>B. The PVAISW will generate error alerts letting the FSO know what is wrong, and guiding the FSO to fix the issue(s) in the PVAISW. </a:t>
            </a:r>
            <a:endParaRPr lang="en-US" dirty="0">
              <a:latin typeface="+mn-lt"/>
            </a:endParaRPr>
          </a:p>
        </p:txBody>
      </p:sp>
    </p:spTree>
    <p:extLst>
      <p:ext uri="{BB962C8B-B14F-4D97-AF65-F5344CB8AC3E}">
        <p14:creationId xmlns:p14="http://schemas.microsoft.com/office/powerpoint/2010/main" val="19707527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011A7F-DB32-49F2-9F52-8DE984A12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30103">
            <a:off x="237151" y="898671"/>
            <a:ext cx="2964679" cy="2041385"/>
          </a:xfrm>
          <a:prstGeom prst="rect">
            <a:avLst/>
          </a:prstGeom>
        </p:spPr>
      </p:pic>
      <p:sp>
        <p:nvSpPr>
          <p:cNvPr id="4" name="TextBox 3">
            <a:extLst>
              <a:ext uri="{FF2B5EF4-FFF2-40B4-BE49-F238E27FC236}">
                <a16:creationId xmlns:a16="http://schemas.microsoft.com/office/drawing/2014/main" id="{7C4E3C53-5819-431C-B75B-043E16F65DE8}"/>
              </a:ext>
            </a:extLst>
          </p:cNvPr>
          <p:cNvSpPr txBox="1"/>
          <p:nvPr/>
        </p:nvSpPr>
        <p:spPr>
          <a:xfrm>
            <a:off x="3200400" y="893621"/>
            <a:ext cx="4206601" cy="1446550"/>
          </a:xfrm>
          <a:prstGeom prst="rect">
            <a:avLst/>
          </a:prstGeom>
          <a:noFill/>
        </p:spPr>
        <p:txBody>
          <a:bodyPr wrap="none" rtlCol="0">
            <a:spAutoFit/>
          </a:bodyPr>
          <a:lstStyle/>
          <a:p>
            <a:r>
              <a:rPr lang="en-US" sz="4800" dirty="0">
                <a:solidFill>
                  <a:schemeClr val="accent1"/>
                </a:solidFill>
                <a:latin typeface="+mn-lt"/>
              </a:rPr>
              <a:t>That’s right!</a:t>
            </a:r>
          </a:p>
          <a:p>
            <a:r>
              <a:rPr lang="en-US" sz="4000" dirty="0">
                <a:solidFill>
                  <a:schemeClr val="accent1"/>
                </a:solidFill>
              </a:rPr>
              <a:t>Congratulations! </a:t>
            </a:r>
            <a:r>
              <a:rPr lang="en-US" sz="4000" dirty="0">
                <a:solidFill>
                  <a:schemeClr val="bg1"/>
                </a:solidFill>
              </a:rPr>
              <a:t>!</a:t>
            </a:r>
          </a:p>
        </p:txBody>
      </p:sp>
      <p:sp>
        <p:nvSpPr>
          <p:cNvPr id="7" name="Action Button: Return 6">
            <a:hlinkClick r:id="rId3" action="ppaction://hlinksldjump" highlightClick="1"/>
            <a:extLst>
              <a:ext uri="{FF2B5EF4-FFF2-40B4-BE49-F238E27FC236}">
                <a16:creationId xmlns:a16="http://schemas.microsoft.com/office/drawing/2014/main" id="{92C5ADA9-0D3D-463B-91DF-C3B643EB7657}"/>
              </a:ext>
            </a:extLst>
          </p:cNvPr>
          <p:cNvSpPr/>
          <p:nvPr/>
        </p:nvSpPr>
        <p:spPr>
          <a:xfrm>
            <a:off x="7620000" y="5608044"/>
            <a:ext cx="838200" cy="54207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529F55C-F6F6-4516-A5AB-FFA38BA2F170}"/>
              </a:ext>
            </a:extLst>
          </p:cNvPr>
          <p:cNvSpPr txBox="1"/>
          <p:nvPr/>
        </p:nvSpPr>
        <p:spPr>
          <a:xfrm>
            <a:off x="6288411" y="6150114"/>
            <a:ext cx="2855590" cy="646331"/>
          </a:xfrm>
          <a:prstGeom prst="rect">
            <a:avLst/>
          </a:prstGeom>
          <a:noFill/>
        </p:spPr>
        <p:txBody>
          <a:bodyPr wrap="square" rtlCol="0">
            <a:spAutoFit/>
          </a:bodyPr>
          <a:lstStyle/>
          <a:p>
            <a:pPr algn="ctr"/>
            <a:r>
              <a:rPr lang="en-US" dirty="0">
                <a:latin typeface="+mn-lt"/>
              </a:rPr>
              <a:t>Return to complete the Knowledge Check</a:t>
            </a:r>
          </a:p>
        </p:txBody>
      </p:sp>
    </p:spTree>
    <p:extLst>
      <p:ext uri="{BB962C8B-B14F-4D97-AF65-F5344CB8AC3E}">
        <p14:creationId xmlns:p14="http://schemas.microsoft.com/office/powerpoint/2010/main" val="7949541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43CA50-F5CD-4B12-8F41-39C5C982F5F9}"/>
              </a:ext>
            </a:extLst>
          </p:cNvPr>
          <p:cNvSpPr txBox="1"/>
          <p:nvPr/>
        </p:nvSpPr>
        <p:spPr>
          <a:xfrm>
            <a:off x="3352800" y="1371600"/>
            <a:ext cx="5257800" cy="1569660"/>
          </a:xfrm>
          <a:prstGeom prst="rect">
            <a:avLst/>
          </a:prstGeom>
          <a:noFill/>
        </p:spPr>
        <p:txBody>
          <a:bodyPr wrap="square" rtlCol="0">
            <a:spAutoFit/>
          </a:bodyPr>
          <a:lstStyle/>
          <a:p>
            <a:r>
              <a:rPr lang="en-US" sz="4800" dirty="0">
                <a:latin typeface="+mn-lt"/>
              </a:rPr>
              <a:t>That is not correct.</a:t>
            </a:r>
          </a:p>
          <a:p>
            <a:r>
              <a:rPr lang="en-US" sz="4800" dirty="0">
                <a:latin typeface="+mn-lt"/>
              </a:rPr>
              <a:t>Please try again. </a:t>
            </a:r>
          </a:p>
        </p:txBody>
      </p:sp>
      <p:sp>
        <p:nvSpPr>
          <p:cNvPr id="6" name="TextBox 5">
            <a:extLst>
              <a:ext uri="{FF2B5EF4-FFF2-40B4-BE49-F238E27FC236}">
                <a16:creationId xmlns:a16="http://schemas.microsoft.com/office/drawing/2014/main" id="{44206F88-AD09-4976-870A-E310515B57D8}"/>
              </a:ext>
            </a:extLst>
          </p:cNvPr>
          <p:cNvSpPr txBox="1"/>
          <p:nvPr/>
        </p:nvSpPr>
        <p:spPr>
          <a:xfrm>
            <a:off x="6998919" y="6265837"/>
            <a:ext cx="1805302" cy="400110"/>
          </a:xfrm>
          <a:prstGeom prst="rect">
            <a:avLst/>
          </a:prstGeom>
          <a:noFill/>
        </p:spPr>
        <p:txBody>
          <a:bodyPr wrap="none" rtlCol="0">
            <a:spAutoFit/>
          </a:bodyPr>
          <a:lstStyle/>
          <a:p>
            <a:r>
              <a:rPr lang="en-US" sz="2000" b="1" dirty="0"/>
              <a:t>Try again…</a:t>
            </a:r>
          </a:p>
        </p:txBody>
      </p:sp>
      <p:sp>
        <p:nvSpPr>
          <p:cNvPr id="7" name="Action Button: Return 6">
            <a:hlinkClick r:id="rId2" action="ppaction://hlinksldjump" highlightClick="1"/>
            <a:extLst>
              <a:ext uri="{FF2B5EF4-FFF2-40B4-BE49-F238E27FC236}">
                <a16:creationId xmlns:a16="http://schemas.microsoft.com/office/drawing/2014/main" id="{BC536DC2-6A00-4DB4-B6EF-ADB236488DAA}"/>
              </a:ext>
            </a:extLst>
          </p:cNvPr>
          <p:cNvSpPr/>
          <p:nvPr/>
        </p:nvSpPr>
        <p:spPr>
          <a:xfrm>
            <a:off x="8001000" y="5715000"/>
            <a:ext cx="996341" cy="550837"/>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4" name="Picture 3">
            <a:extLst>
              <a:ext uri="{FF2B5EF4-FFF2-40B4-BE49-F238E27FC236}">
                <a16:creationId xmlns:a16="http://schemas.microsoft.com/office/drawing/2014/main" id="{CD740C24-7A5B-40C5-9D24-DBD9D47E14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799" y="1194652"/>
            <a:ext cx="2877529" cy="2158147"/>
          </a:xfrm>
          <a:prstGeom prst="rect">
            <a:avLst/>
          </a:prstGeom>
        </p:spPr>
      </p:pic>
    </p:spTree>
    <p:extLst>
      <p:ext uri="{BB962C8B-B14F-4D97-AF65-F5344CB8AC3E}">
        <p14:creationId xmlns:p14="http://schemas.microsoft.com/office/powerpoint/2010/main" val="8198651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10BD7AA-0108-475D-A4FB-4430E1D33D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838200"/>
            <a:ext cx="1600200" cy="1447800"/>
          </a:xfrm>
          <a:prstGeom prst="rect">
            <a:avLst/>
          </a:prstGeom>
        </p:spPr>
      </p:pic>
      <p:sp>
        <p:nvSpPr>
          <p:cNvPr id="2" name="TextBox 1">
            <a:extLst>
              <a:ext uri="{FF2B5EF4-FFF2-40B4-BE49-F238E27FC236}">
                <a16:creationId xmlns:a16="http://schemas.microsoft.com/office/drawing/2014/main" id="{E23F59B2-C5CF-4D26-A100-F93D957556FF}"/>
              </a:ext>
            </a:extLst>
          </p:cNvPr>
          <p:cNvSpPr txBox="1"/>
          <p:nvPr/>
        </p:nvSpPr>
        <p:spPr>
          <a:xfrm>
            <a:off x="2514600" y="1316459"/>
            <a:ext cx="6096000" cy="707886"/>
          </a:xfrm>
          <a:prstGeom prst="rect">
            <a:avLst/>
          </a:prstGeom>
          <a:noFill/>
        </p:spPr>
        <p:txBody>
          <a:bodyPr wrap="square" rtlCol="0">
            <a:spAutoFit/>
          </a:bodyPr>
          <a:lstStyle/>
          <a:p>
            <a:r>
              <a:rPr lang="en-US" sz="4000" dirty="0">
                <a:latin typeface="+mn-lt"/>
              </a:rPr>
              <a:t>Yes, that’s right! </a:t>
            </a:r>
          </a:p>
        </p:txBody>
      </p:sp>
      <p:sp>
        <p:nvSpPr>
          <p:cNvPr id="8" name="Action Button: Go Forward or Next 7">
            <a:hlinkClick r:id="" action="ppaction://hlinkshowjump?jump=nextslide" highlightClick="1"/>
            <a:extLst>
              <a:ext uri="{FF2B5EF4-FFF2-40B4-BE49-F238E27FC236}">
                <a16:creationId xmlns:a16="http://schemas.microsoft.com/office/drawing/2014/main" id="{61AB2DE4-5C59-4DC5-913B-53341F029E57}"/>
              </a:ext>
            </a:extLst>
          </p:cNvPr>
          <p:cNvSpPr/>
          <p:nvPr/>
        </p:nvSpPr>
        <p:spPr>
          <a:xfrm>
            <a:off x="8153400" y="57150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1C5DF05-8433-4C82-A6E5-52E6BE17C5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2200" y="2024345"/>
            <a:ext cx="3657600" cy="3426823"/>
          </a:xfrm>
          <a:prstGeom prst="rect">
            <a:avLst/>
          </a:prstGeom>
        </p:spPr>
      </p:pic>
      <p:sp>
        <p:nvSpPr>
          <p:cNvPr id="3" name="TextBox 2">
            <a:extLst>
              <a:ext uri="{FF2B5EF4-FFF2-40B4-BE49-F238E27FC236}">
                <a16:creationId xmlns:a16="http://schemas.microsoft.com/office/drawing/2014/main" id="{FE5BE341-278E-4A1E-B41C-5DCC26B34011}"/>
              </a:ext>
            </a:extLst>
          </p:cNvPr>
          <p:cNvSpPr txBox="1"/>
          <p:nvPr/>
        </p:nvSpPr>
        <p:spPr>
          <a:xfrm>
            <a:off x="7320103" y="6400800"/>
            <a:ext cx="1823897" cy="369332"/>
          </a:xfrm>
          <a:prstGeom prst="rect">
            <a:avLst/>
          </a:prstGeom>
          <a:noFill/>
        </p:spPr>
        <p:txBody>
          <a:bodyPr wrap="none" rtlCol="0">
            <a:spAutoFit/>
          </a:bodyPr>
          <a:lstStyle/>
          <a:p>
            <a:r>
              <a:rPr lang="en-US" dirty="0">
                <a:latin typeface="+mn-lt"/>
              </a:rPr>
              <a:t>Complete lesson</a:t>
            </a:r>
          </a:p>
        </p:txBody>
      </p:sp>
    </p:spTree>
    <p:extLst>
      <p:ext uri="{BB962C8B-B14F-4D97-AF65-F5344CB8AC3E}">
        <p14:creationId xmlns:p14="http://schemas.microsoft.com/office/powerpoint/2010/main" val="4042616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Content Placeholder 2"/>
          <p:cNvSpPr>
            <a:spLocks noGrp="1"/>
          </p:cNvSpPr>
          <p:nvPr>
            <p:ph idx="1"/>
          </p:nvPr>
        </p:nvSpPr>
        <p:spPr>
          <a:xfrm>
            <a:off x="609600" y="2438400"/>
            <a:ext cx="7924800" cy="3962400"/>
          </a:xfrm>
        </p:spPr>
        <p:txBody>
          <a:bodyPr/>
          <a:lstStyle/>
          <a:p>
            <a:pPr>
              <a:buClr>
                <a:schemeClr val="bg2">
                  <a:lumMod val="50000"/>
                </a:schemeClr>
              </a:buClr>
              <a:buSzPct val="90000"/>
              <a:defRPr/>
            </a:pPr>
            <a:r>
              <a:rPr lang="en-US" dirty="0"/>
              <a:t>Inventory Management Workbook (IMWPVA)</a:t>
            </a:r>
          </a:p>
          <a:p>
            <a:pPr>
              <a:buClr>
                <a:schemeClr val="bg2">
                  <a:lumMod val="50000"/>
                </a:schemeClr>
              </a:buClr>
              <a:buSzPct val="90000"/>
              <a:defRPr/>
            </a:pPr>
            <a:r>
              <a:rPr lang="en-US" dirty="0"/>
              <a:t>Purchase vs. Allowance Inventory System Workbook (PVAISW)</a:t>
            </a:r>
          </a:p>
          <a:p>
            <a:pPr>
              <a:buClr>
                <a:schemeClr val="bg2">
                  <a:lumMod val="50000"/>
                </a:schemeClr>
              </a:buClr>
              <a:buSzPct val="90000"/>
              <a:defRPr/>
            </a:pPr>
            <a:r>
              <a:rPr lang="en-US" dirty="0"/>
              <a:t>Forms Requiring Signatures</a:t>
            </a:r>
          </a:p>
          <a:p>
            <a:pPr>
              <a:buClr>
                <a:schemeClr val="bg2">
                  <a:lumMod val="50000"/>
                </a:schemeClr>
              </a:buClr>
              <a:buSzPct val="90000"/>
              <a:defRPr/>
            </a:pPr>
            <a:r>
              <a:rPr lang="en-US" dirty="0"/>
              <a:t>Submission to FINCEN</a:t>
            </a:r>
          </a:p>
          <a:p>
            <a:pPr>
              <a:buClr>
                <a:schemeClr val="bg2">
                  <a:lumMod val="50000"/>
                </a:schemeClr>
              </a:buClr>
              <a:buSzPct val="90000"/>
              <a:defRPr/>
            </a:pPr>
            <a:r>
              <a:rPr lang="en-US" dirty="0"/>
              <a:t>Questions?</a:t>
            </a:r>
          </a:p>
          <a:p>
            <a:pPr marL="552450" indent="-552450">
              <a:buClr>
                <a:schemeClr val="tx1"/>
              </a:buClr>
              <a:buSzPct val="90000"/>
              <a:buFont typeface="Arial" charset="0"/>
              <a:buNone/>
              <a:defRPr/>
            </a:pPr>
            <a:endParaRPr lang="en-US" sz="3600" dirty="0"/>
          </a:p>
          <a:p>
            <a:pPr marL="552450" indent="-552450">
              <a:buClr>
                <a:schemeClr val="tx1"/>
              </a:buClr>
              <a:buSzPct val="90000"/>
              <a:buFont typeface="Arial" charset="0"/>
              <a:buNone/>
              <a:defRPr/>
            </a:pPr>
            <a:endParaRPr lang="en-US" sz="3600" dirty="0"/>
          </a:p>
          <a:p>
            <a:pPr marL="552450" indent="-552450">
              <a:buClr>
                <a:schemeClr val="tx1"/>
              </a:buClr>
              <a:buSzPct val="90000"/>
              <a:buFont typeface="Wingdings" pitchFamily="2" charset="2"/>
              <a:buAutoNum type="arabicPeriod"/>
              <a:defRPr/>
            </a:pPr>
            <a:endParaRPr lang="en-US" sz="3600" dirty="0"/>
          </a:p>
          <a:p>
            <a:pPr eaLnBrk="1" hangingPunct="1">
              <a:buClr>
                <a:srgbClr val="820000"/>
              </a:buClr>
              <a:buFont typeface="Arial" charset="0"/>
              <a:buNone/>
              <a:defRPr/>
            </a:pPr>
            <a:endParaRPr lang="en-US" sz="2800" dirty="0">
              <a:latin typeface="Arial" charset="0"/>
              <a:cs typeface="Arial" charset="0"/>
            </a:endParaRPr>
          </a:p>
        </p:txBody>
      </p:sp>
      <p:sp>
        <p:nvSpPr>
          <p:cNvPr id="4" name="Title 1">
            <a:extLst>
              <a:ext uri="{FF2B5EF4-FFF2-40B4-BE49-F238E27FC236}">
                <a16:creationId xmlns:a16="http://schemas.microsoft.com/office/drawing/2014/main" id="{572FAA7A-3606-4599-BEAA-56A287261DAC}"/>
              </a:ext>
            </a:extLst>
          </p:cNvPr>
          <p:cNvSpPr>
            <a:spLocks noGrp="1"/>
          </p:cNvSpPr>
          <p:nvPr>
            <p:ph type="title"/>
          </p:nvPr>
        </p:nvSpPr>
        <p:spPr>
          <a:xfrm>
            <a:off x="457200" y="704850"/>
            <a:ext cx="8229600" cy="1143000"/>
          </a:xfrm>
        </p:spPr>
        <p:txBody>
          <a:bodyPr/>
          <a:lstStyle/>
          <a:p>
            <a:pPr algn="ctr"/>
            <a:r>
              <a:rPr lang="en-US" sz="4800" dirty="0"/>
              <a:t>Summary and Review</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 y="114300"/>
            <a:ext cx="609600" cy="609600"/>
          </a:xfrm>
          <a:prstGeom prst="rect">
            <a:avLst/>
          </a:prstGeom>
        </p:spPr>
      </p:pic>
      <p:sp>
        <p:nvSpPr>
          <p:cNvPr id="6" name="Action Button: Go Forward or Next 5">
            <a:hlinkClick r:id="" action="ppaction://hlinkshowjump?jump=nextslide" highlightClick="1"/>
            <a:extLst>
              <a:ext uri="{FF2B5EF4-FFF2-40B4-BE49-F238E27FC236}">
                <a16:creationId xmlns:a16="http://schemas.microsoft.com/office/drawing/2014/main" id="{7288D50D-4B2B-4CA0-AEF2-759CB67829A4}"/>
              </a:ext>
            </a:extLst>
          </p:cNvPr>
          <p:cNvSpPr/>
          <p:nvPr/>
        </p:nvSpPr>
        <p:spPr>
          <a:xfrm>
            <a:off x="8229600" y="6019800"/>
            <a:ext cx="616857" cy="533400"/>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00716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57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67EDE-6C4F-4CC4-9B4E-75D1CE551B3A}"/>
              </a:ext>
            </a:extLst>
          </p:cNvPr>
          <p:cNvSpPr>
            <a:spLocks noGrp="1"/>
          </p:cNvSpPr>
          <p:nvPr>
            <p:ph type="title"/>
          </p:nvPr>
        </p:nvSpPr>
        <p:spPr>
          <a:xfrm>
            <a:off x="293914" y="914400"/>
            <a:ext cx="6248400" cy="752856"/>
          </a:xfrm>
        </p:spPr>
        <p:txBody>
          <a:bodyPr/>
          <a:lstStyle/>
          <a:p>
            <a:r>
              <a:rPr lang="en-US" dirty="0"/>
              <a:t>Congratulations! </a:t>
            </a:r>
          </a:p>
        </p:txBody>
      </p:sp>
      <p:sp>
        <p:nvSpPr>
          <p:cNvPr id="3" name="Text Placeholder 2">
            <a:extLst>
              <a:ext uri="{FF2B5EF4-FFF2-40B4-BE49-F238E27FC236}">
                <a16:creationId xmlns:a16="http://schemas.microsoft.com/office/drawing/2014/main" id="{887E5E8A-FC30-48B5-969E-4866E9CCABC1}"/>
              </a:ext>
            </a:extLst>
          </p:cNvPr>
          <p:cNvSpPr>
            <a:spLocks noGrp="1"/>
          </p:cNvSpPr>
          <p:nvPr>
            <p:ph type="body" idx="1"/>
          </p:nvPr>
        </p:nvSpPr>
        <p:spPr>
          <a:xfrm>
            <a:off x="293914" y="1852062"/>
            <a:ext cx="8011886" cy="923050"/>
          </a:xfrm>
        </p:spPr>
        <p:txBody>
          <a:bodyPr/>
          <a:lstStyle/>
          <a:p>
            <a:r>
              <a:rPr lang="en-US" sz="3200" dirty="0"/>
              <a:t>You have finished Lesson 3. Submit Monthly Report</a:t>
            </a:r>
          </a:p>
          <a:p>
            <a:endParaRPr lang="en-US" sz="3200" b="1" dirty="0"/>
          </a:p>
          <a:p>
            <a:r>
              <a:rPr lang="en-US" sz="3200" b="1" dirty="0"/>
              <a:t>Accomplishments: </a:t>
            </a:r>
          </a:p>
          <a:p>
            <a:pPr marL="457200" indent="-457200">
              <a:buFont typeface="Wingdings" panose="05000000000000000000" pitchFamily="2" charset="2"/>
              <a:buChar char="ü"/>
            </a:pPr>
            <a:r>
              <a:rPr lang="en-US" sz="3200" dirty="0"/>
              <a:t>You are able to identify the elements of a Monthly Report submitted to FINCEN at the end of the month. </a:t>
            </a:r>
          </a:p>
        </p:txBody>
      </p:sp>
      <p:sp>
        <p:nvSpPr>
          <p:cNvPr id="8" name="TextBox 7">
            <a:extLst>
              <a:ext uri="{FF2B5EF4-FFF2-40B4-BE49-F238E27FC236}">
                <a16:creationId xmlns:a16="http://schemas.microsoft.com/office/drawing/2014/main" id="{CE089627-71E3-4444-846A-4F6045F35155}"/>
              </a:ext>
            </a:extLst>
          </p:cNvPr>
          <p:cNvSpPr txBox="1"/>
          <p:nvPr/>
        </p:nvSpPr>
        <p:spPr>
          <a:xfrm>
            <a:off x="76200" y="5791200"/>
            <a:ext cx="9372600" cy="1231106"/>
          </a:xfrm>
          <a:prstGeom prst="rect">
            <a:avLst/>
          </a:prstGeom>
          <a:noFill/>
        </p:spPr>
        <p:txBody>
          <a:bodyPr wrap="square" rtlCol="0">
            <a:spAutoFit/>
          </a:bodyPr>
          <a:lstStyle/>
          <a:p>
            <a:r>
              <a:rPr lang="en-US" sz="3200" b="1" dirty="0">
                <a:latin typeface="+mn-lt"/>
              </a:rPr>
              <a:t>Next Steps: </a:t>
            </a:r>
          </a:p>
          <a:p>
            <a:r>
              <a:rPr lang="en-US" sz="2400" dirty="0">
                <a:latin typeface="+mn-lt"/>
              </a:rPr>
              <a:t>Return to </a:t>
            </a:r>
            <a:r>
              <a:rPr lang="en-US" sz="2400" dirty="0" err="1">
                <a:latin typeface="+mn-lt"/>
              </a:rPr>
              <a:t>milSuite</a:t>
            </a:r>
            <a:r>
              <a:rPr lang="en-US" sz="2400" dirty="0">
                <a:latin typeface="+mn-lt"/>
              </a:rPr>
              <a:t> to begin Unit 9’s Lesson 4. File Monthly Report</a:t>
            </a:r>
          </a:p>
          <a:p>
            <a:endParaRPr lang="en-US" dirty="0"/>
          </a:p>
        </p:txBody>
      </p:sp>
    </p:spTree>
    <p:extLst>
      <p:ext uri="{BB962C8B-B14F-4D97-AF65-F5344CB8AC3E}">
        <p14:creationId xmlns:p14="http://schemas.microsoft.com/office/powerpoint/2010/main" val="433695249"/>
      </p:ext>
    </p:extLst>
  </p:cSld>
  <p:clrMapOvr>
    <a:masterClrMapping/>
  </p:clrMapOvr>
  <p:transition spd="slow" advClick="0">
    <p:sndAc>
      <p:stSnd>
        <p:snd r:embed="rId2" name="chimes.wav"/>
      </p:stSnd>
    </p:sndAc>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DC3HDHFYPPD6-691220605-4</_dlc_DocId>
    <_dlc_DocIdUrl xmlns="b9d87d8e-2e07-46b2-92a5-8b8b5755d768">
      <Url>https://cg.portal.uscg.mil/communities/erats/CS/FSO-PVA FOT/_layouts/DocIdRedir.aspx?ID=DC3HDHFYPPD6-691220605-4</Url>
      <Description>DC3HDHFYPPD6-691220605-4</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E283B28849013645A7A293FB6C372045" ma:contentTypeVersion="0" ma:contentTypeDescription="Create a new document." ma:contentTypeScope="" ma:versionID="da6b5faef78426524a066ea6d8984aea">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94432-F1DA-4A0B-90A6-C5789D2FE7FE}">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b9d87d8e-2e07-46b2-92a5-8b8b5755d768"/>
    <ds:schemaRef ds:uri="http://www.w3.org/XML/1998/namespace"/>
  </ds:schemaRefs>
</ds:datastoreItem>
</file>

<file path=customXml/itemProps2.xml><?xml version="1.0" encoding="utf-8"?>
<ds:datastoreItem xmlns:ds="http://schemas.openxmlformats.org/officeDocument/2006/customXml" ds:itemID="{95BEBEE5-3522-4A32-A9EF-98BE4E438014}">
  <ds:schemaRefs>
    <ds:schemaRef ds:uri="http://schemas.microsoft.com/sharepoint/v3/contenttype/forms"/>
  </ds:schemaRefs>
</ds:datastoreItem>
</file>

<file path=customXml/itemProps3.xml><?xml version="1.0" encoding="utf-8"?>
<ds:datastoreItem xmlns:ds="http://schemas.openxmlformats.org/officeDocument/2006/customXml" ds:itemID="{9B2398DE-57F4-4551-9545-EE701E563FC3}">
  <ds:schemaRefs>
    <ds:schemaRef ds:uri="http://schemas.microsoft.com/sharepoint/events"/>
  </ds:schemaRefs>
</ds:datastoreItem>
</file>

<file path=customXml/itemProps4.xml><?xml version="1.0" encoding="utf-8"?>
<ds:datastoreItem xmlns:ds="http://schemas.openxmlformats.org/officeDocument/2006/customXml" ds:itemID="{2B489E95-6863-4A4D-A011-C5D98BE17F42}"/>
</file>

<file path=docProps/app.xml><?xml version="1.0" encoding="utf-8"?>
<Properties xmlns="http://schemas.openxmlformats.org/officeDocument/2006/extended-properties" xmlns:vt="http://schemas.openxmlformats.org/officeDocument/2006/docPropsVTypes">
  <Template/>
  <TotalTime>26085</TotalTime>
  <Words>951</Words>
  <Application>Microsoft Office PowerPoint</Application>
  <PresentationFormat>On-screen Show (4:3)</PresentationFormat>
  <Paragraphs>108</Paragraphs>
  <Slides>17</Slides>
  <Notes>9</Notes>
  <HiddenSlides>0</HiddenSlides>
  <MMClips>12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Constantia</vt:lpstr>
      <vt:lpstr>Courier New</vt:lpstr>
      <vt:lpstr>Trebuchet MS</vt:lpstr>
      <vt:lpstr>Verdana</vt:lpstr>
      <vt:lpstr>Wingdings</vt:lpstr>
      <vt:lpstr>Wingdings 2</vt:lpstr>
      <vt:lpstr>Flow</vt:lpstr>
      <vt:lpstr> Unit 9. Monthly Report Lesson 3.  Submit Monthly Report</vt:lpstr>
      <vt:lpstr>Objective(s)</vt:lpstr>
      <vt:lpstr>Agenda</vt:lpstr>
      <vt:lpstr>Inventory Management Workbook (IMWPVA) Form CG-</vt:lpstr>
      <vt:lpstr>Inventory Management Workbook (IMWPVA)</vt:lpstr>
      <vt:lpstr>Purchase vs. Allowance Inventory System Workbook  (PVAISW)</vt:lpstr>
      <vt:lpstr>CG-2576 Block C. REMARKS</vt:lpstr>
      <vt:lpstr>PVAISW Ready for Submission</vt:lpstr>
      <vt:lpstr>Forms Requiring Signatures</vt:lpstr>
      <vt:lpstr>Submission to FINCEN</vt:lpstr>
      <vt:lpstr>Submission to FINCEN, continued</vt:lpstr>
      <vt:lpstr>PowerPoint Presentation</vt:lpstr>
      <vt:lpstr>PowerPoint Presentation</vt:lpstr>
      <vt:lpstr>PowerPoint Presentation</vt:lpstr>
      <vt:lpstr>PowerPoint Presentation</vt:lpstr>
      <vt:lpstr>Summary and Review</vt:lpstr>
      <vt:lpstr>Congratulations! </vt:lpstr>
    </vt:vector>
  </TitlesOfParts>
  <Company>University of Central Florida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rashley</dc:creator>
  <cp:lastModifiedBy>LJ pfeifer</cp:lastModifiedBy>
  <cp:revision>2226</cp:revision>
  <dcterms:created xsi:type="dcterms:W3CDTF">2004-08-24T01:58:17Z</dcterms:created>
  <dcterms:modified xsi:type="dcterms:W3CDTF">2020-05-08T15:53:41Z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0x010100E283B28849013645A7A293FB6C372045</vt:lpwstr>
  </property>
  <property fmtid="{D5CDD505-2E9C-101B-9397-08002B2CF9AE}" pid="3" name="_dlc_DocIdItemGuid">
    <vt:lpwstr>2d26ef01-1a2b-48bb-90b7-c090a98d4941</vt:lpwstr>
  </property>
</Properties>
</file>