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32" r:id="rId5"/>
  </p:sldMasterIdLst>
  <p:notesMasterIdLst>
    <p:notesMasterId r:id="rId24"/>
  </p:notesMasterIdLst>
  <p:handoutMasterIdLst>
    <p:handoutMasterId r:id="rId25"/>
  </p:handoutMasterIdLst>
  <p:sldIdLst>
    <p:sldId id="265" r:id="rId6"/>
    <p:sldId id="410" r:id="rId7"/>
    <p:sldId id="419" r:id="rId8"/>
    <p:sldId id="385" r:id="rId9"/>
    <p:sldId id="439" r:id="rId10"/>
    <p:sldId id="426" r:id="rId11"/>
    <p:sldId id="427" r:id="rId12"/>
    <p:sldId id="429" r:id="rId13"/>
    <p:sldId id="430" r:id="rId14"/>
    <p:sldId id="431" r:id="rId15"/>
    <p:sldId id="432" r:id="rId16"/>
    <p:sldId id="433" r:id="rId17"/>
    <p:sldId id="434" r:id="rId18"/>
    <p:sldId id="435" r:id="rId19"/>
    <p:sldId id="436" r:id="rId20"/>
    <p:sldId id="438" r:id="rId21"/>
    <p:sldId id="437" r:id="rId22"/>
    <p:sldId id="440"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FFFF"/>
    <a:srgbClr val="820000"/>
    <a:srgbClr val="F8F8F8"/>
    <a:srgbClr val="996633"/>
    <a:srgbClr val="CC6600"/>
    <a:srgbClr val="828844"/>
    <a:srgbClr val="E3EDF1"/>
    <a:srgbClr val="D3E3E9"/>
    <a:srgbClr val="D6E5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95" autoAdjust="0"/>
    <p:restoredTop sz="80142" autoAdjust="0"/>
  </p:normalViewPr>
  <p:slideViewPr>
    <p:cSldViewPr>
      <p:cViewPr varScale="1">
        <p:scale>
          <a:sx n="42" d="100"/>
          <a:sy n="42" d="100"/>
        </p:scale>
        <p:origin x="1659" y="4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101" d="100"/>
          <a:sy n="101" d="100"/>
        </p:scale>
        <p:origin x="-352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smtClean="0">
                <a:cs typeface="+mn-cs"/>
              </a:defRPr>
            </a:lvl1pPr>
          </a:lstStyle>
          <a:p>
            <a:pPr>
              <a:defRPr/>
            </a:pPr>
            <a:fld id="{1364C8E3-608F-40F5-9085-CEC5B29B2D0B}" type="datetimeFigureOut">
              <a:rPr lang="en-US"/>
              <a:pPr>
                <a:defRPr/>
              </a:pPr>
              <a:t>5/14/2020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smtClean="0">
                <a:cs typeface="+mn-cs"/>
              </a:defRPr>
            </a:lvl1pPr>
          </a:lstStyle>
          <a:p>
            <a:pPr>
              <a:defRPr/>
            </a:pPr>
            <a:fld id="{03EBE965-38D6-426C-8C66-B6FFC58DEEF4}"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EF38DF4E-8A06-4B83-B8CA-894AD511DA9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7, Manage Sale of Meals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kern="1200" dirty="0">
                <a:solidFill>
                  <a:schemeClr val="tx1"/>
                </a:solidFill>
                <a:effectLst/>
                <a:latin typeface="Arial" charset="0"/>
                <a:ea typeface="+mn-ea"/>
                <a:cs typeface="+mn-cs"/>
              </a:rPr>
              <a:t>My name is Senior Chief Anthony Ciurlino with</a:t>
            </a:r>
            <a:r>
              <a:rPr lang="en-US" sz="1200" kern="1200" baseline="0" dirty="0">
                <a:solidFill>
                  <a:schemeClr val="tx1"/>
                </a:solidFill>
                <a:effectLst/>
                <a:latin typeface="Arial" charset="0"/>
                <a:ea typeface="+mn-ea"/>
                <a:cs typeface="+mn-cs"/>
              </a:rPr>
              <a:t> the Food Service Assistance and Training Team </a:t>
            </a:r>
            <a:r>
              <a:rPr lang="en-US" sz="1200" kern="1200" dirty="0">
                <a:solidFill>
                  <a:schemeClr val="tx1"/>
                </a:solidFill>
                <a:effectLst/>
                <a:latin typeface="Arial" charset="0"/>
                <a:ea typeface="+mn-ea"/>
                <a:cs typeface="+mn-cs"/>
              </a:rPr>
              <a:t>here at Training Center Petaluma.  I WILL BE YOUR INSTRUCTOR FOR THIS LESSON.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dirty="0">
              <a:solidFill>
                <a:schemeClr val="tx1"/>
              </a:solidFill>
              <a:effectLst/>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THIS FIRST LESSON IN UNIT 7 IS “Document a Sale of Meal”.  This lesson discusses the process and paperwork that the incoming</a:t>
            </a:r>
            <a:r>
              <a:rPr lang="en-US" baseline="0" dirty="0"/>
              <a:t> </a:t>
            </a:r>
            <a:r>
              <a:rPr lang="en-US" dirty="0"/>
              <a:t>FSO completes to document the relief.</a:t>
            </a:r>
          </a:p>
          <a:p>
            <a:endParaRPr lang="en-US" dirty="0">
              <a:latin typeface="Trebuchet MS" pitchFamily="34" charset="0"/>
            </a:endParaRPr>
          </a:p>
        </p:txBody>
      </p:sp>
      <p:sp>
        <p:nvSpPr>
          <p:cNvPr id="10244" name="Slide Number Placeholder 3"/>
          <p:cNvSpPr>
            <a:spLocks noGrp="1"/>
          </p:cNvSpPr>
          <p:nvPr>
            <p:ph type="sldNum" sz="quarter" idx="5"/>
          </p:nvPr>
        </p:nvSpPr>
        <p:spPr>
          <a:noFill/>
        </p:spPr>
        <p:txBody>
          <a:bodyPr/>
          <a:lstStyle/>
          <a:p>
            <a:fld id="{70DDD84B-60EF-494E-B8AE-F34C74359582}"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I added the “FSO Relief Memorandum template” in the conditions, because we’ll be giving them this template during assessment. </a:t>
            </a:r>
          </a:p>
        </p:txBody>
      </p:sp>
      <p:sp>
        <p:nvSpPr>
          <p:cNvPr id="4" name="Slide Number Placeholder 3"/>
          <p:cNvSpPr>
            <a:spLocks noGrp="1"/>
          </p:cNvSpPr>
          <p:nvPr>
            <p:ph type="sldNum" sz="quarter" idx="5"/>
          </p:nvPr>
        </p:nvSpPr>
        <p:spPr/>
        <p:txBody>
          <a:bodyPr/>
          <a:lstStyle/>
          <a:p>
            <a:pPr>
              <a:defRPr/>
            </a:pPr>
            <a:fld id="{EF38DF4E-8A06-4B83-B8CA-894AD511DA9E}" type="slidenum">
              <a:rPr lang="en-US" smtClean="0"/>
              <a:pPr>
                <a:defRPr/>
              </a:pPr>
              <a:t>2</a:t>
            </a:fld>
            <a:endParaRPr lang="en-US"/>
          </a:p>
        </p:txBody>
      </p:sp>
    </p:spTree>
    <p:extLst>
      <p:ext uri="{BB962C8B-B14F-4D97-AF65-F5344CB8AC3E}">
        <p14:creationId xmlns:p14="http://schemas.microsoft.com/office/powerpoint/2010/main" val="35037428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r>
              <a:rPr lang="en-US" dirty="0"/>
              <a:t>NOTE: I ADDED A CLARIFICATION AT BOTTOM THAT THIS LECTURE FEATURES INCOMING FSO ACTION FOR THE MOST PART, ALTHOUGH THERE ARE A FEW COMMENTS ABOUT WHAT THE DEPARTING “OUTGOING” FSO SHOULD ALSO DO. </a:t>
            </a:r>
          </a:p>
        </p:txBody>
      </p:sp>
      <p:sp>
        <p:nvSpPr>
          <p:cNvPr id="11268" name="Slide Number Placeholder 3"/>
          <p:cNvSpPr>
            <a:spLocks noGrp="1"/>
          </p:cNvSpPr>
          <p:nvPr>
            <p:ph type="sldNum" sz="quarter" idx="5"/>
          </p:nvPr>
        </p:nvSpPr>
        <p:spPr>
          <a:noFill/>
        </p:spPr>
        <p:txBody>
          <a:bodyPr/>
          <a:lstStyle/>
          <a:p>
            <a:fld id="{DF446C17-B000-4155-A1D4-79B4FD21C70A}" type="slidenum">
              <a:rPr lang="en-US" smtClean="0"/>
              <a:pPr/>
              <a:t>3</a:t>
            </a:fld>
            <a:endParaRPr lang="en-US" dirty="0"/>
          </a:p>
        </p:txBody>
      </p:sp>
    </p:spTree>
    <p:extLst>
      <p:ext uri="{BB962C8B-B14F-4D97-AF65-F5344CB8AC3E}">
        <p14:creationId xmlns:p14="http://schemas.microsoft.com/office/powerpoint/2010/main" val="3355370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NOTE: I ADDED ALL ITEMS IN PARENTHESIS – PLEASE CHECK TO CONFIRM ACCURACY.  Also check accuracy of #3 under INFORMAL RELIEF. </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THIS IS A TEMPLATE OF AN FSO RELIEF MEMORANDUM. THE INCOMING FSO MUST CREATE AN FSO RELIEF MEMORANDUM WHEN RELIEVING AN OUTGOING FSO.  THE NEXT FEW SLIDES WILL EXPLAIN THE INFORMATION AN INCOMING FSO MUST GATHER TO CREATE THIS FSO RELIEF MEMORANDUM. </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5</a:t>
            </a:fld>
            <a:endParaRPr lang="en-US" dirty="0"/>
          </a:p>
        </p:txBody>
      </p:sp>
    </p:spTree>
    <p:extLst>
      <p:ext uri="{BB962C8B-B14F-4D97-AF65-F5344CB8AC3E}">
        <p14:creationId xmlns:p14="http://schemas.microsoft.com/office/powerpoint/2010/main" val="32275730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Now on this slide are we talking about what the departing FSO does?</a:t>
            </a:r>
          </a:p>
          <a:p>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6</a:t>
            </a:fld>
            <a:endParaRPr lang="en-US" dirty="0"/>
          </a:p>
        </p:txBody>
      </p:sp>
    </p:spTree>
    <p:extLst>
      <p:ext uri="{BB962C8B-B14F-4D97-AF65-F5344CB8AC3E}">
        <p14:creationId xmlns:p14="http://schemas.microsoft.com/office/powerpoint/2010/main" val="40370414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Make sure folders are completed, all printed out, left/right side accuracy, searching for discrepancies. </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7</a:t>
            </a:fld>
            <a:endParaRPr lang="en-US" dirty="0"/>
          </a:p>
        </p:txBody>
      </p:sp>
    </p:spTree>
    <p:extLst>
      <p:ext uri="{BB962C8B-B14F-4D97-AF65-F5344CB8AC3E}">
        <p14:creationId xmlns:p14="http://schemas.microsoft.com/office/powerpoint/2010/main" val="26276423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Perhaps always use adjectives in this slide show. Incoming or outgoing (departing)</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8</a:t>
            </a:fld>
            <a:endParaRPr lang="en-US" dirty="0"/>
          </a:p>
        </p:txBody>
      </p:sp>
    </p:spTree>
    <p:extLst>
      <p:ext uri="{BB962C8B-B14F-4D97-AF65-F5344CB8AC3E}">
        <p14:creationId xmlns:p14="http://schemas.microsoft.com/office/powerpoint/2010/main" val="29338713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Incoming/outgoing?</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9</a:t>
            </a:fld>
            <a:endParaRPr lang="en-US" dirty="0"/>
          </a:p>
        </p:txBody>
      </p:sp>
    </p:spTree>
    <p:extLst>
      <p:ext uri="{BB962C8B-B14F-4D97-AF65-F5344CB8AC3E}">
        <p14:creationId xmlns:p14="http://schemas.microsoft.com/office/powerpoint/2010/main" val="26167712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Incoming</a:t>
            </a:r>
            <a:r>
              <a:rPr lang="en-US"/>
              <a:t>/outgoing?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10</a:t>
            </a:fld>
            <a:endParaRPr lang="en-US" dirty="0"/>
          </a:p>
        </p:txBody>
      </p:sp>
    </p:spTree>
    <p:extLst>
      <p:ext uri="{BB962C8B-B14F-4D97-AF65-F5344CB8AC3E}">
        <p14:creationId xmlns:p14="http://schemas.microsoft.com/office/powerpoint/2010/main" val="21080084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11</a:t>
            </a:fld>
            <a:endParaRPr lang="en-US" dirty="0"/>
          </a:p>
        </p:txBody>
      </p:sp>
    </p:spTree>
    <p:extLst>
      <p:ext uri="{BB962C8B-B14F-4D97-AF65-F5344CB8AC3E}">
        <p14:creationId xmlns:p14="http://schemas.microsoft.com/office/powerpoint/2010/main" val="3739410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IN THE PREVIOUS SLIDES WE WALKED THROUGH EVERYTHING AN INCOMING FSO MUST DO TO CREATE THIS MEMO – THE FSO RELIEF MEMORANDUM. NOW WE WILL TAKE A CLOSER LOOK AT THE SECTIONS OF THIS FSO RELIEF MEMORANDUM. </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12</a:t>
            </a:fld>
            <a:endParaRPr lang="en-US" dirty="0"/>
          </a:p>
        </p:txBody>
      </p:sp>
    </p:spTree>
    <p:extLst>
      <p:ext uri="{BB962C8B-B14F-4D97-AF65-F5344CB8AC3E}">
        <p14:creationId xmlns:p14="http://schemas.microsoft.com/office/powerpoint/2010/main" val="1823258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THE TOP SECTION OF THE FSO RELIEF MEMORANDUM INCLUDES STANDARD UNIT AND PROFILE INFORMATION, SUCH AS UNIT NAME, UNIT ADDRESS AND PHONE, DATE, YOUR NAME AND RANK AS THE INCOMING FSO, AND THE COMMANDER’S NAME OF YOUR NEW UNIT.  </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13</a:t>
            </a:fld>
            <a:endParaRPr lang="en-US" dirty="0"/>
          </a:p>
        </p:txBody>
      </p:sp>
    </p:spTree>
    <p:extLst>
      <p:ext uri="{BB962C8B-B14F-4D97-AF65-F5344CB8AC3E}">
        <p14:creationId xmlns:p14="http://schemas.microsoft.com/office/powerpoint/2010/main" val="2963414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THE BODY OF THE FSO RELIEF MEMORANDUM IS WHERE YOU WILL INSERT THE DATA FROM ALL THE ACTIONS YOU TOOK EARLIER TO PREPARE TO CREATE THIS MEMO. FOR EXAMPLE: </a:t>
            </a:r>
          </a:p>
          <a:p>
            <a:pPr marL="228600" indent="-228600">
              <a:buAutoNum type="arabicParenBoth"/>
            </a:pPr>
            <a:r>
              <a:rPr lang="en-US" dirty="0"/>
              <a:t>THE DATE, MONTH, YEAR YOU COMPLETED THE PHYSICAL INVENTORY. WHETHER YOU FOUND DISCREPANCIES, AND FINALLY THE TOTAL AMOUNT OF SUBSISTENCE ITEMS IN THE PROVISION INVENTORY REPORT CG-4261 AND CG-2576, ALONG WITH THE DATE, MONTH, YEAR.</a:t>
            </a:r>
          </a:p>
          <a:p>
            <a:pPr marL="228600" indent="-228600">
              <a:buAutoNum type="arabicParenBoth"/>
            </a:pPr>
            <a:r>
              <a:rPr lang="en-US" dirty="0"/>
              <a:t>IN STEP 2. YOU STATE WHETHER ANY RECEIVABLES WERE COLLECTED, AND WHETHER THE ASDR HAD ANY DISCREPANCIES. </a:t>
            </a:r>
          </a:p>
          <a:p>
            <a:pPr marL="228600" indent="-228600">
              <a:buAutoNum type="arabicParenBoth"/>
            </a:pPr>
            <a:r>
              <a:rPr lang="en-US" dirty="0"/>
              <a:t>IN STEP 3, YOU’LL ENTER THE DATE, MONTH, AND YEAR THE FINCEN XS6 WAS COMPLETED. </a:t>
            </a:r>
          </a:p>
          <a:p>
            <a:pPr marL="228600" indent="-228600">
              <a:buAutoNum type="arabicParenBoth"/>
            </a:pPr>
            <a:r>
              <a:rPr lang="en-US" dirty="0"/>
              <a:t>NO DATA ENTRY IS NEEDED IN STEP 4. </a:t>
            </a:r>
          </a:p>
          <a:p>
            <a:pPr marL="228600" indent="-228600">
              <a:buAutoNum type="arabicParenBoth"/>
            </a:pPr>
            <a:r>
              <a:rPr lang="en-US" dirty="0"/>
              <a:t>STEP 5 REQUIRES ENTERING THE UNUSUED ALLOWANCE FROM YOUR DINING FACILITY. </a:t>
            </a:r>
          </a:p>
          <a:p>
            <a:pPr marL="228600" indent="-228600">
              <a:buAutoNum type="arabicParenBoth"/>
            </a:pPr>
            <a:r>
              <a:rPr lang="en-US" dirty="0"/>
              <a:t>STEP 6 CONFIRMS NO DISCREPANCIES IN RECORDS. IF THERE ARE, YOU MUST LIST THEM HERE. </a:t>
            </a:r>
          </a:p>
          <a:p>
            <a:pPr marL="228600" indent="-228600">
              <a:buAutoNum type="arabicParenBoth"/>
            </a:pPr>
            <a:r>
              <a:rPr lang="en-US" dirty="0"/>
              <a:t>STEP 7 REQUIRES DATA OF ANNUAL AUDIT VERIFICATION. </a:t>
            </a:r>
          </a:p>
          <a:p>
            <a:pPr marL="228600" indent="-228600">
              <a:buAutoNum type="arabicParenBoth"/>
            </a:pPr>
            <a:r>
              <a:rPr lang="en-US" dirty="0"/>
              <a:t>STEP 8 REQUIRES DATE OF LAST FASAT VISIT. </a:t>
            </a:r>
          </a:p>
          <a:p>
            <a:pPr marL="228600" indent="-228600">
              <a:buAutoNum type="arabicParenBoth"/>
            </a:pPr>
            <a:r>
              <a:rPr lang="en-US" dirty="0"/>
              <a:t>STEP 9 REQUIRES NO DATA ENTRY UNLESS YOU DISCOVER EQUIPMENT DISCREPANCIES. </a:t>
            </a:r>
          </a:p>
          <a:p>
            <a:pPr marL="228600" indent="-228600">
              <a:buAutoNum type="arabicParenBoth"/>
            </a:pPr>
            <a:r>
              <a:rPr lang="en-US" dirty="0"/>
              <a:t>STEP 10 REQUIRES NO DATA ENTRY UNLESS YOU DISCOVER SANITATION DISCREPANCIES</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14</a:t>
            </a:fld>
            <a:endParaRPr lang="en-US" dirty="0"/>
          </a:p>
        </p:txBody>
      </p:sp>
    </p:spTree>
    <p:extLst>
      <p:ext uri="{BB962C8B-B14F-4D97-AF65-F5344CB8AC3E}">
        <p14:creationId xmlns:p14="http://schemas.microsoft.com/office/powerpoint/2010/main" val="28260638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THE LAST SECTION OF THE FSO RELIEF MEMORANDUM CLOSES WITH: </a:t>
            </a:r>
          </a:p>
          <a:p>
            <a:r>
              <a:rPr lang="en-US" dirty="0"/>
              <a:t>(11) STEP 11, WHICH JUST STATES YOU UNDERSTANDING OF DUTIES AND RESPONSIBILITIES, </a:t>
            </a:r>
          </a:p>
          <a:p>
            <a:r>
              <a:rPr lang="en-US" dirty="0"/>
              <a:t>(12) STEP 12, WHERE YOU ENTER THE DATE, MONTH, YEAR YOU ARE RELIEVING THE OUTGOING FSO. YOU WILL ADD YOUR NAME AS INCOMING FSO, AND THE UNIT’S NAME AS WELL. </a:t>
            </a:r>
          </a:p>
          <a:p>
            <a:r>
              <a:rPr lang="en-US" dirty="0"/>
              <a:t>ENCLOSURE: IF SRR APPLIES TO YOUR SITUATION, YOU WILL NEED TO ADD A STEP 5 ENCLOSURE FOR SRR.  IF YOU HAVE CUSTODIUAM COUNT OF CASH, CG-4901, YOU’LL NEED TO ADD THIS AS THE #6 ENCLOSURE. </a:t>
            </a:r>
          </a:p>
          <a:p>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15</a:t>
            </a:fld>
            <a:endParaRPr lang="en-US" dirty="0"/>
          </a:p>
        </p:txBody>
      </p:sp>
    </p:spTree>
    <p:extLst>
      <p:ext uri="{BB962C8B-B14F-4D97-AF65-F5344CB8AC3E}">
        <p14:creationId xmlns:p14="http://schemas.microsoft.com/office/powerpoint/2010/main" val="36719822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AFTER COMPLETING THE FSO RELIEF MEMORANDUM, PER USCG POLICY THE COMMAND WILL CREATE AND SIGN AN FSO DESIGNATION MEMO THAT YOU WILL ALSO SIGN. HOWEVER, SOMETIMES THE INCOMING FSO WILL CREATE THIS DESIGNATION MEMO ON THE COMMAND’S BEHALF, SECURE COMMAND SIGNATURE, AND THEN YOUR SIGNATURE AS INCOMING FSO.  </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16</a:t>
            </a:fld>
            <a:endParaRPr lang="en-US" dirty="0"/>
          </a:p>
        </p:txBody>
      </p:sp>
    </p:spTree>
    <p:extLst>
      <p:ext uri="{BB962C8B-B14F-4D97-AF65-F5344CB8AC3E}">
        <p14:creationId xmlns:p14="http://schemas.microsoft.com/office/powerpoint/2010/main" val="39222815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endParaRPr lang="en-US" dirty="0"/>
          </a:p>
        </p:txBody>
      </p:sp>
      <p:sp>
        <p:nvSpPr>
          <p:cNvPr id="11268" name="Slide Number Placeholder 3"/>
          <p:cNvSpPr>
            <a:spLocks noGrp="1"/>
          </p:cNvSpPr>
          <p:nvPr>
            <p:ph type="sldNum" sz="quarter" idx="5"/>
          </p:nvPr>
        </p:nvSpPr>
        <p:spPr>
          <a:noFill/>
        </p:spPr>
        <p:txBody>
          <a:bodyPr/>
          <a:lstStyle/>
          <a:p>
            <a:fld id="{DF446C17-B000-4155-A1D4-79B4FD21C70A}" type="slidenum">
              <a:rPr lang="en-US" smtClean="0"/>
              <a:pPr/>
              <a:t>17</a:t>
            </a:fld>
            <a:endParaRPr lang="en-US" dirty="0"/>
          </a:p>
        </p:txBody>
      </p:sp>
    </p:spTree>
    <p:extLst>
      <p:ext uri="{BB962C8B-B14F-4D97-AF65-F5344CB8AC3E}">
        <p14:creationId xmlns:p14="http://schemas.microsoft.com/office/powerpoint/2010/main" val="2537540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p:spPr>
        <p:txBody>
          <a:bodyPr/>
          <a:lstStyle/>
          <a:p>
            <a:endParaRPr lang="en-US" dirty="0">
              <a:latin typeface="Trebuchet MS" pitchFamily="34" charset="0"/>
            </a:endParaRPr>
          </a:p>
        </p:txBody>
      </p:sp>
      <p:sp>
        <p:nvSpPr>
          <p:cNvPr id="10244" name="Slide Number Placeholder 3"/>
          <p:cNvSpPr>
            <a:spLocks noGrp="1"/>
          </p:cNvSpPr>
          <p:nvPr>
            <p:ph type="sldNum" sz="quarter" idx="5"/>
          </p:nvPr>
        </p:nvSpPr>
        <p:spPr>
          <a:noFill/>
        </p:spPr>
        <p:txBody>
          <a:bodyPr/>
          <a:lstStyle/>
          <a:p>
            <a:fld id="{70DDD84B-60EF-494E-B8AE-F34C74359582}" type="slidenum">
              <a:rPr lang="en-US" smtClean="0"/>
              <a:pPr/>
              <a:t>18</a:t>
            </a:fld>
            <a:endParaRPr lang="en-US" dirty="0"/>
          </a:p>
        </p:txBody>
      </p:sp>
    </p:spTree>
    <p:extLst>
      <p:ext uri="{BB962C8B-B14F-4D97-AF65-F5344CB8AC3E}">
        <p14:creationId xmlns:p14="http://schemas.microsoft.com/office/powerpoint/2010/main" val="15963768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AD4C03D5-01FE-4C10-B0F0-470CBE20E365}" type="datetimeFigureOut">
              <a:rPr lang="en-US"/>
              <a:pPr>
                <a:defRPr/>
              </a:pPr>
              <a:t>5/14/2020</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B1DC78C7-0D4F-433A-98A2-8CA82786CB6E}" type="slidenum">
              <a:rPr lang="en-US"/>
              <a:pPr>
                <a:defRPr/>
              </a:pPr>
              <a:t>‹#›</a:t>
            </a:fld>
            <a:endParaRPr lang="en-US"/>
          </a:p>
        </p:txBody>
      </p:sp>
    </p:spTree>
    <p:extLst>
      <p:ext uri="{BB962C8B-B14F-4D97-AF65-F5344CB8AC3E}">
        <p14:creationId xmlns:p14="http://schemas.microsoft.com/office/powerpoint/2010/main" val="243296286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B2CE2E1A-B7B0-4BAA-84A3-BBC653742801}" type="datetimeFigureOut">
              <a:rPr lang="en-US"/>
              <a:pPr>
                <a:defRPr/>
              </a:pPr>
              <a:t>5/14/2020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FDCC296-493F-4B33-BEC7-B13E230C7358}" type="slidenum">
              <a:rPr lang="en-US"/>
              <a:pPr>
                <a:defRPr/>
              </a:pPr>
              <a:t>‹#›</a:t>
            </a:fld>
            <a:endParaRPr lang="en-US"/>
          </a:p>
        </p:txBody>
      </p:sp>
    </p:spTree>
    <p:extLst>
      <p:ext uri="{BB962C8B-B14F-4D97-AF65-F5344CB8AC3E}">
        <p14:creationId xmlns:p14="http://schemas.microsoft.com/office/powerpoint/2010/main" val="1907203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885BC4A-53BD-42EF-82AA-4FD11BACAE5F}" type="datetimeFigureOut">
              <a:rPr lang="en-US"/>
              <a:pPr>
                <a:defRPr/>
              </a:pPr>
              <a:t>5/14/2020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BAB247-D44D-424D-8FE5-241E1DF97AEA}" type="slidenum">
              <a:rPr lang="en-US"/>
              <a:pPr>
                <a:defRPr/>
              </a:pPr>
              <a:t>‹#›</a:t>
            </a:fld>
            <a:endParaRPr lang="en-US"/>
          </a:p>
        </p:txBody>
      </p:sp>
    </p:spTree>
    <p:extLst>
      <p:ext uri="{BB962C8B-B14F-4D97-AF65-F5344CB8AC3E}">
        <p14:creationId xmlns:p14="http://schemas.microsoft.com/office/powerpoint/2010/main" val="366984768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CAB08998-8E54-46B3-AF38-61DB482E5737}" type="datetimeFigureOut">
              <a:rPr lang="en-US"/>
              <a:pPr>
                <a:defRPr/>
              </a:pPr>
              <a:t>5/14/2020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1D8C3A3D-0B7C-43A2-81DE-7A681BB4CB90}" type="slidenum">
              <a:rPr lang="en-US"/>
              <a:pPr>
                <a:defRPr/>
              </a:pPr>
              <a:t>‹#›</a:t>
            </a:fld>
            <a:endParaRPr lang="en-US"/>
          </a:p>
        </p:txBody>
      </p:sp>
    </p:spTree>
    <p:extLst>
      <p:ext uri="{BB962C8B-B14F-4D97-AF65-F5344CB8AC3E}">
        <p14:creationId xmlns:p14="http://schemas.microsoft.com/office/powerpoint/2010/main" val="2040823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146B3196-B6AE-4261-AF97-1F042034C125}" type="datetimeFigureOut">
              <a:rPr lang="en-US"/>
              <a:pPr>
                <a:defRPr/>
              </a:pPr>
              <a:t>5/14/2020</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DB780D2D-697A-459C-BA9C-028545AAE134}" type="slidenum">
              <a:rPr lang="en-US"/>
              <a:pPr>
                <a:defRPr/>
              </a:pPr>
              <a:t>‹#›</a:t>
            </a:fld>
            <a:endParaRPr lang="en-US"/>
          </a:p>
        </p:txBody>
      </p:sp>
    </p:spTree>
    <p:extLst>
      <p:ext uri="{BB962C8B-B14F-4D97-AF65-F5344CB8AC3E}">
        <p14:creationId xmlns:p14="http://schemas.microsoft.com/office/powerpoint/2010/main" val="35360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5/14/2020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extLst>
      <p:ext uri="{BB962C8B-B14F-4D97-AF65-F5344CB8AC3E}">
        <p14:creationId xmlns:p14="http://schemas.microsoft.com/office/powerpoint/2010/main" val="417786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87C1793-908C-4108-B485-955AC6DAD124}" type="datetimeFigureOut">
              <a:rPr lang="en-US"/>
              <a:pPr>
                <a:defRPr/>
              </a:pPr>
              <a:t>5/14/2020</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BB88FAA3-CF7C-4151-95DD-8C0AB149589D}" type="slidenum">
              <a:rPr lang="en-US"/>
              <a:pPr>
                <a:defRPr/>
              </a:pPr>
              <a:t>‹#›</a:t>
            </a:fld>
            <a:endParaRPr lang="en-US"/>
          </a:p>
        </p:txBody>
      </p:sp>
    </p:spTree>
    <p:extLst>
      <p:ext uri="{BB962C8B-B14F-4D97-AF65-F5344CB8AC3E}">
        <p14:creationId xmlns:p14="http://schemas.microsoft.com/office/powerpoint/2010/main" val="77876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9C0E60A-9D47-442F-A3DD-A2155C1EA646}" type="datetimeFigureOut">
              <a:rPr lang="en-US"/>
              <a:pPr>
                <a:defRPr/>
              </a:pPr>
              <a:t>5/14/2020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83C0E75-2B8B-4536-8626-7988B710E214}" type="slidenum">
              <a:rPr lang="en-US"/>
              <a:pPr>
                <a:defRPr/>
              </a:pPr>
              <a:t>‹#›</a:t>
            </a:fld>
            <a:endParaRPr lang="en-US"/>
          </a:p>
        </p:txBody>
      </p:sp>
    </p:spTree>
    <p:extLst>
      <p:ext uri="{BB962C8B-B14F-4D97-AF65-F5344CB8AC3E}">
        <p14:creationId xmlns:p14="http://schemas.microsoft.com/office/powerpoint/2010/main" val="1526427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B7180392-50A3-4561-A8A3-267348B06DE6}" type="datetimeFigureOut">
              <a:rPr lang="en-US"/>
              <a:pPr>
                <a:defRPr/>
              </a:pPr>
              <a:t>5/14/2020</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9C087532-3822-44C2-8027-5F85BDF65D6E}" type="slidenum">
              <a:rPr lang="en-US"/>
              <a:pPr>
                <a:defRPr/>
              </a:pPr>
              <a:t>‹#›</a:t>
            </a:fld>
            <a:endParaRPr lang="en-US"/>
          </a:p>
        </p:txBody>
      </p:sp>
    </p:spTree>
    <p:extLst>
      <p:ext uri="{BB962C8B-B14F-4D97-AF65-F5344CB8AC3E}">
        <p14:creationId xmlns:p14="http://schemas.microsoft.com/office/powerpoint/2010/main" val="102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6C074BF5-CCDC-44C3-946D-BCD3DD7C297B}" type="datetimeFigureOut">
              <a:rPr lang="en-US"/>
              <a:pPr>
                <a:defRPr/>
              </a:pPr>
              <a:t>5/14/2020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ECA7EE0-FDDC-4822-A133-45C0A8AD7AC3}" type="slidenum">
              <a:rPr lang="en-US"/>
              <a:pPr>
                <a:defRPr/>
              </a:pPr>
              <a:t>‹#›</a:t>
            </a:fld>
            <a:endParaRPr lang="en-US"/>
          </a:p>
        </p:txBody>
      </p:sp>
    </p:spTree>
    <p:extLst>
      <p:ext uri="{BB962C8B-B14F-4D97-AF65-F5344CB8AC3E}">
        <p14:creationId xmlns:p14="http://schemas.microsoft.com/office/powerpoint/2010/main" val="938922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91009449-E132-4A70-AA2B-0DF59A647FC3}" type="datetimeFigureOut">
              <a:rPr lang="en-US"/>
              <a:pPr>
                <a:defRPr/>
              </a:pPr>
              <a:t>5/14/2020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6367159-A232-4E81-A668-8C542A6F6E14}" type="slidenum">
              <a:rPr lang="en-US"/>
              <a:pPr>
                <a:defRPr/>
              </a:pPr>
              <a:t>‹#›</a:t>
            </a:fld>
            <a:endParaRPr lang="en-US"/>
          </a:p>
        </p:txBody>
      </p:sp>
    </p:spTree>
    <p:extLst>
      <p:ext uri="{BB962C8B-B14F-4D97-AF65-F5344CB8AC3E}">
        <p14:creationId xmlns:p14="http://schemas.microsoft.com/office/powerpoint/2010/main" val="327412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2B9D3B5C-FF46-4BA8-A692-57AADC2309CE}" type="datetimeFigureOut">
              <a:rPr lang="en-US"/>
              <a:pPr>
                <a:defRPr/>
              </a:pPr>
              <a:t>5/14/2020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7593D0B9-5F7C-48C3-9793-C396BBAF7B15}"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extLst>
      <p:ext uri="{BB962C8B-B14F-4D97-AF65-F5344CB8AC3E}">
        <p14:creationId xmlns:p14="http://schemas.microsoft.com/office/powerpoint/2010/main" val="3374038195"/>
      </p:ext>
    </p:extLst>
  </p:cSld>
  <p:clrMap bg1="lt1" tx1="dk1" bg2="lt2" tx2="dk2" accent1="accent1" accent2="accent2" accent3="accent3" accent4="accent4" accent5="accent5" accent6="accent6" hlink="hlink" folHlink="folHlink"/>
  <p:sldLayoutIdLst>
    <p:sldLayoutId id="2147484333" r:id="rId1"/>
    <p:sldLayoutId id="2147484334" r:id="rId2"/>
    <p:sldLayoutId id="2147484335" r:id="rId3"/>
    <p:sldLayoutId id="2147484336" r:id="rId4"/>
    <p:sldLayoutId id="2147484337" r:id="rId5"/>
    <p:sldLayoutId id="2147484338" r:id="rId6"/>
    <p:sldLayoutId id="2147484339" r:id="rId7"/>
    <p:sldLayoutId id="2147484340" r:id="rId8"/>
    <p:sldLayoutId id="2147484341" r:id="rId9"/>
    <p:sldLayoutId id="2147484342" r:id="rId10"/>
    <p:sldLayoutId id="2147484343"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5.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5.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5.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5.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5.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5.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3E7F-E8F1-498A-932A-69F05BD62152}"/>
              </a:ext>
            </a:extLst>
          </p:cNvPr>
          <p:cNvSpPr>
            <a:spLocks noGrp="1"/>
          </p:cNvSpPr>
          <p:nvPr>
            <p:ph type="ctrTitle"/>
          </p:nvPr>
        </p:nvSpPr>
        <p:spPr>
          <a:xfrm>
            <a:off x="533400" y="1185204"/>
            <a:ext cx="7851648" cy="2167596"/>
          </a:xfrm>
        </p:spPr>
        <p:txBody>
          <a:bodyPr>
            <a:normAutofit fontScale="90000"/>
          </a:bodyPr>
          <a:lstStyle/>
          <a:p>
            <a:pPr algn="ctr"/>
            <a:br>
              <a:rPr lang="en-US" dirty="0"/>
            </a:br>
            <a:r>
              <a:rPr lang="en-US" dirty="0"/>
              <a:t>Unit 11. FSO Responsibilities</a:t>
            </a:r>
            <a:br>
              <a:rPr lang="en-US" dirty="0"/>
            </a:br>
            <a:r>
              <a:rPr lang="en-US" sz="4900" dirty="0"/>
              <a:t>Lesson 1.</a:t>
            </a:r>
            <a:br>
              <a:rPr lang="en-US" sz="4900" dirty="0"/>
            </a:br>
            <a:r>
              <a:rPr lang="en-US" sz="4900" dirty="0"/>
              <a:t> </a:t>
            </a:r>
            <a:r>
              <a:rPr lang="en-US" sz="4900"/>
              <a:t>FSO Relief</a:t>
            </a:r>
            <a:endParaRPr lang="en-US" sz="4900" dirty="0"/>
          </a:p>
        </p:txBody>
      </p:sp>
      <p:pic>
        <p:nvPicPr>
          <p:cNvPr id="7" name="Picture 4" descr="USCGShield.png">
            <a:extLst>
              <a:ext uri="{FF2B5EF4-FFF2-40B4-BE49-F238E27FC236}">
                <a16:creationId xmlns:a16="http://schemas.microsoft.com/office/drawing/2014/main" id="{CBA28187-62C7-4901-965B-FF565CA80C9C}"/>
              </a:ext>
            </a:extLst>
          </p:cNvPr>
          <p:cNvPicPr>
            <a:picLocks noChangeAspect="1"/>
          </p:cNvPicPr>
          <p:nvPr/>
        </p:nvPicPr>
        <p:blipFill>
          <a:blip r:embed="rId5" cstate="print"/>
          <a:srcRect/>
          <a:stretch>
            <a:fillRect/>
          </a:stretch>
        </p:blipFill>
        <p:spPr bwMode="auto">
          <a:xfrm>
            <a:off x="3347974" y="3962400"/>
            <a:ext cx="2222500" cy="2057400"/>
          </a:xfrm>
          <a:prstGeom prst="rect">
            <a:avLst/>
          </a:prstGeom>
          <a:noFill/>
          <a:ln w="9525">
            <a:noFill/>
            <a:miter lim="800000"/>
            <a:headEnd/>
            <a:tailEnd/>
          </a:ln>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90600" y="381000"/>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6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4375" y="2590800"/>
            <a:ext cx="8262425" cy="3535363"/>
          </a:xfrm>
        </p:spPr>
        <p:txBody>
          <a:bodyPr/>
          <a:lstStyle/>
          <a:p>
            <a:r>
              <a:rPr lang="en-US" dirty="0"/>
              <a:t>Given a designation for your new FSO assignment, computer with CS Portal access, a Purchase vs. Allowance Inventory System Workbook (PVAISW), an FSO Relief Memorandum template, an FSO Designation Memorandum template, and Job Aid “How to Document Relief of an Food Service Officer (FSO), </a:t>
            </a:r>
            <a:r>
              <a:rPr lang="en-US" b="1" dirty="0"/>
              <a:t>DOCUMENT</a:t>
            </a:r>
            <a:r>
              <a:rPr lang="en-US" dirty="0"/>
              <a:t> an FSO Relief with 100% accuracy. (TPO)</a:t>
            </a:r>
          </a:p>
          <a:p>
            <a:pPr marL="0" indent="0">
              <a:buNone/>
            </a:pPr>
            <a:endParaRPr lang="en-US" dirty="0"/>
          </a:p>
        </p:txBody>
      </p:sp>
      <p:sp>
        <p:nvSpPr>
          <p:cNvPr id="5" name="Title 1">
            <a:extLst>
              <a:ext uri="{FF2B5EF4-FFF2-40B4-BE49-F238E27FC236}">
                <a16:creationId xmlns:a16="http://schemas.microsoft.com/office/drawing/2014/main" id="{544E7BE8-74A5-4998-8AD2-1157F4F82A12}"/>
              </a:ext>
            </a:extLst>
          </p:cNvPr>
          <p:cNvSpPr>
            <a:spLocks noGrp="1"/>
          </p:cNvSpPr>
          <p:nvPr>
            <p:ph type="title"/>
          </p:nvPr>
        </p:nvSpPr>
        <p:spPr>
          <a:xfrm>
            <a:off x="457200" y="704850"/>
            <a:ext cx="8229600" cy="1143000"/>
          </a:xfrm>
        </p:spPr>
        <p:txBody>
          <a:bodyPr/>
          <a:lstStyle/>
          <a:p>
            <a:pPr algn="ctr"/>
            <a:r>
              <a:rPr lang="en-US" sz="5400" dirty="0"/>
              <a:t>Objective(s)</a:t>
            </a:r>
          </a:p>
        </p:txBody>
      </p:sp>
      <p:pic>
        <p:nvPicPr>
          <p:cNvPr id="7" name="Picture 6" descr="USCGShield.png">
            <a:extLst>
              <a:ext uri="{FF2B5EF4-FFF2-40B4-BE49-F238E27FC236}">
                <a16:creationId xmlns:a16="http://schemas.microsoft.com/office/drawing/2014/main" id="{98951123-579D-477C-B1D1-82EBC37E9671}"/>
              </a:ext>
            </a:extLst>
          </p:cNvPr>
          <p:cNvPicPr>
            <a:picLocks noChangeAspect="1"/>
          </p:cNvPicPr>
          <p:nvPr/>
        </p:nvPicPr>
        <p:blipFill>
          <a:blip r:embed="rId5" cstate="print"/>
          <a:srcRect/>
          <a:stretch>
            <a:fillRect/>
          </a:stretch>
        </p:blipFill>
        <p:spPr bwMode="auto">
          <a:xfrm>
            <a:off x="152400" y="152400"/>
            <a:ext cx="990600" cy="917575"/>
          </a:xfrm>
          <a:prstGeom prst="rect">
            <a:avLst/>
          </a:prstGeom>
          <a:noFill/>
          <a:ln w="9525">
            <a:noFill/>
            <a:miter lim="800000"/>
            <a:headEnd/>
            <a:tailEnd/>
          </a:ln>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 y="971550"/>
            <a:ext cx="609600" cy="609600"/>
          </a:xfrm>
          <a:prstGeom prst="rect">
            <a:avLst/>
          </a:prstGeom>
        </p:spPr>
      </p:pic>
    </p:spTree>
    <p:extLst>
      <p:ext uri="{BB962C8B-B14F-4D97-AF65-F5344CB8AC3E}">
        <p14:creationId xmlns:p14="http://schemas.microsoft.com/office/powerpoint/2010/main" val="1636469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67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762000" y="1433104"/>
            <a:ext cx="7620000" cy="4800600"/>
          </a:xfrm>
        </p:spPr>
        <p:txBody>
          <a:bodyPr/>
          <a:lstStyle/>
          <a:p>
            <a:pPr>
              <a:buClr>
                <a:schemeClr val="bg2">
                  <a:lumMod val="50000"/>
                </a:schemeClr>
              </a:buClr>
              <a:buSzPct val="90000"/>
              <a:defRPr/>
            </a:pPr>
            <a:r>
              <a:rPr lang="en-US" dirty="0"/>
              <a:t>Types of Relief</a:t>
            </a:r>
          </a:p>
          <a:p>
            <a:pPr>
              <a:buClr>
                <a:schemeClr val="bg2">
                  <a:lumMod val="50000"/>
                </a:schemeClr>
              </a:buClr>
              <a:buSzPct val="90000"/>
              <a:defRPr/>
            </a:pPr>
            <a:r>
              <a:rPr lang="en-US" dirty="0"/>
              <a:t>Relief Paperwork</a:t>
            </a:r>
          </a:p>
          <a:p>
            <a:pPr>
              <a:buClr>
                <a:schemeClr val="bg2">
                  <a:lumMod val="50000"/>
                </a:schemeClr>
              </a:buClr>
              <a:buSzPct val="90000"/>
              <a:defRPr/>
            </a:pPr>
            <a:r>
              <a:rPr lang="en-US" dirty="0"/>
              <a:t>Verifying Documents</a:t>
            </a:r>
          </a:p>
          <a:p>
            <a:pPr>
              <a:buClr>
                <a:schemeClr val="bg2">
                  <a:lumMod val="50000"/>
                </a:schemeClr>
              </a:buClr>
              <a:buSzPct val="90000"/>
              <a:defRPr/>
            </a:pPr>
            <a:r>
              <a:rPr lang="en-US" dirty="0"/>
              <a:t>Physical Inventory</a:t>
            </a:r>
          </a:p>
          <a:p>
            <a:pPr>
              <a:buClr>
                <a:schemeClr val="bg2">
                  <a:lumMod val="50000"/>
                </a:schemeClr>
              </a:buClr>
              <a:buSzPct val="90000"/>
              <a:defRPr/>
            </a:pPr>
            <a:r>
              <a:rPr lang="en-US" dirty="0"/>
              <a:t>Cash Count</a:t>
            </a:r>
          </a:p>
          <a:p>
            <a:pPr>
              <a:buClr>
                <a:schemeClr val="bg2">
                  <a:lumMod val="50000"/>
                </a:schemeClr>
              </a:buClr>
              <a:buSzPct val="90000"/>
              <a:defRPr/>
            </a:pPr>
            <a:r>
              <a:rPr lang="en-US" dirty="0"/>
              <a:t>Vendor Verification</a:t>
            </a:r>
          </a:p>
          <a:p>
            <a:pPr>
              <a:buClr>
                <a:schemeClr val="bg2">
                  <a:lumMod val="50000"/>
                </a:schemeClr>
              </a:buClr>
              <a:buSzPct val="90000"/>
              <a:defRPr/>
            </a:pPr>
            <a:r>
              <a:rPr lang="en-US" dirty="0"/>
              <a:t>Purchase Cards</a:t>
            </a:r>
          </a:p>
          <a:p>
            <a:pPr>
              <a:buClr>
                <a:schemeClr val="bg2">
                  <a:lumMod val="50000"/>
                </a:schemeClr>
              </a:buClr>
              <a:buSzPct val="90000"/>
              <a:defRPr/>
            </a:pPr>
            <a:r>
              <a:rPr lang="en-US" dirty="0"/>
              <a:t>Relief Memorandum</a:t>
            </a:r>
          </a:p>
          <a:p>
            <a:pPr>
              <a:buClr>
                <a:schemeClr val="bg2">
                  <a:lumMod val="50000"/>
                </a:schemeClr>
              </a:buClr>
              <a:buSzPct val="90000"/>
              <a:defRPr/>
            </a:pPr>
            <a:r>
              <a:rPr lang="en-US" dirty="0"/>
              <a:t>Designation Memorandum</a:t>
            </a:r>
          </a:p>
          <a:p>
            <a:pPr>
              <a:buClr>
                <a:schemeClr val="bg2">
                  <a:lumMod val="50000"/>
                </a:schemeClr>
              </a:buClr>
              <a:buSzPct val="90000"/>
              <a:defRPr/>
            </a:pPr>
            <a:r>
              <a:rPr lang="en-US" dirty="0"/>
              <a:t>Review</a:t>
            </a:r>
          </a:p>
          <a:p>
            <a:pPr marL="552450" indent="-552450">
              <a:buClr>
                <a:schemeClr val="tx1"/>
              </a:buClr>
              <a:buSzPct val="90000"/>
              <a:buFont typeface="Arial" charset="0"/>
              <a:buNone/>
              <a:defRPr/>
            </a:pPr>
            <a:endParaRPr lang="en-US" sz="3600" dirty="0"/>
          </a:p>
          <a:p>
            <a:pPr marL="552450" indent="-552450">
              <a:buClr>
                <a:schemeClr val="tx1"/>
              </a:buClr>
              <a:buSzPct val="90000"/>
              <a:buFont typeface="Arial" charset="0"/>
              <a:buNone/>
              <a:defRPr/>
            </a:pPr>
            <a:endParaRPr lang="en-US" sz="3600" dirty="0"/>
          </a:p>
          <a:p>
            <a:pPr marL="552450" indent="-552450">
              <a:buClr>
                <a:schemeClr val="tx1"/>
              </a:buClr>
              <a:buSzPct val="90000"/>
              <a:buFont typeface="Wingdings" pitchFamily="2" charset="2"/>
              <a:buAutoNum type="arabicPeriod"/>
              <a:defRPr/>
            </a:pPr>
            <a:endParaRPr lang="en-US" sz="3600" dirty="0"/>
          </a:p>
          <a:p>
            <a:pPr eaLnBrk="1" hangingPunct="1">
              <a:buClr>
                <a:srgbClr val="820000"/>
              </a:buClr>
              <a:buFont typeface="Arial" charset="0"/>
              <a:buNone/>
              <a:defRPr/>
            </a:pPr>
            <a:endParaRPr lang="en-US" sz="2800" dirty="0">
              <a:latin typeface="Arial" charset="0"/>
              <a:cs typeface="Arial" charset="0"/>
            </a:endParaRPr>
          </a:p>
        </p:txBody>
      </p:sp>
      <p:sp>
        <p:nvSpPr>
          <p:cNvPr id="4" name="Title 1">
            <a:extLst>
              <a:ext uri="{FF2B5EF4-FFF2-40B4-BE49-F238E27FC236}">
                <a16:creationId xmlns:a16="http://schemas.microsoft.com/office/drawing/2014/main" id="{572FAA7A-3606-4599-BEAA-56A287261DAC}"/>
              </a:ext>
            </a:extLst>
          </p:cNvPr>
          <p:cNvSpPr>
            <a:spLocks noGrp="1"/>
          </p:cNvSpPr>
          <p:nvPr>
            <p:ph type="title"/>
          </p:nvPr>
        </p:nvSpPr>
        <p:spPr>
          <a:xfrm>
            <a:off x="457200" y="685800"/>
            <a:ext cx="8229600" cy="742950"/>
          </a:xfrm>
        </p:spPr>
        <p:txBody>
          <a:bodyPr/>
          <a:lstStyle/>
          <a:p>
            <a:pPr algn="ctr"/>
            <a:r>
              <a:rPr lang="en-US" sz="5400" dirty="0"/>
              <a:t>Agenda</a:t>
            </a:r>
          </a:p>
        </p:txBody>
      </p:sp>
      <p:pic>
        <p:nvPicPr>
          <p:cNvPr id="5" name="Picture 4" descr="USCGShield.png">
            <a:extLst>
              <a:ext uri="{FF2B5EF4-FFF2-40B4-BE49-F238E27FC236}">
                <a16:creationId xmlns:a16="http://schemas.microsoft.com/office/drawing/2014/main" id="{D5CA6533-BC48-4C2C-A291-FE77DA987434}"/>
              </a:ext>
            </a:extLst>
          </p:cNvPr>
          <p:cNvPicPr>
            <a:picLocks noChangeAspect="1"/>
          </p:cNvPicPr>
          <p:nvPr/>
        </p:nvPicPr>
        <p:blipFill>
          <a:blip r:embed="rId5" cstate="print"/>
          <a:srcRect/>
          <a:stretch>
            <a:fillRect/>
          </a:stretch>
        </p:blipFill>
        <p:spPr bwMode="auto">
          <a:xfrm>
            <a:off x="7315200" y="4642720"/>
            <a:ext cx="1612900" cy="1493085"/>
          </a:xfrm>
          <a:prstGeom prst="rect">
            <a:avLst/>
          </a:prstGeom>
          <a:noFill/>
          <a:ln w="9525">
            <a:noFill/>
            <a:miter lim="800000"/>
            <a:headEnd/>
            <a:tailEnd/>
          </a:ln>
        </p:spPr>
      </p:pic>
      <p:sp>
        <p:nvSpPr>
          <p:cNvPr id="2" name="TextBox 1">
            <a:extLst>
              <a:ext uri="{FF2B5EF4-FFF2-40B4-BE49-F238E27FC236}">
                <a16:creationId xmlns:a16="http://schemas.microsoft.com/office/drawing/2014/main" id="{5B12844D-8714-4761-B1FC-6ACB8B41E856}"/>
              </a:ext>
            </a:extLst>
          </p:cNvPr>
          <p:cNvSpPr txBox="1"/>
          <p:nvPr/>
        </p:nvSpPr>
        <p:spPr>
          <a:xfrm>
            <a:off x="38572" y="6324600"/>
            <a:ext cx="9142439" cy="338554"/>
          </a:xfrm>
          <a:prstGeom prst="rect">
            <a:avLst/>
          </a:prstGeom>
          <a:noFill/>
        </p:spPr>
        <p:txBody>
          <a:bodyPr wrap="none" rtlCol="0">
            <a:spAutoFit/>
          </a:bodyPr>
          <a:lstStyle/>
          <a:p>
            <a:pPr algn="ctr"/>
            <a:r>
              <a:rPr lang="en-US" sz="1600" b="1" dirty="0">
                <a:latin typeface="+mn-lt"/>
              </a:rPr>
              <a:t>Note: In this lecture, you are the new “incoming” FSO relieving the departing “outgoing” FSO.</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219200" y="286603"/>
            <a:ext cx="609600" cy="609600"/>
          </a:xfrm>
          <a:prstGeom prst="rect">
            <a:avLst/>
          </a:prstGeom>
        </p:spPr>
      </p:pic>
    </p:spTree>
    <p:extLst>
      <p:ext uri="{BB962C8B-B14F-4D97-AF65-F5344CB8AC3E}">
        <p14:creationId xmlns:p14="http://schemas.microsoft.com/office/powerpoint/2010/main" val="3206188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12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Title 11"/>
          <p:cNvSpPr>
            <a:spLocks noGrp="1"/>
          </p:cNvSpPr>
          <p:nvPr>
            <p:ph idx="1"/>
          </p:nvPr>
        </p:nvSpPr>
        <p:spPr>
          <a:xfrm>
            <a:off x="152400" y="2286000"/>
            <a:ext cx="8382000" cy="3657600"/>
          </a:xfrm>
        </p:spPr>
        <p:txBody>
          <a:bodyPr/>
          <a:lstStyle/>
          <a:p>
            <a:pPr marL="891540" lvl="2" indent="-342900">
              <a:spcBef>
                <a:spcPts val="600"/>
              </a:spcBef>
              <a:buClr>
                <a:schemeClr val="bg2">
                  <a:lumMod val="50000"/>
                </a:schemeClr>
              </a:buClr>
              <a:buSzPct val="100000"/>
            </a:pPr>
            <a:r>
              <a:rPr lang="en-US" sz="2400" dirty="0">
                <a:cs typeface="Arial" charset="0"/>
              </a:rPr>
              <a:t>Informal Relief</a:t>
            </a:r>
          </a:p>
          <a:p>
            <a:pPr marL="1164590" lvl="3" indent="-342900">
              <a:spcBef>
                <a:spcPts val="600"/>
              </a:spcBef>
              <a:buClr>
                <a:schemeClr val="bg2">
                  <a:lumMod val="50000"/>
                </a:schemeClr>
              </a:buClr>
              <a:buSzPct val="100000"/>
            </a:pPr>
            <a:r>
              <a:rPr lang="en-US" dirty="0">
                <a:cs typeface="Arial" charset="0"/>
              </a:rPr>
              <a:t>Temporary </a:t>
            </a:r>
            <a:r>
              <a:rPr lang="en-US" i="1" dirty="0">
                <a:cs typeface="Arial" charset="0"/>
              </a:rPr>
              <a:t>(temporary = incoming FSO will be in role 30 days or less)</a:t>
            </a:r>
          </a:p>
          <a:p>
            <a:pPr marL="1164590" lvl="3" indent="-342900">
              <a:spcBef>
                <a:spcPts val="600"/>
              </a:spcBef>
              <a:buClr>
                <a:schemeClr val="bg2">
                  <a:lumMod val="50000"/>
                </a:schemeClr>
              </a:buClr>
              <a:buSzPct val="100000"/>
            </a:pPr>
            <a:r>
              <a:rPr lang="en-US" dirty="0">
                <a:cs typeface="Arial" charset="0"/>
              </a:rPr>
              <a:t>CO/OIC designates FSO in writing specifying duties and responsibilities.</a:t>
            </a:r>
          </a:p>
          <a:p>
            <a:pPr marL="1164590" lvl="3" indent="-342900">
              <a:spcBef>
                <a:spcPts val="600"/>
              </a:spcBef>
              <a:buClr>
                <a:schemeClr val="bg2">
                  <a:lumMod val="50000"/>
                </a:schemeClr>
              </a:buClr>
              <a:buSzPct val="100000"/>
            </a:pPr>
            <a:endParaRPr lang="en-US" sz="2000" dirty="0">
              <a:cs typeface="Arial" charset="0"/>
            </a:endParaRPr>
          </a:p>
          <a:p>
            <a:pPr marL="891540" lvl="2" indent="-342900">
              <a:spcBef>
                <a:spcPts val="600"/>
              </a:spcBef>
              <a:buClr>
                <a:schemeClr val="bg2">
                  <a:lumMod val="50000"/>
                </a:schemeClr>
              </a:buClr>
              <a:buSzPct val="100000"/>
            </a:pPr>
            <a:r>
              <a:rPr lang="en-US" sz="2400" dirty="0">
                <a:cs typeface="Arial" charset="0"/>
              </a:rPr>
              <a:t>Formal Relief</a:t>
            </a:r>
          </a:p>
          <a:p>
            <a:pPr marL="1164590" lvl="3" indent="-342900">
              <a:spcBef>
                <a:spcPts val="600"/>
              </a:spcBef>
              <a:buClr>
                <a:schemeClr val="bg2">
                  <a:lumMod val="50000"/>
                </a:schemeClr>
              </a:buClr>
              <a:buSzPct val="100000"/>
            </a:pPr>
            <a:r>
              <a:rPr lang="en-US" dirty="0">
                <a:cs typeface="Arial" charset="0"/>
              </a:rPr>
              <a:t>Permanent Relief of FSO</a:t>
            </a:r>
          </a:p>
          <a:p>
            <a:pPr marL="1164590" lvl="3" indent="-342900">
              <a:spcBef>
                <a:spcPts val="600"/>
              </a:spcBef>
              <a:buClr>
                <a:schemeClr val="bg2">
                  <a:lumMod val="50000"/>
                </a:schemeClr>
              </a:buClr>
              <a:buSzPct val="100000"/>
            </a:pPr>
            <a:r>
              <a:rPr lang="en-US" dirty="0">
                <a:cs typeface="Arial" charset="0"/>
              </a:rPr>
              <a:t>Must be a Commissioned Officer or Culinary Specialist (CS) in paygrade E5 or above</a:t>
            </a:r>
          </a:p>
          <a:p>
            <a:pPr marL="1164590" lvl="3" indent="-342900">
              <a:spcBef>
                <a:spcPts val="600"/>
              </a:spcBef>
              <a:buClr>
                <a:schemeClr val="bg2">
                  <a:lumMod val="50000"/>
                </a:schemeClr>
              </a:buClr>
              <a:buSzPct val="100000"/>
            </a:pPr>
            <a:endParaRPr lang="en-US" dirty="0">
              <a:cs typeface="Arial" charset="0"/>
            </a:endParaRPr>
          </a:p>
          <a:p>
            <a:pPr lvl="2" indent="-365760">
              <a:spcBef>
                <a:spcPts val="600"/>
              </a:spcBef>
              <a:buClr>
                <a:schemeClr val="bg2">
                  <a:lumMod val="50000"/>
                </a:schemeClr>
              </a:buClr>
              <a:buSzPct val="100000"/>
              <a:buFont typeface="+mj-lt"/>
              <a:buAutoNum type="arabicPeriod"/>
            </a:pPr>
            <a:endParaRPr lang="en-US" sz="1800" dirty="0">
              <a:cs typeface="Arial" charset="0"/>
            </a:endParaRPr>
          </a:p>
          <a:p>
            <a:pPr lvl="3" indent="-365760">
              <a:spcBef>
                <a:spcPts val="600"/>
              </a:spcBef>
              <a:buClr>
                <a:schemeClr val="bg2">
                  <a:lumMod val="50000"/>
                </a:schemeClr>
              </a:buClr>
              <a:buFont typeface="Arial" panose="020B0604020202020204" pitchFamily="34" charset="0"/>
              <a:buChar char="•"/>
            </a:pPr>
            <a:endParaRPr lang="en-US" sz="1600" dirty="0">
              <a:latin typeface="Arial" charset="0"/>
              <a:cs typeface="Arial" charset="0"/>
            </a:endParaRPr>
          </a:p>
        </p:txBody>
      </p:sp>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971550"/>
          </a:xfrm>
        </p:spPr>
        <p:txBody>
          <a:bodyPr/>
          <a:lstStyle/>
          <a:p>
            <a:pPr algn="ctr"/>
            <a:r>
              <a:rPr lang="en-US" sz="5400" dirty="0"/>
              <a:t>Types of Relief</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 y="550545"/>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7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895350"/>
          </a:xfrm>
        </p:spPr>
        <p:txBody>
          <a:bodyPr/>
          <a:lstStyle/>
          <a:p>
            <a:pPr algn="ctr"/>
            <a:r>
              <a:rPr lang="en-US" sz="5400" dirty="0"/>
              <a:t>FSO Relief Memorandum</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5800" y="1600200"/>
            <a:ext cx="7772400" cy="5029200"/>
          </a:xfrm>
          <a:prstGeom prst="rect">
            <a:avLst/>
          </a:prstGeom>
          <a:ln w="19050">
            <a:solidFill>
              <a:schemeClr val="tx1"/>
            </a:solidFill>
          </a:ln>
          <a:effectLst>
            <a:outerShdw blurRad="50800" dist="38100" dir="2700000" algn="tl" rotWithShape="0">
              <a:prstClr val="black">
                <a:alpha val="40000"/>
              </a:prstClr>
            </a:outerShdw>
          </a:effec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20634" y="228600"/>
            <a:ext cx="609600" cy="609600"/>
          </a:xfrm>
          <a:prstGeom prst="rect">
            <a:avLst/>
          </a:prstGeom>
        </p:spPr>
      </p:pic>
    </p:spTree>
    <p:extLst>
      <p:ext uri="{BB962C8B-B14F-4D97-AF65-F5344CB8AC3E}">
        <p14:creationId xmlns:p14="http://schemas.microsoft.com/office/powerpoint/2010/main" val="2564813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32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Title 11"/>
          <p:cNvSpPr>
            <a:spLocks noGrp="1"/>
          </p:cNvSpPr>
          <p:nvPr>
            <p:ph idx="1"/>
          </p:nvPr>
        </p:nvSpPr>
        <p:spPr>
          <a:xfrm>
            <a:off x="-228600" y="2209800"/>
            <a:ext cx="9106270" cy="3581400"/>
          </a:xfrm>
        </p:spPr>
        <p:txBody>
          <a:bodyPr/>
          <a:lstStyle/>
          <a:p>
            <a:pPr marL="891540" lvl="2" indent="-342900">
              <a:spcBef>
                <a:spcPts val="600"/>
              </a:spcBef>
              <a:buClr>
                <a:schemeClr val="bg2">
                  <a:lumMod val="50000"/>
                </a:schemeClr>
              </a:buClr>
              <a:buSzPct val="100000"/>
            </a:pPr>
            <a:r>
              <a:rPr lang="en-US" sz="2400" dirty="0">
                <a:cs typeface="Arial" charset="0"/>
              </a:rPr>
              <a:t>Relief at End-of-Month</a:t>
            </a:r>
          </a:p>
          <a:p>
            <a:pPr marL="1164590" lvl="3" indent="-342900">
              <a:spcBef>
                <a:spcPts val="600"/>
              </a:spcBef>
              <a:buClr>
                <a:schemeClr val="bg2">
                  <a:lumMod val="50000"/>
                </a:schemeClr>
              </a:buClr>
              <a:buSzPct val="100000"/>
            </a:pPr>
            <a:r>
              <a:rPr lang="en-US" dirty="0">
                <a:cs typeface="Arial" charset="0"/>
              </a:rPr>
              <a:t>Normal Monthly Paperwork can be submitted to FINCEN</a:t>
            </a:r>
          </a:p>
          <a:p>
            <a:pPr marL="1164590" lvl="3" indent="-342900">
              <a:spcBef>
                <a:spcPts val="600"/>
              </a:spcBef>
              <a:buClr>
                <a:schemeClr val="bg2">
                  <a:lumMod val="50000"/>
                </a:schemeClr>
              </a:buClr>
              <a:buSzPct val="100000"/>
            </a:pPr>
            <a:r>
              <a:rPr lang="en-US" dirty="0">
                <a:cs typeface="Arial" charset="0"/>
              </a:rPr>
              <a:t>Incoming and Outgoing FSOs both sign IMWPVA (in corresponding rows)</a:t>
            </a:r>
          </a:p>
          <a:p>
            <a:pPr lvl="3" indent="-365760">
              <a:spcBef>
                <a:spcPts val="600"/>
              </a:spcBef>
              <a:buClr>
                <a:schemeClr val="bg2">
                  <a:lumMod val="50000"/>
                </a:schemeClr>
              </a:buClr>
              <a:buSzPct val="100000"/>
              <a:buFont typeface="+mj-lt"/>
              <a:buAutoNum type="arabicPeriod"/>
            </a:pPr>
            <a:endParaRPr lang="en-US" dirty="0">
              <a:cs typeface="Arial" charset="0"/>
            </a:endParaRPr>
          </a:p>
          <a:p>
            <a:pPr marL="891540" lvl="2" indent="-342900">
              <a:spcBef>
                <a:spcPts val="600"/>
              </a:spcBef>
              <a:buClr>
                <a:schemeClr val="bg2">
                  <a:lumMod val="50000"/>
                </a:schemeClr>
              </a:buClr>
              <a:buSzPct val="100000"/>
            </a:pPr>
            <a:r>
              <a:rPr lang="en-US" sz="2400" dirty="0">
                <a:cs typeface="Arial" charset="0"/>
              </a:rPr>
              <a:t>Relief Mid-Month</a:t>
            </a:r>
          </a:p>
          <a:p>
            <a:pPr marL="1164590" lvl="3" indent="-342900">
              <a:spcBef>
                <a:spcPts val="600"/>
              </a:spcBef>
              <a:buClr>
                <a:schemeClr val="bg2">
                  <a:lumMod val="50000"/>
                </a:schemeClr>
              </a:buClr>
              <a:buSzPct val="100000"/>
            </a:pPr>
            <a:r>
              <a:rPr lang="en-US" dirty="0">
                <a:cs typeface="Arial" charset="0"/>
              </a:rPr>
              <a:t>Paperwork must be completed up to that date (</a:t>
            </a:r>
            <a:r>
              <a:rPr lang="en-US" dirty="0" err="1">
                <a:cs typeface="Arial" charset="0"/>
              </a:rPr>
              <a:t>ie</a:t>
            </a:r>
            <a:r>
              <a:rPr lang="en-US" dirty="0">
                <a:cs typeface="Arial" charset="0"/>
              </a:rPr>
              <a:t>. 15 May Report)</a:t>
            </a:r>
          </a:p>
          <a:p>
            <a:pPr marL="1164590" lvl="3" indent="-342900">
              <a:spcBef>
                <a:spcPts val="600"/>
              </a:spcBef>
              <a:buClr>
                <a:schemeClr val="bg2">
                  <a:lumMod val="50000"/>
                </a:schemeClr>
              </a:buClr>
              <a:buSzPct val="100000"/>
            </a:pPr>
            <a:r>
              <a:rPr lang="en-US" dirty="0">
                <a:cs typeface="Arial" charset="0"/>
              </a:rPr>
              <a:t>Incoming and Outgoing FSOs both sign IMWPVA (in corresponding rows)</a:t>
            </a:r>
          </a:p>
          <a:p>
            <a:pPr marL="1164590" lvl="3" indent="-342900">
              <a:spcBef>
                <a:spcPts val="600"/>
              </a:spcBef>
              <a:buClr>
                <a:schemeClr val="bg2">
                  <a:lumMod val="50000"/>
                </a:schemeClr>
              </a:buClr>
              <a:buSzPct val="100000"/>
            </a:pPr>
            <a:r>
              <a:rPr lang="en-US" dirty="0">
                <a:cs typeface="Arial" charset="0"/>
              </a:rPr>
              <a:t>End-of-Month Paperwork must also be completed by the new FSO</a:t>
            </a:r>
          </a:p>
          <a:p>
            <a:pPr lvl="3" indent="-365760">
              <a:spcBef>
                <a:spcPts val="600"/>
              </a:spcBef>
              <a:buClr>
                <a:schemeClr val="bg2">
                  <a:lumMod val="50000"/>
                </a:schemeClr>
              </a:buClr>
              <a:buSzPct val="100000"/>
              <a:buFont typeface="+mj-lt"/>
              <a:buAutoNum type="arabicPeriod"/>
            </a:pPr>
            <a:endParaRPr lang="en-US" dirty="0">
              <a:cs typeface="Arial" charset="0"/>
            </a:endParaRPr>
          </a:p>
          <a:p>
            <a:pPr marL="1164590" lvl="3" indent="-342900">
              <a:spcBef>
                <a:spcPts val="600"/>
              </a:spcBef>
              <a:buClr>
                <a:schemeClr val="bg2">
                  <a:lumMod val="50000"/>
                </a:schemeClr>
              </a:buClr>
              <a:buSzPct val="100000"/>
              <a:buFont typeface="+mj-lt"/>
              <a:buAutoNum type="arabicPeriod"/>
            </a:pPr>
            <a:endParaRPr lang="en-US" dirty="0">
              <a:cs typeface="Arial" charset="0"/>
            </a:endParaRPr>
          </a:p>
          <a:p>
            <a:pPr lvl="2" indent="-365760">
              <a:spcBef>
                <a:spcPts val="600"/>
              </a:spcBef>
              <a:buClr>
                <a:schemeClr val="bg2">
                  <a:lumMod val="50000"/>
                </a:schemeClr>
              </a:buClr>
              <a:buSzPct val="100000"/>
              <a:buFont typeface="+mj-lt"/>
              <a:buAutoNum type="arabicPeriod"/>
            </a:pPr>
            <a:endParaRPr lang="en-US" sz="2000" dirty="0">
              <a:cs typeface="Arial" charset="0"/>
            </a:endParaRPr>
          </a:p>
          <a:p>
            <a:pPr lvl="3" indent="-365760">
              <a:spcBef>
                <a:spcPts val="600"/>
              </a:spcBef>
              <a:buClr>
                <a:schemeClr val="bg2">
                  <a:lumMod val="50000"/>
                </a:schemeClr>
              </a:buClr>
              <a:buFont typeface="Arial" panose="020B0604020202020204" pitchFamily="34" charset="0"/>
              <a:buChar char="•"/>
            </a:pPr>
            <a:endParaRPr lang="en-US" dirty="0">
              <a:latin typeface="Arial" charset="0"/>
              <a:cs typeface="Arial" charset="0"/>
            </a:endParaRPr>
          </a:p>
        </p:txBody>
      </p:sp>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1276350"/>
          </a:xfrm>
        </p:spPr>
        <p:txBody>
          <a:bodyPr/>
          <a:lstStyle/>
          <a:p>
            <a:pPr algn="ctr"/>
            <a:r>
              <a:rPr lang="en-US" sz="5400" dirty="0"/>
              <a:t>Relief Paperwork</a:t>
            </a:r>
            <a:br>
              <a:rPr lang="en-US" sz="5400" dirty="0"/>
            </a:br>
            <a:r>
              <a:rPr lang="en-US" sz="2400" dirty="0"/>
              <a:t>(Performed by Incoming FSO)</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14400" y="609600"/>
            <a:ext cx="609600" cy="609600"/>
          </a:xfrm>
          <a:prstGeom prst="rect">
            <a:avLst/>
          </a:prstGeom>
        </p:spPr>
      </p:pic>
    </p:spTree>
    <p:extLst>
      <p:ext uri="{BB962C8B-B14F-4D97-AF65-F5344CB8AC3E}">
        <p14:creationId xmlns:p14="http://schemas.microsoft.com/office/powerpoint/2010/main" val="823841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1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990600"/>
            <a:ext cx="8229600" cy="971550"/>
          </a:xfrm>
        </p:spPr>
        <p:txBody>
          <a:bodyPr/>
          <a:lstStyle/>
          <a:p>
            <a:pPr algn="ctr"/>
            <a:r>
              <a:rPr lang="en-US" sz="5400" dirty="0"/>
              <a:t>Verifying Documents</a:t>
            </a:r>
            <a:br>
              <a:rPr lang="en-US" sz="5400" dirty="0"/>
            </a:br>
            <a:r>
              <a:rPr lang="en-US" sz="2400" dirty="0"/>
              <a:t>(Performed by Incoming FSO)</a:t>
            </a:r>
          </a:p>
        </p:txBody>
      </p:sp>
      <p:sp>
        <p:nvSpPr>
          <p:cNvPr id="2" name="Content Placeholder 1"/>
          <p:cNvSpPr>
            <a:spLocks noGrp="1"/>
          </p:cNvSpPr>
          <p:nvPr>
            <p:ph idx="1"/>
          </p:nvPr>
        </p:nvSpPr>
        <p:spPr>
          <a:xfrm>
            <a:off x="457200" y="2667000"/>
            <a:ext cx="8305800" cy="3657600"/>
          </a:xfrm>
        </p:spPr>
        <p:txBody>
          <a:bodyPr/>
          <a:lstStyle/>
          <a:p>
            <a:pPr marL="0" indent="0">
              <a:buNone/>
            </a:pPr>
            <a:r>
              <a:rPr lang="en-US" dirty="0"/>
              <a:t>FSO should review 06 months of the Unit’s Dining Facility Monthly Reports.  </a:t>
            </a:r>
          </a:p>
          <a:p>
            <a:pPr marL="0" indent="0">
              <a:buNone/>
            </a:pPr>
            <a:endParaRPr lang="en-US" dirty="0"/>
          </a:p>
          <a:p>
            <a:pPr marL="0" indent="0">
              <a:buNone/>
            </a:pPr>
            <a:r>
              <a:rPr lang="en-US" dirty="0"/>
              <a:t>This includes the FINCEN </a:t>
            </a:r>
            <a:r>
              <a:rPr lang="en-US" u="sng" dirty="0"/>
              <a:t>audited</a:t>
            </a:r>
            <a:r>
              <a:rPr lang="en-US" dirty="0"/>
              <a:t> copies of all CG-2576s.</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57200" y="400594"/>
            <a:ext cx="609600" cy="609600"/>
          </a:xfrm>
          <a:prstGeom prst="rect">
            <a:avLst/>
          </a:prstGeom>
        </p:spPr>
      </p:pic>
    </p:spTree>
    <p:extLst>
      <p:ext uri="{BB962C8B-B14F-4D97-AF65-F5344CB8AC3E}">
        <p14:creationId xmlns:p14="http://schemas.microsoft.com/office/powerpoint/2010/main" val="850239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4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1200150"/>
          </a:xfrm>
        </p:spPr>
        <p:txBody>
          <a:bodyPr/>
          <a:lstStyle/>
          <a:p>
            <a:pPr algn="ctr"/>
            <a:r>
              <a:rPr lang="en-US" sz="5400" dirty="0"/>
              <a:t>Physical Inventory</a:t>
            </a:r>
            <a:br>
              <a:rPr lang="en-US" sz="5400" dirty="0"/>
            </a:br>
            <a:r>
              <a:rPr lang="en-US" sz="2400" dirty="0"/>
              <a:t>(Performed by Incoming FSO)</a:t>
            </a:r>
          </a:p>
        </p:txBody>
      </p:sp>
      <p:sp>
        <p:nvSpPr>
          <p:cNvPr id="2" name="Content Placeholder 1"/>
          <p:cNvSpPr>
            <a:spLocks noGrp="1"/>
          </p:cNvSpPr>
          <p:nvPr>
            <p:ph idx="1"/>
          </p:nvPr>
        </p:nvSpPr>
        <p:spPr>
          <a:xfrm>
            <a:off x="990600" y="2286000"/>
            <a:ext cx="7772400" cy="4038600"/>
          </a:xfrm>
        </p:spPr>
        <p:txBody>
          <a:bodyPr/>
          <a:lstStyle/>
          <a:p>
            <a:pPr marL="0" indent="0">
              <a:buNone/>
            </a:pPr>
            <a:r>
              <a:rPr lang="en-US" dirty="0"/>
              <a:t>Incoming FSO should complete a Full Physical Inventory with the outgoing FSO.</a:t>
            </a:r>
          </a:p>
          <a:p>
            <a:pPr marL="0" indent="0">
              <a:buNone/>
            </a:pPr>
            <a:endParaRPr lang="en-US" dirty="0"/>
          </a:p>
          <a:p>
            <a:pPr marL="0" indent="0">
              <a:buNone/>
            </a:pPr>
            <a:r>
              <a:rPr lang="en-US" dirty="0"/>
              <a:t>FSO looks for:</a:t>
            </a:r>
          </a:p>
          <a:p>
            <a:pPr marL="0" indent="0">
              <a:buNone/>
            </a:pPr>
            <a:endParaRPr lang="en-US" sz="800" dirty="0"/>
          </a:p>
          <a:p>
            <a:pPr lvl="1">
              <a:buClr>
                <a:schemeClr val="bg2">
                  <a:lumMod val="50000"/>
                </a:schemeClr>
              </a:buClr>
            </a:pPr>
            <a:r>
              <a:rPr lang="en-US" dirty="0"/>
              <a:t>What food is on hand</a:t>
            </a:r>
          </a:p>
          <a:p>
            <a:pPr lvl="1">
              <a:buClr>
                <a:schemeClr val="bg2">
                  <a:lumMod val="50000"/>
                </a:schemeClr>
              </a:buClr>
            </a:pPr>
            <a:endParaRPr lang="en-US" sz="800" dirty="0"/>
          </a:p>
          <a:p>
            <a:pPr lvl="1">
              <a:buClr>
                <a:schemeClr val="bg2">
                  <a:lumMod val="50000"/>
                </a:schemeClr>
              </a:buClr>
            </a:pPr>
            <a:r>
              <a:rPr lang="en-US" dirty="0"/>
              <a:t>Why?  Accountability!</a:t>
            </a:r>
          </a:p>
          <a:p>
            <a:pPr marL="0" indent="0">
              <a:buNone/>
            </a:pPr>
            <a:endParaRPr lang="en-US"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90600" y="308610"/>
            <a:ext cx="609600" cy="609600"/>
          </a:xfrm>
          <a:prstGeom prst="rect">
            <a:avLst/>
          </a:prstGeom>
        </p:spPr>
      </p:pic>
    </p:spTree>
    <p:extLst>
      <p:ext uri="{BB962C8B-B14F-4D97-AF65-F5344CB8AC3E}">
        <p14:creationId xmlns:p14="http://schemas.microsoft.com/office/powerpoint/2010/main" val="29876133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896"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895350"/>
          </a:xfrm>
        </p:spPr>
        <p:txBody>
          <a:bodyPr/>
          <a:lstStyle/>
          <a:p>
            <a:pPr algn="ctr"/>
            <a:r>
              <a:rPr lang="en-US" sz="5400" dirty="0"/>
              <a:t>Accounts Receivable</a:t>
            </a:r>
            <a:br>
              <a:rPr lang="en-US" sz="5400" dirty="0"/>
            </a:br>
            <a:r>
              <a:rPr lang="en-US" sz="2400" dirty="0"/>
              <a:t>(Performed by Incoming FSO)</a:t>
            </a:r>
          </a:p>
        </p:txBody>
      </p:sp>
      <p:sp>
        <p:nvSpPr>
          <p:cNvPr id="2" name="Content Placeholder 1"/>
          <p:cNvSpPr>
            <a:spLocks noGrp="1"/>
          </p:cNvSpPr>
          <p:nvPr>
            <p:ph idx="1"/>
          </p:nvPr>
        </p:nvSpPr>
        <p:spPr>
          <a:xfrm>
            <a:off x="619991" y="1752600"/>
            <a:ext cx="8077200" cy="4724400"/>
          </a:xfrm>
        </p:spPr>
        <p:txBody>
          <a:bodyPr/>
          <a:lstStyle/>
          <a:p>
            <a:r>
              <a:rPr lang="en-US" dirty="0"/>
              <a:t>FSO should review:</a:t>
            </a:r>
          </a:p>
          <a:p>
            <a:pPr lvl="1">
              <a:buClr>
                <a:schemeClr val="bg2">
                  <a:lumMod val="50000"/>
                </a:schemeClr>
              </a:buClr>
              <a:buFont typeface="Courier New" panose="02070309020205020404" pitchFamily="49" charset="0"/>
              <a:buChar char="o"/>
            </a:pPr>
            <a:r>
              <a:rPr lang="en-US" dirty="0"/>
              <a:t> The Unit’s ASDR</a:t>
            </a:r>
          </a:p>
          <a:p>
            <a:pPr lvl="1">
              <a:buClr>
                <a:schemeClr val="bg2">
                  <a:lumMod val="50000"/>
                </a:schemeClr>
              </a:buClr>
            </a:pPr>
            <a:endParaRPr lang="en-US" sz="800" dirty="0"/>
          </a:p>
          <a:p>
            <a:r>
              <a:rPr lang="en-US" dirty="0"/>
              <a:t>FSO should Physically Count all Cash on Hand at the Unit.</a:t>
            </a:r>
          </a:p>
          <a:p>
            <a:endParaRPr lang="en-US" sz="800" dirty="0"/>
          </a:p>
          <a:p>
            <a:r>
              <a:rPr lang="en-US" dirty="0"/>
              <a:t>FSO should look for:</a:t>
            </a:r>
            <a:endParaRPr lang="en-US" sz="800" dirty="0"/>
          </a:p>
          <a:p>
            <a:pPr marL="709613" lvl="1" indent="-342900">
              <a:buClr>
                <a:schemeClr val="bg2">
                  <a:lumMod val="50000"/>
                </a:schemeClr>
              </a:buClr>
              <a:buFont typeface="Courier New" panose="02070309020205020404" pitchFamily="49" charset="0"/>
              <a:buChar char="o"/>
            </a:pPr>
            <a:r>
              <a:rPr lang="en-US" dirty="0"/>
              <a:t>Where are funds kept?</a:t>
            </a:r>
            <a:endParaRPr lang="en-US" sz="800" dirty="0"/>
          </a:p>
          <a:p>
            <a:pPr marL="709613" lvl="1" indent="-342900">
              <a:buClr>
                <a:schemeClr val="bg2">
                  <a:lumMod val="50000"/>
                </a:schemeClr>
              </a:buClr>
              <a:buFont typeface="Courier New" panose="02070309020205020404" pitchFamily="49" charset="0"/>
              <a:buChar char="o"/>
            </a:pPr>
            <a:r>
              <a:rPr lang="en-US" dirty="0"/>
              <a:t>How much is there?</a:t>
            </a:r>
          </a:p>
          <a:p>
            <a:pPr marL="709613" lvl="1" indent="-342900">
              <a:buClr>
                <a:schemeClr val="bg2">
                  <a:lumMod val="50000"/>
                </a:schemeClr>
              </a:buClr>
              <a:buFont typeface="Courier New" panose="02070309020205020404" pitchFamily="49" charset="0"/>
              <a:buChar char="o"/>
            </a:pPr>
            <a:r>
              <a:rPr lang="en-US" dirty="0"/>
              <a:t>When was last Transmittal?</a:t>
            </a:r>
          </a:p>
          <a:p>
            <a:pPr marL="709613" lvl="1" indent="-342900">
              <a:buClr>
                <a:schemeClr val="bg2">
                  <a:lumMod val="50000"/>
                </a:schemeClr>
              </a:buClr>
              <a:buFont typeface="Courier New" panose="02070309020205020404" pitchFamily="49" charset="0"/>
              <a:buChar char="o"/>
            </a:pPr>
            <a:r>
              <a:rPr lang="en-US" dirty="0"/>
              <a:t>Do OGD Receipts match Transmittal?</a:t>
            </a:r>
          </a:p>
          <a:p>
            <a:pPr marL="709613" lvl="1" indent="-342900">
              <a:buClr>
                <a:schemeClr val="bg2">
                  <a:lumMod val="50000"/>
                </a:schemeClr>
              </a:buClr>
              <a:buFont typeface="Courier New" panose="02070309020205020404" pitchFamily="49" charset="0"/>
              <a:buChar char="o"/>
            </a:pPr>
            <a:r>
              <a:rPr lang="en-US" dirty="0"/>
              <a:t>Does all this match the Cash Log?</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00891" y="300446"/>
            <a:ext cx="609600" cy="609600"/>
          </a:xfrm>
          <a:prstGeom prst="rect">
            <a:avLst/>
          </a:prstGeom>
        </p:spPr>
      </p:pic>
    </p:spTree>
    <p:extLst>
      <p:ext uri="{BB962C8B-B14F-4D97-AF65-F5344CB8AC3E}">
        <p14:creationId xmlns:p14="http://schemas.microsoft.com/office/powerpoint/2010/main" val="71656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09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1200150"/>
          </a:xfrm>
        </p:spPr>
        <p:txBody>
          <a:bodyPr/>
          <a:lstStyle/>
          <a:p>
            <a:pPr algn="ctr"/>
            <a:r>
              <a:rPr lang="en-US" sz="5400" dirty="0"/>
              <a:t>Vendor Verification</a:t>
            </a:r>
            <a:br>
              <a:rPr lang="en-US" sz="5400" dirty="0"/>
            </a:br>
            <a:r>
              <a:rPr lang="en-US" sz="2400" dirty="0"/>
              <a:t>(Performed by incoming FSO)</a:t>
            </a:r>
          </a:p>
        </p:txBody>
      </p:sp>
      <p:sp>
        <p:nvSpPr>
          <p:cNvPr id="2" name="Content Placeholder 1"/>
          <p:cNvSpPr>
            <a:spLocks noGrp="1"/>
          </p:cNvSpPr>
          <p:nvPr>
            <p:ph idx="1"/>
          </p:nvPr>
        </p:nvSpPr>
        <p:spPr>
          <a:xfrm>
            <a:off x="685800" y="2438400"/>
            <a:ext cx="8077200" cy="3886200"/>
          </a:xfrm>
        </p:spPr>
        <p:txBody>
          <a:bodyPr/>
          <a:lstStyle/>
          <a:p>
            <a:pPr marL="0" indent="0">
              <a:buNone/>
            </a:pPr>
            <a:r>
              <a:rPr lang="en-US" dirty="0"/>
              <a:t>FSO should Verify the Account Standings with Vendors:</a:t>
            </a:r>
          </a:p>
          <a:p>
            <a:pPr marL="0" indent="0">
              <a:buNone/>
            </a:pPr>
            <a:endParaRPr lang="en-US" sz="800" dirty="0"/>
          </a:p>
          <a:p>
            <a:pPr marL="709613" lvl="1" indent="-342900">
              <a:buClr>
                <a:schemeClr val="bg2">
                  <a:lumMod val="50000"/>
                </a:schemeClr>
              </a:buClr>
            </a:pPr>
            <a:r>
              <a:rPr lang="en-US" dirty="0"/>
              <a:t>Don’t allow vendors to file purchase card information</a:t>
            </a:r>
          </a:p>
          <a:p>
            <a:pPr marL="709613" lvl="1" indent="-342900">
              <a:buClr>
                <a:schemeClr val="bg2">
                  <a:lumMod val="50000"/>
                </a:schemeClr>
              </a:buClr>
            </a:pPr>
            <a:endParaRPr lang="en-US" sz="800" dirty="0"/>
          </a:p>
          <a:p>
            <a:pPr marL="709613" lvl="1" indent="-342900">
              <a:buClr>
                <a:schemeClr val="bg2">
                  <a:lumMod val="50000"/>
                </a:schemeClr>
              </a:buClr>
            </a:pPr>
            <a:r>
              <a:rPr lang="en-US" dirty="0"/>
              <a:t>Check for pending charges</a:t>
            </a:r>
          </a:p>
          <a:p>
            <a:pPr marL="709613" lvl="1" indent="-342900">
              <a:buClr>
                <a:schemeClr val="bg2">
                  <a:lumMod val="50000"/>
                </a:schemeClr>
              </a:buClr>
            </a:pPr>
            <a:endParaRPr lang="en-US" sz="800" dirty="0"/>
          </a:p>
          <a:p>
            <a:pPr marL="709613" lvl="1" indent="-342900">
              <a:buClr>
                <a:schemeClr val="bg2">
                  <a:lumMod val="50000"/>
                </a:schemeClr>
              </a:buClr>
            </a:pPr>
            <a:r>
              <a:rPr lang="en-US" dirty="0"/>
              <a:t>Check for recurring charges</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 y="1000125"/>
            <a:ext cx="609600" cy="609600"/>
          </a:xfrm>
          <a:prstGeom prst="rect">
            <a:avLst/>
          </a:prstGeom>
        </p:spPr>
      </p:pic>
    </p:spTree>
    <p:extLst>
      <p:ext uri="{BB962C8B-B14F-4D97-AF65-F5344CB8AC3E}">
        <p14:creationId xmlns:p14="http://schemas.microsoft.com/office/powerpoint/2010/main" val="3454834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27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895350"/>
          </a:xfrm>
        </p:spPr>
        <p:txBody>
          <a:bodyPr/>
          <a:lstStyle/>
          <a:p>
            <a:pPr algn="ctr"/>
            <a:r>
              <a:rPr lang="en-US" sz="5400" dirty="0"/>
              <a:t>Purchase Cards</a:t>
            </a:r>
          </a:p>
        </p:txBody>
      </p:sp>
      <p:sp>
        <p:nvSpPr>
          <p:cNvPr id="2" name="Content Placeholder 1"/>
          <p:cNvSpPr>
            <a:spLocks noGrp="1"/>
          </p:cNvSpPr>
          <p:nvPr>
            <p:ph idx="1"/>
          </p:nvPr>
        </p:nvSpPr>
        <p:spPr>
          <a:xfrm>
            <a:off x="685800" y="2286000"/>
            <a:ext cx="8077200" cy="4038600"/>
          </a:xfrm>
        </p:spPr>
        <p:txBody>
          <a:bodyPr/>
          <a:lstStyle/>
          <a:p>
            <a:r>
              <a:rPr lang="en-US" dirty="0"/>
              <a:t>Outgoing FSO shall give Purchase Card cancellation notice 2 weeks prior to relief</a:t>
            </a:r>
          </a:p>
          <a:p>
            <a:endParaRPr lang="en-US" dirty="0"/>
          </a:p>
          <a:p>
            <a:r>
              <a:rPr lang="en-US" dirty="0"/>
              <a:t>Prior to reporting, the Incoming FSO shall contact Approving Official (AO) at new Unit to start the process for obtaining a Purchase Card</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90600" y="847725"/>
            <a:ext cx="609600" cy="609600"/>
          </a:xfrm>
          <a:prstGeom prst="rect">
            <a:avLst/>
          </a:prstGeom>
        </p:spPr>
      </p:pic>
    </p:spTree>
    <p:extLst>
      <p:ext uri="{BB962C8B-B14F-4D97-AF65-F5344CB8AC3E}">
        <p14:creationId xmlns:p14="http://schemas.microsoft.com/office/powerpoint/2010/main" val="1563650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6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895350"/>
          </a:xfrm>
        </p:spPr>
        <p:txBody>
          <a:bodyPr/>
          <a:lstStyle/>
          <a:p>
            <a:pPr algn="ctr"/>
            <a:r>
              <a:rPr lang="en-US" sz="5400" dirty="0"/>
              <a:t>FSO Relief Memorandum</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 y="1600200"/>
            <a:ext cx="7848600" cy="5029200"/>
          </a:xfrm>
          <a:prstGeom prst="rect">
            <a:avLst/>
          </a:prstGeom>
          <a:ln w="19050">
            <a:solidFill>
              <a:schemeClr val="tx1"/>
            </a:solidFill>
          </a:ln>
          <a:effectLst>
            <a:outerShdw blurRad="50800" dist="38100" dir="2700000" algn="tl" rotWithShape="0">
              <a:prstClr val="black">
                <a:alpha val="40000"/>
              </a:prstClr>
            </a:outerShdw>
          </a:effec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90600" y="0"/>
            <a:ext cx="609600" cy="609600"/>
          </a:xfrm>
          <a:prstGeom prst="rect">
            <a:avLst/>
          </a:prstGeom>
        </p:spPr>
      </p:pic>
    </p:spTree>
    <p:extLst>
      <p:ext uri="{BB962C8B-B14F-4D97-AF65-F5344CB8AC3E}">
        <p14:creationId xmlns:p14="http://schemas.microsoft.com/office/powerpoint/2010/main" val="35953747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51" fill="hold"/>
                                        <p:tgtEl>
                                          <p:spTgt spid="2"/>
                                        </p:tgtEl>
                                      </p:cBhvr>
                                    </p:cmd>
                                  </p:childTnLst>
                                </p:cTn>
                              </p:par>
                            </p:childTnLst>
                          </p:cTn>
                        </p:par>
                      </p:childTnLst>
                    </p:cTn>
                  </p:par>
                </p:childTnLst>
              </p:cTn>
              <p:nextCondLst>
                <p:cond evt="onClick" delay="0">
                  <p:tgtEl>
                    <p:spTgt spid="2"/>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1504950"/>
          </a:xfrm>
        </p:spPr>
        <p:txBody>
          <a:bodyPr/>
          <a:lstStyle/>
          <a:p>
            <a:pPr algn="ctr"/>
            <a:r>
              <a:rPr lang="en-US" sz="5400" dirty="0"/>
              <a:t>FSO Relief Memorandum, continued</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47364" y="2743200"/>
            <a:ext cx="6249272" cy="3315163"/>
          </a:xfrm>
          <a:prstGeom prst="rect">
            <a:avLst/>
          </a:prstGeom>
          <a:ln w="19050">
            <a:solidFill>
              <a:schemeClr val="tx1"/>
            </a:solidFill>
          </a:ln>
          <a:effectLst>
            <a:outerShdw blurRad="50800" dist="38100" dir="2700000" algn="tl" rotWithShape="0">
              <a:prstClr val="black">
                <a:alpha val="40000"/>
              </a:prstClr>
            </a:outerShdw>
          </a:effec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7764" y="1457325"/>
            <a:ext cx="609600" cy="609600"/>
          </a:xfrm>
          <a:prstGeom prst="rect">
            <a:avLst/>
          </a:prstGeom>
        </p:spPr>
      </p:pic>
    </p:spTree>
    <p:extLst>
      <p:ext uri="{BB962C8B-B14F-4D97-AF65-F5344CB8AC3E}">
        <p14:creationId xmlns:p14="http://schemas.microsoft.com/office/powerpoint/2010/main" val="2521823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46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1428750"/>
          </a:xfrm>
        </p:spPr>
        <p:txBody>
          <a:bodyPr/>
          <a:lstStyle/>
          <a:p>
            <a:pPr algn="ctr"/>
            <a:r>
              <a:rPr lang="en-US" sz="4800" dirty="0"/>
              <a:t>FSO Relief Memorandum, continued</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5400" y="2286000"/>
            <a:ext cx="6553200" cy="4229797"/>
          </a:xfrm>
          <a:prstGeom prst="rect">
            <a:avLst/>
          </a:prstGeom>
          <a:ln w="19050">
            <a:solidFill>
              <a:schemeClr val="tx1"/>
            </a:solidFill>
          </a:ln>
          <a:effectLst>
            <a:outerShdw blurRad="50800" dist="38100" dir="2700000" algn="tl" rotWithShape="0">
              <a:prstClr val="black">
                <a:alpha val="40000"/>
              </a:prstClr>
            </a:outerShdw>
          </a:effec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52400" y="95250"/>
            <a:ext cx="609600" cy="609600"/>
          </a:xfrm>
          <a:prstGeom prst="rect">
            <a:avLst/>
          </a:prstGeom>
        </p:spPr>
      </p:pic>
    </p:spTree>
    <p:extLst>
      <p:ext uri="{BB962C8B-B14F-4D97-AF65-F5344CB8AC3E}">
        <p14:creationId xmlns:p14="http://schemas.microsoft.com/office/powerpoint/2010/main" val="306612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96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1581150"/>
          </a:xfrm>
        </p:spPr>
        <p:txBody>
          <a:bodyPr/>
          <a:lstStyle/>
          <a:p>
            <a:pPr algn="ctr"/>
            <a:r>
              <a:rPr lang="en-US" sz="5400" dirty="0"/>
              <a:t>FSO Relief Memorandum, continued</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23574" y="2895600"/>
            <a:ext cx="6096851" cy="3191320"/>
          </a:xfrm>
          <a:prstGeom prst="rect">
            <a:avLst/>
          </a:prstGeom>
          <a:ln w="19050">
            <a:solidFill>
              <a:schemeClr val="tx1"/>
            </a:solidFill>
          </a:ln>
          <a:effectLst>
            <a:outerShdw blurRad="50800" dist="38100" dir="2700000" algn="tl" rotWithShape="0">
              <a:prstClr val="black">
                <a:alpha val="40000"/>
              </a:prstClr>
            </a:outerShdw>
          </a:effec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13974" y="-34834"/>
            <a:ext cx="609600" cy="609600"/>
          </a:xfrm>
          <a:prstGeom prst="rect">
            <a:avLst/>
          </a:prstGeom>
        </p:spPr>
      </p:pic>
    </p:spTree>
    <p:extLst>
      <p:ext uri="{BB962C8B-B14F-4D97-AF65-F5344CB8AC3E}">
        <p14:creationId xmlns:p14="http://schemas.microsoft.com/office/powerpoint/2010/main" val="534948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37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1047750"/>
          </a:xfrm>
        </p:spPr>
        <p:txBody>
          <a:bodyPr/>
          <a:lstStyle/>
          <a:p>
            <a:pPr algn="ctr"/>
            <a:r>
              <a:rPr lang="en-US" sz="4800" dirty="0"/>
              <a:t>FSO Designation Memorandum</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800" y="1828800"/>
            <a:ext cx="7086600" cy="4724400"/>
          </a:xfrm>
          <a:prstGeom prst="rect">
            <a:avLst/>
          </a:prstGeom>
          <a:ln w="19050">
            <a:solidFill>
              <a:schemeClr val="tx1"/>
            </a:solidFill>
          </a:ln>
          <a:effectLst>
            <a:outerShdw blurRad="50800" dist="38100" dir="2700000" algn="tl" rotWithShape="0">
              <a:prstClr val="black">
                <a:alpha val="40000"/>
              </a:prstClr>
            </a:outerShdw>
          </a:effec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14400" y="304800"/>
            <a:ext cx="609600" cy="609600"/>
          </a:xfrm>
          <a:prstGeom prst="rect">
            <a:avLst/>
          </a:prstGeom>
        </p:spPr>
      </p:pic>
    </p:spTree>
    <p:extLst>
      <p:ext uri="{BB962C8B-B14F-4D97-AF65-F5344CB8AC3E}">
        <p14:creationId xmlns:p14="http://schemas.microsoft.com/office/powerpoint/2010/main" val="666169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51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914400" y="1600200"/>
            <a:ext cx="7620000" cy="4800600"/>
          </a:xfrm>
        </p:spPr>
        <p:txBody>
          <a:bodyPr/>
          <a:lstStyle/>
          <a:p>
            <a:pPr>
              <a:buClr>
                <a:schemeClr val="bg2">
                  <a:lumMod val="50000"/>
                </a:schemeClr>
              </a:buClr>
              <a:buSzPct val="90000"/>
              <a:defRPr/>
            </a:pPr>
            <a:r>
              <a:rPr lang="en-US" dirty="0"/>
              <a:t>Types of Relief</a:t>
            </a:r>
          </a:p>
          <a:p>
            <a:pPr>
              <a:buClr>
                <a:schemeClr val="bg2">
                  <a:lumMod val="50000"/>
                </a:schemeClr>
              </a:buClr>
              <a:buSzPct val="90000"/>
              <a:defRPr/>
            </a:pPr>
            <a:r>
              <a:rPr lang="en-US" dirty="0"/>
              <a:t>Relief Paperwork</a:t>
            </a:r>
          </a:p>
          <a:p>
            <a:pPr>
              <a:buClr>
                <a:schemeClr val="bg2">
                  <a:lumMod val="50000"/>
                </a:schemeClr>
              </a:buClr>
              <a:buSzPct val="90000"/>
              <a:defRPr/>
            </a:pPr>
            <a:r>
              <a:rPr lang="en-US" dirty="0"/>
              <a:t>Verifying Documents</a:t>
            </a:r>
          </a:p>
          <a:p>
            <a:pPr>
              <a:buClr>
                <a:schemeClr val="bg2">
                  <a:lumMod val="50000"/>
                </a:schemeClr>
              </a:buClr>
              <a:buSzPct val="90000"/>
              <a:defRPr/>
            </a:pPr>
            <a:r>
              <a:rPr lang="en-US" dirty="0"/>
              <a:t>Physical Inventory</a:t>
            </a:r>
          </a:p>
          <a:p>
            <a:pPr>
              <a:buClr>
                <a:schemeClr val="bg2">
                  <a:lumMod val="50000"/>
                </a:schemeClr>
              </a:buClr>
              <a:buSzPct val="90000"/>
              <a:defRPr/>
            </a:pPr>
            <a:r>
              <a:rPr lang="en-US" dirty="0"/>
              <a:t>Cash Count</a:t>
            </a:r>
          </a:p>
          <a:p>
            <a:pPr>
              <a:buClr>
                <a:schemeClr val="bg2">
                  <a:lumMod val="50000"/>
                </a:schemeClr>
              </a:buClr>
              <a:buSzPct val="90000"/>
              <a:defRPr/>
            </a:pPr>
            <a:r>
              <a:rPr lang="en-US" dirty="0"/>
              <a:t>Vendor Verification</a:t>
            </a:r>
          </a:p>
          <a:p>
            <a:pPr>
              <a:buClr>
                <a:schemeClr val="bg2">
                  <a:lumMod val="50000"/>
                </a:schemeClr>
              </a:buClr>
              <a:buSzPct val="90000"/>
              <a:defRPr/>
            </a:pPr>
            <a:r>
              <a:rPr lang="en-US" dirty="0"/>
              <a:t>Purchase Cards</a:t>
            </a:r>
          </a:p>
          <a:p>
            <a:pPr>
              <a:buClr>
                <a:schemeClr val="bg2">
                  <a:lumMod val="50000"/>
                </a:schemeClr>
              </a:buClr>
              <a:buSzPct val="90000"/>
              <a:defRPr/>
            </a:pPr>
            <a:r>
              <a:rPr lang="en-US" dirty="0"/>
              <a:t>Relief Memorandum</a:t>
            </a:r>
          </a:p>
          <a:p>
            <a:pPr>
              <a:buClr>
                <a:schemeClr val="bg2">
                  <a:lumMod val="50000"/>
                </a:schemeClr>
              </a:buClr>
              <a:buSzPct val="90000"/>
              <a:defRPr/>
            </a:pPr>
            <a:r>
              <a:rPr lang="en-US" dirty="0"/>
              <a:t>Designation Memorandum</a:t>
            </a:r>
          </a:p>
          <a:p>
            <a:pPr>
              <a:buClr>
                <a:schemeClr val="bg2">
                  <a:lumMod val="50000"/>
                </a:schemeClr>
              </a:buClr>
              <a:buSzPct val="90000"/>
              <a:defRPr/>
            </a:pPr>
            <a:r>
              <a:rPr lang="en-US" dirty="0"/>
              <a:t>Questions?</a:t>
            </a:r>
          </a:p>
          <a:p>
            <a:pPr marL="552450" indent="-552450">
              <a:buClr>
                <a:schemeClr val="tx1"/>
              </a:buClr>
              <a:buSzPct val="90000"/>
              <a:buFont typeface="Arial" charset="0"/>
              <a:buNone/>
              <a:defRPr/>
            </a:pPr>
            <a:endParaRPr lang="en-US" sz="3600" dirty="0"/>
          </a:p>
          <a:p>
            <a:pPr marL="552450" indent="-552450">
              <a:buClr>
                <a:schemeClr val="tx1"/>
              </a:buClr>
              <a:buSzPct val="90000"/>
              <a:buFont typeface="Arial" charset="0"/>
              <a:buNone/>
              <a:defRPr/>
            </a:pPr>
            <a:endParaRPr lang="en-US" sz="3600" dirty="0"/>
          </a:p>
          <a:p>
            <a:pPr marL="552450" indent="-552450">
              <a:buClr>
                <a:schemeClr val="tx1"/>
              </a:buClr>
              <a:buSzPct val="90000"/>
              <a:buFont typeface="Wingdings" pitchFamily="2" charset="2"/>
              <a:buAutoNum type="arabicPeriod"/>
              <a:defRPr/>
            </a:pPr>
            <a:endParaRPr lang="en-US" sz="3600" dirty="0"/>
          </a:p>
          <a:p>
            <a:pPr eaLnBrk="1" hangingPunct="1">
              <a:buClr>
                <a:srgbClr val="820000"/>
              </a:buClr>
              <a:buFont typeface="Arial" charset="0"/>
              <a:buNone/>
              <a:defRPr/>
            </a:pPr>
            <a:endParaRPr lang="en-US" sz="2800" dirty="0">
              <a:latin typeface="Arial" charset="0"/>
              <a:cs typeface="Arial" charset="0"/>
            </a:endParaRPr>
          </a:p>
        </p:txBody>
      </p:sp>
      <p:sp>
        <p:nvSpPr>
          <p:cNvPr id="4" name="Title 1">
            <a:extLst>
              <a:ext uri="{FF2B5EF4-FFF2-40B4-BE49-F238E27FC236}">
                <a16:creationId xmlns:a16="http://schemas.microsoft.com/office/drawing/2014/main" id="{572FAA7A-3606-4599-BEAA-56A287261DAC}"/>
              </a:ext>
            </a:extLst>
          </p:cNvPr>
          <p:cNvSpPr>
            <a:spLocks noGrp="1"/>
          </p:cNvSpPr>
          <p:nvPr>
            <p:ph type="title"/>
          </p:nvPr>
        </p:nvSpPr>
        <p:spPr>
          <a:xfrm>
            <a:off x="457200" y="704850"/>
            <a:ext cx="8229600" cy="742950"/>
          </a:xfrm>
        </p:spPr>
        <p:txBody>
          <a:bodyPr/>
          <a:lstStyle/>
          <a:p>
            <a:pPr algn="ctr"/>
            <a:r>
              <a:rPr lang="en-US" sz="5400" dirty="0"/>
              <a:t>Summary and Review</a:t>
            </a:r>
          </a:p>
        </p:txBody>
      </p:sp>
      <p:pic>
        <p:nvPicPr>
          <p:cNvPr id="5" name="Picture 4" descr="USCGShield.png">
            <a:extLst>
              <a:ext uri="{FF2B5EF4-FFF2-40B4-BE49-F238E27FC236}">
                <a16:creationId xmlns:a16="http://schemas.microsoft.com/office/drawing/2014/main" id="{D5CA6533-BC48-4C2C-A291-FE77DA987434}"/>
              </a:ext>
            </a:extLst>
          </p:cNvPr>
          <p:cNvPicPr>
            <a:picLocks noChangeAspect="1"/>
          </p:cNvPicPr>
          <p:nvPr/>
        </p:nvPicPr>
        <p:blipFill>
          <a:blip r:embed="rId5" cstate="print"/>
          <a:srcRect/>
          <a:stretch>
            <a:fillRect/>
          </a:stretch>
        </p:blipFill>
        <p:spPr bwMode="auto">
          <a:xfrm>
            <a:off x="6553200" y="5029200"/>
            <a:ext cx="1612900" cy="1493085"/>
          </a:xfrm>
          <a:prstGeom prst="rect">
            <a:avLst/>
          </a:prstGeom>
          <a:noFill/>
          <a:ln w="9525">
            <a:noFill/>
            <a:miter lim="800000"/>
            <a:headEnd/>
            <a:tailEnd/>
          </a:ln>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14400" y="247650"/>
            <a:ext cx="609600" cy="609600"/>
          </a:xfrm>
          <a:prstGeom prst="rect">
            <a:avLst/>
          </a:prstGeom>
        </p:spPr>
      </p:pic>
    </p:spTree>
    <p:extLst>
      <p:ext uri="{BB962C8B-B14F-4D97-AF65-F5344CB8AC3E}">
        <p14:creationId xmlns:p14="http://schemas.microsoft.com/office/powerpoint/2010/main" val="286785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5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3E7F-E8F1-498A-932A-69F05BD62152}"/>
              </a:ext>
            </a:extLst>
          </p:cNvPr>
          <p:cNvSpPr>
            <a:spLocks noGrp="1"/>
          </p:cNvSpPr>
          <p:nvPr>
            <p:ph type="ctrTitle"/>
          </p:nvPr>
        </p:nvSpPr>
        <p:spPr>
          <a:xfrm>
            <a:off x="228600" y="878389"/>
            <a:ext cx="8600440" cy="1621656"/>
          </a:xfrm>
        </p:spPr>
        <p:txBody>
          <a:bodyPr>
            <a:normAutofit fontScale="90000"/>
          </a:bodyPr>
          <a:lstStyle/>
          <a:p>
            <a:pPr algn="ctr"/>
            <a:br>
              <a:rPr lang="en-US" dirty="0"/>
            </a:br>
            <a:r>
              <a:rPr lang="en-US" dirty="0"/>
              <a:t>Congratulations!</a:t>
            </a:r>
            <a:br>
              <a:rPr lang="en-US" dirty="0"/>
            </a:br>
            <a:r>
              <a:rPr lang="en-US" sz="3600" dirty="0">
                <a:solidFill>
                  <a:schemeClr val="tx1"/>
                </a:solidFill>
              </a:rPr>
              <a:t>You have completed the LECTURE for Unit 11. Lesson 1. FSO RELIEF </a:t>
            </a:r>
          </a:p>
        </p:txBody>
      </p:sp>
      <p:pic>
        <p:nvPicPr>
          <p:cNvPr id="7" name="Picture 4" descr="USCGShield.png">
            <a:extLst>
              <a:ext uri="{FF2B5EF4-FFF2-40B4-BE49-F238E27FC236}">
                <a16:creationId xmlns:a16="http://schemas.microsoft.com/office/drawing/2014/main" id="{CBA28187-62C7-4901-965B-FF565CA80C9C}"/>
              </a:ext>
            </a:extLst>
          </p:cNvPr>
          <p:cNvPicPr>
            <a:picLocks noChangeAspect="1"/>
          </p:cNvPicPr>
          <p:nvPr/>
        </p:nvPicPr>
        <p:blipFill>
          <a:blip r:embed="rId3" cstate="print"/>
          <a:srcRect/>
          <a:stretch>
            <a:fillRect/>
          </a:stretch>
        </p:blipFill>
        <p:spPr bwMode="auto">
          <a:xfrm>
            <a:off x="3352800" y="2667000"/>
            <a:ext cx="1790700" cy="1621655"/>
          </a:xfrm>
          <a:prstGeom prst="rect">
            <a:avLst/>
          </a:prstGeom>
          <a:noFill/>
          <a:ln w="9525">
            <a:noFill/>
            <a:miter lim="800000"/>
            <a:headEnd/>
            <a:tailEnd/>
          </a:ln>
        </p:spPr>
      </p:pic>
      <p:sp>
        <p:nvSpPr>
          <p:cNvPr id="4" name="TextBox 3">
            <a:extLst>
              <a:ext uri="{FF2B5EF4-FFF2-40B4-BE49-F238E27FC236}">
                <a16:creationId xmlns:a16="http://schemas.microsoft.com/office/drawing/2014/main" id="{571D402A-D623-4ECE-83A1-329D2491C03D}"/>
              </a:ext>
            </a:extLst>
          </p:cNvPr>
          <p:cNvSpPr txBox="1"/>
          <p:nvPr/>
        </p:nvSpPr>
        <p:spPr>
          <a:xfrm>
            <a:off x="228600" y="4419600"/>
            <a:ext cx="8915400" cy="2308324"/>
          </a:xfrm>
          <a:prstGeom prst="rect">
            <a:avLst/>
          </a:prstGeom>
          <a:noFill/>
        </p:spPr>
        <p:txBody>
          <a:bodyPr wrap="square" rtlCol="0">
            <a:spAutoFit/>
          </a:bodyPr>
          <a:lstStyle/>
          <a:p>
            <a:r>
              <a:rPr lang="en-US" sz="2400" dirty="0">
                <a:latin typeface="+mn-lt"/>
              </a:rPr>
              <a:t>Next Steps:</a:t>
            </a:r>
          </a:p>
          <a:p>
            <a:pPr marL="342900" indent="-342900">
              <a:buFont typeface="+mj-lt"/>
              <a:buAutoNum type="arabicPeriod"/>
            </a:pPr>
            <a:r>
              <a:rPr lang="en-US" sz="2000" dirty="0">
                <a:latin typeface="+mn-lt"/>
              </a:rPr>
              <a:t>Refer to User Guide (Unit 11, Lesson 1) for instructions on how to complete PRACTICE. </a:t>
            </a:r>
          </a:p>
          <a:p>
            <a:pPr marL="342900" indent="-342900">
              <a:buFont typeface="+mj-lt"/>
              <a:buAutoNum type="arabicPeriod"/>
            </a:pPr>
            <a:r>
              <a:rPr lang="en-US" sz="2000" dirty="0">
                <a:latin typeface="+mn-lt"/>
              </a:rPr>
              <a:t>Access </a:t>
            </a:r>
            <a:r>
              <a:rPr lang="en-US" sz="2000" dirty="0" err="1">
                <a:latin typeface="+mn-lt"/>
              </a:rPr>
              <a:t>milSuite</a:t>
            </a:r>
            <a:r>
              <a:rPr lang="en-US" sz="2000" dirty="0">
                <a:latin typeface="+mn-lt"/>
              </a:rPr>
              <a:t> U11,L1 “PRACTICE” section to complete Practice. </a:t>
            </a:r>
          </a:p>
          <a:p>
            <a:pPr marL="342900" indent="-342900">
              <a:buFont typeface="+mj-lt"/>
              <a:buAutoNum type="arabicPeriod"/>
            </a:pPr>
            <a:r>
              <a:rPr lang="en-US" sz="2000" dirty="0">
                <a:latin typeface="+mn-lt"/>
              </a:rPr>
              <a:t>Submit your practice to instructor for feedback. </a:t>
            </a:r>
          </a:p>
          <a:p>
            <a:pPr marL="342900" indent="-342900">
              <a:buFont typeface="+mj-lt"/>
              <a:buAutoNum type="arabicPeriod"/>
            </a:pPr>
            <a:r>
              <a:rPr lang="en-US" sz="2000" dirty="0">
                <a:latin typeface="+mn-lt"/>
              </a:rPr>
              <a:t>After successful completion of your practice activity, access User Guide and </a:t>
            </a:r>
            <a:r>
              <a:rPr lang="en-US" sz="2000" dirty="0" err="1">
                <a:latin typeface="+mn-lt"/>
              </a:rPr>
              <a:t>milSuite</a:t>
            </a:r>
            <a:r>
              <a:rPr lang="en-US" sz="2000" dirty="0">
                <a:latin typeface="+mn-lt"/>
              </a:rPr>
              <a:t> to complete ASSESSMENT, then submit for instructor evaluation.</a:t>
            </a:r>
          </a:p>
        </p:txBody>
      </p:sp>
    </p:spTree>
    <p:extLst>
      <p:ext uri="{BB962C8B-B14F-4D97-AF65-F5344CB8AC3E}">
        <p14:creationId xmlns:p14="http://schemas.microsoft.com/office/powerpoint/2010/main" val="2183888906"/>
      </p:ext>
    </p:extLst>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8E15B7F8D642468021D843C556206B" ma:contentTypeVersion="0" ma:contentTypeDescription="Create a new document." ma:contentTypeScope="" ma:versionID="91af762e0c41b118416e01583dd2dec0">
  <xsd:schema xmlns:xsd="http://www.w3.org/2001/XMLSchema" xmlns:xs="http://www.w3.org/2001/XMLSchema" xmlns:p="http://schemas.microsoft.com/office/2006/metadata/properties" xmlns:ns2="b9d87d8e-2e07-46b2-92a5-8b8b5755d768" targetNamespace="http://schemas.microsoft.com/office/2006/metadata/properties" ma:root="true" ma:fieldsID="0e77461395c912487d40392114bd15f3" ns2:_="">
    <xsd:import namespace="b9d87d8e-2e07-46b2-92a5-8b8b5755d768"/>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87d8e-2e07-46b2-92a5-8b8b5755d7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b9d87d8e-2e07-46b2-92a5-8b8b5755d768">DC3HDHFYPPD6-1940710064-8</_dlc_DocId>
    <_dlc_DocIdUrl xmlns="b9d87d8e-2e07-46b2-92a5-8b8b5755d768">
      <Url>https://cg.portal.uscg.mil/communities/erats/CS/FSO-PVA FOT/_layouts/DocIdRedir.aspx?ID=DC3HDHFYPPD6-1940710064-8</Url>
      <Description>DC3HDHFYPPD6-1940710064-8</Description>
    </_dlc_DocIdUrl>
  </documentManagement>
</p:properties>
</file>

<file path=customXml/itemProps1.xml><?xml version="1.0" encoding="utf-8"?>
<ds:datastoreItem xmlns:ds="http://schemas.openxmlformats.org/officeDocument/2006/customXml" ds:itemID="{9AAD6AA4-7187-499D-96E4-6319CAB0D927}"/>
</file>

<file path=customXml/itemProps2.xml><?xml version="1.0" encoding="utf-8"?>
<ds:datastoreItem xmlns:ds="http://schemas.openxmlformats.org/officeDocument/2006/customXml" ds:itemID="{9B2398DE-57F4-4551-9545-EE701E563FC3}">
  <ds:schemaRefs>
    <ds:schemaRef ds:uri="http://schemas.microsoft.com/sharepoint/events"/>
  </ds:schemaRefs>
</ds:datastoreItem>
</file>

<file path=customXml/itemProps3.xml><?xml version="1.0" encoding="utf-8"?>
<ds:datastoreItem xmlns:ds="http://schemas.openxmlformats.org/officeDocument/2006/customXml" ds:itemID="{95BEBEE5-3522-4A32-A9EF-98BE4E438014}">
  <ds:schemaRefs>
    <ds:schemaRef ds:uri="http://schemas.microsoft.com/sharepoint/v3/contenttype/forms"/>
  </ds:schemaRefs>
</ds:datastoreItem>
</file>

<file path=customXml/itemProps4.xml><?xml version="1.0" encoding="utf-8"?>
<ds:datastoreItem xmlns:ds="http://schemas.openxmlformats.org/officeDocument/2006/customXml" ds:itemID="{65F94432-F1DA-4A0B-90A6-C5789D2FE7FE}">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b9d87d8e-2e07-46b2-92a5-8b8b5755d768"/>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25626</TotalTime>
  <Words>1327</Words>
  <Application>Microsoft Office PowerPoint</Application>
  <PresentationFormat>On-screen Show (4:3)</PresentationFormat>
  <Paragraphs>148</Paragraphs>
  <Slides>18</Slides>
  <Notes>18</Notes>
  <HiddenSlides>0</HiddenSlides>
  <MMClips>17</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Calibri</vt:lpstr>
      <vt:lpstr>Constantia</vt:lpstr>
      <vt:lpstr>Courier New</vt:lpstr>
      <vt:lpstr>Trebuchet MS</vt:lpstr>
      <vt:lpstr>Verdana</vt:lpstr>
      <vt:lpstr>Wingdings</vt:lpstr>
      <vt:lpstr>Wingdings 2</vt:lpstr>
      <vt:lpstr>Flow</vt:lpstr>
      <vt:lpstr> Unit 11. FSO Responsibilities Lesson 1.  FSO Relief</vt:lpstr>
      <vt:lpstr>Objective(s)</vt:lpstr>
      <vt:lpstr>Agenda</vt:lpstr>
      <vt:lpstr>Types of Relief</vt:lpstr>
      <vt:lpstr>FSO Relief Memorandum</vt:lpstr>
      <vt:lpstr>Relief Paperwork (Performed by Incoming FSO)</vt:lpstr>
      <vt:lpstr>Verifying Documents (Performed by Incoming FSO)</vt:lpstr>
      <vt:lpstr>Physical Inventory (Performed by Incoming FSO)</vt:lpstr>
      <vt:lpstr>Accounts Receivable (Performed by Incoming FSO)</vt:lpstr>
      <vt:lpstr>Vendor Verification (Performed by incoming FSO)</vt:lpstr>
      <vt:lpstr>Purchase Cards</vt:lpstr>
      <vt:lpstr>FSO Relief Memorandum</vt:lpstr>
      <vt:lpstr>FSO Relief Memorandum, continued</vt:lpstr>
      <vt:lpstr>FSO Relief Memorandum, continued</vt:lpstr>
      <vt:lpstr>FSO Relief Memorandum, continued</vt:lpstr>
      <vt:lpstr>FSO Designation Memorandum</vt:lpstr>
      <vt:lpstr>Summary and Review</vt:lpstr>
      <vt:lpstr> Congratulations! You have completed the LECTURE for Unit 11. Lesson 1. FSO RELIEF </vt:lpstr>
    </vt:vector>
  </TitlesOfParts>
  <Company>University of Central Florida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rashley</dc:creator>
  <cp:lastModifiedBy>LJ pfeifer</cp:lastModifiedBy>
  <cp:revision>2169</cp:revision>
  <dcterms:created xsi:type="dcterms:W3CDTF">2004-08-24T01:58:17Z</dcterms:created>
  <dcterms:modified xsi:type="dcterms:W3CDTF">2020-05-15T05:22:06Z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0x010100D48E15B7F8D642468021D843C556206B</vt:lpwstr>
  </property>
  <property fmtid="{D5CDD505-2E9C-101B-9397-08002B2CF9AE}" pid="3" name="_dlc_DocIdItemGuid">
    <vt:lpwstr>8e582960-2c12-4598-846f-bafd83c122ed</vt:lpwstr>
  </property>
</Properties>
</file>