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32" r:id="rId5"/>
  </p:sldMasterIdLst>
  <p:notesMasterIdLst>
    <p:notesMasterId r:id="rId22"/>
  </p:notesMasterIdLst>
  <p:handoutMasterIdLst>
    <p:handoutMasterId r:id="rId23"/>
  </p:handoutMasterIdLst>
  <p:sldIdLst>
    <p:sldId id="265" r:id="rId6"/>
    <p:sldId id="410" r:id="rId7"/>
    <p:sldId id="419" r:id="rId8"/>
    <p:sldId id="385" r:id="rId9"/>
    <p:sldId id="426" r:id="rId10"/>
    <p:sldId id="427" r:id="rId11"/>
    <p:sldId id="428" r:id="rId12"/>
    <p:sldId id="429" r:id="rId13"/>
    <p:sldId id="430" r:id="rId14"/>
    <p:sldId id="431" r:id="rId15"/>
    <p:sldId id="432" r:id="rId16"/>
    <p:sldId id="433" r:id="rId17"/>
    <p:sldId id="434" r:id="rId18"/>
    <p:sldId id="435" r:id="rId19"/>
    <p:sldId id="436" r:id="rId20"/>
    <p:sldId id="440" r:id="rId2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FFFFFF"/>
    <a:srgbClr val="820000"/>
    <a:srgbClr val="F8F8F8"/>
    <a:srgbClr val="996633"/>
    <a:srgbClr val="CC6600"/>
    <a:srgbClr val="828844"/>
    <a:srgbClr val="E3EDF1"/>
    <a:srgbClr val="D3E3E9"/>
    <a:srgbClr val="D6E5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295" autoAdjust="0"/>
    <p:restoredTop sz="80142" autoAdjust="0"/>
  </p:normalViewPr>
  <p:slideViewPr>
    <p:cSldViewPr>
      <p:cViewPr varScale="1">
        <p:scale>
          <a:sx n="42" d="100"/>
          <a:sy n="42" d="100"/>
        </p:scale>
        <p:origin x="1659" y="41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-3528" y="-10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cs typeface="+mn-cs"/>
              </a:defRPr>
            </a:lvl1pPr>
          </a:lstStyle>
          <a:p>
            <a:pPr>
              <a:defRPr/>
            </a:pPr>
            <a:fld id="{1364C8E3-608F-40F5-9085-CEC5B29B2D0B}" type="datetimeFigureOut">
              <a:rPr lang="en-US"/>
              <a:pPr>
                <a:defRPr/>
              </a:pPr>
              <a:t>5/14/2020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>
                <a:cs typeface="+mn-cs"/>
              </a:defRPr>
            </a:lvl1pPr>
          </a:lstStyle>
          <a:p>
            <a:pPr>
              <a:defRPr/>
            </a:pPr>
            <a:fld id="{03EBE965-38D6-426C-8C66-B6FFC58DEE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32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32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EF38DF4E-8A06-4B83-B8CA-894AD511DA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24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HELLO AND WELCOME TO UNIT 7, Manage Sale of Meals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My name is Senior Chief Anthony Ciurlino with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 the Food Service Assistance and Training Team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Arial" charset="0"/>
                <a:ea typeface="+mn-ea"/>
                <a:cs typeface="+mn-cs"/>
              </a:rPr>
              <a:t>here at Training Center Petaluma.  I WILL BE YOUR INSTRUCTOR FOR THIS LESSON.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200" kern="1200" dirty="0">
              <a:solidFill>
                <a:schemeClr val="tx1"/>
              </a:solidFill>
              <a:effectLst/>
              <a:latin typeface="Arial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THIS FIRST LESSON IN UNIT 7 IS “Document a Sale of Meal”.  This lesson discusses the paperwork that the FSO fills out to document that the Dining Facility is selling a meal to an authorized patron.  It does not talk about payment methods, only the daily PVA paperwork.</a:t>
            </a:r>
          </a:p>
          <a:p>
            <a:endParaRPr lang="en-US" dirty="0">
              <a:latin typeface="Trebuchet MS" pitchFamily="34" charset="0"/>
            </a:endParaRPr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0DDD84B-60EF-494E-B8AE-F34C74359582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26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/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F446C17-B000-4155-A1D4-79B4FD21C70A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53703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Numbers from</a:t>
            </a:r>
            <a:r>
              <a:rPr lang="en-US" baseline="0" dirty="0"/>
              <a:t> Meal Sign-In Sheet should be entered exactly the same onto Meal Sign In – Data Entry Sheet. </a:t>
            </a:r>
            <a:endParaRPr lang="en-US" dirty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32F3280-7370-4082-93A7-C62B4C8B1820}" type="slidenum">
              <a:rPr lang="en-US" smtClean="0"/>
              <a:pPr/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Numbers from</a:t>
            </a:r>
            <a:r>
              <a:rPr lang="en-US" baseline="0" dirty="0"/>
              <a:t> Meal Sign-In Sheet should be entered exactly the same onto Meal Sign In – Data Entry Sheet. </a:t>
            </a:r>
            <a:endParaRPr lang="en-US" dirty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32F3280-7370-4082-93A7-C62B4C8B1820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37739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Numbers from</a:t>
            </a:r>
            <a:r>
              <a:rPr lang="en-US" baseline="0" dirty="0"/>
              <a:t> Meal Sign-In Sheet should be entered exactly the same onto Meal Sign In – Data Entry Sheet. </a:t>
            </a:r>
            <a:endParaRPr lang="en-US" dirty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32F3280-7370-4082-93A7-C62B4C8B1820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8081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Numbers from</a:t>
            </a:r>
            <a:r>
              <a:rPr lang="en-US" baseline="0" dirty="0"/>
              <a:t> Meal Sign-In Sheet should be entered exactly the same onto Meal Sign In – Data Entry Sheet. </a:t>
            </a:r>
            <a:endParaRPr lang="en-US" dirty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32F3280-7370-4082-93A7-C62B4C8B1820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79767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Numbers from</a:t>
            </a:r>
            <a:r>
              <a:rPr lang="en-US" baseline="0" dirty="0"/>
              <a:t> Meal Sign-In Sheet should be entered exactly the same onto Meal Sign In – Data Entry Sheet. </a:t>
            </a:r>
            <a:endParaRPr lang="en-US" dirty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32F3280-7370-4082-93A7-C62B4C8B1820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12092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Numbers from</a:t>
            </a:r>
            <a:r>
              <a:rPr lang="en-US" baseline="0" dirty="0"/>
              <a:t> Meal Sign-In Sheet should be entered exactly the same onto Meal Sign In – Data Entry Sheet. </a:t>
            </a:r>
            <a:endParaRPr lang="en-US" dirty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32F3280-7370-4082-93A7-C62B4C8B1820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40247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Numbers from</a:t>
            </a:r>
            <a:r>
              <a:rPr lang="en-US" baseline="0" dirty="0"/>
              <a:t> Meal Sign-In Sheet should be entered exactly the same onto Meal Sign In – Data Entry Sheet. </a:t>
            </a:r>
            <a:endParaRPr lang="en-US" dirty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32F3280-7370-4082-93A7-C62B4C8B1820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3086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Numbers from</a:t>
            </a:r>
            <a:r>
              <a:rPr lang="en-US" baseline="0" dirty="0"/>
              <a:t> Meal Sign-In Sheet should be entered exactly the same onto Meal Sign In – Data Entry Sheet. </a:t>
            </a:r>
            <a:endParaRPr lang="en-US" dirty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32F3280-7370-4082-93A7-C62B4C8B1820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80269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Numbers from</a:t>
            </a:r>
            <a:r>
              <a:rPr lang="en-US" baseline="0" dirty="0"/>
              <a:t> Meal Sign-In Sheet should be entered exactly the same onto Meal Sign In – Data Entry Sheet. </a:t>
            </a:r>
            <a:endParaRPr lang="en-US" dirty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32F3280-7370-4082-93A7-C62B4C8B1820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26798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Numbers from</a:t>
            </a:r>
            <a:r>
              <a:rPr lang="en-US" baseline="0" dirty="0"/>
              <a:t> Meal Sign-In Sheet should be entered exactly the same onto Meal Sign In – Data Entry Sheet. </a:t>
            </a:r>
            <a:endParaRPr lang="en-US" dirty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32F3280-7370-4082-93A7-C62B4C8B1820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58313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Numbers from</a:t>
            </a:r>
            <a:r>
              <a:rPr lang="en-US" baseline="0" dirty="0"/>
              <a:t> Meal Sign-In Sheet should be entered exactly the same onto Meal Sign In – Data Entry Sheet. </a:t>
            </a:r>
            <a:endParaRPr lang="en-US" dirty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32F3280-7370-4082-93A7-C62B4C8B1820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31685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26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/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F446C17-B000-4155-A1D4-79B4FD21C70A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592491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24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dirty="0">
              <a:latin typeface="Trebuchet MS" pitchFamily="34" charset="0"/>
            </a:endParaRPr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0DDD84B-60EF-494E-B8AE-F34C74359582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63768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4C03D5-01FE-4C10-B0F0-470CBE20E365}" type="datetimeFigureOut">
              <a:rPr lang="en-US"/>
              <a:pPr>
                <a:defRPr/>
              </a:pPr>
              <a:t>5/14/2020</a:t>
            </a:fld>
            <a:endParaRPr lang="en-US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DC78C7-0D4F-433A-98A2-8CA82786CB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9628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E2E1A-B7B0-4BAA-84A3-BBC653742801}" type="datetimeFigureOut">
              <a:rPr lang="en-US"/>
              <a:pPr>
                <a:defRPr/>
              </a:pPr>
              <a:t>5/14/2020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DCC296-493F-4B33-BEC7-B13E230C73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033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85BC4A-53BD-42EF-82AA-4FD11BACAE5F}" type="datetimeFigureOut">
              <a:rPr lang="en-US"/>
              <a:pPr>
                <a:defRPr/>
              </a:pPr>
              <a:t>5/14/2020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BAB247-D44D-424D-8FE5-241E1DF97A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98476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B08998-8E54-46B3-AF38-61DB482E5737}" type="datetimeFigureOut">
              <a:rPr lang="en-US"/>
              <a:pPr>
                <a:defRPr/>
              </a:pPr>
              <a:t>5/14/2020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8C3A3D-0B7C-43A2-81DE-7A681BB4CB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08238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6B3196-B6AE-4261-AF97-1F042034C125}" type="datetimeFigureOut">
              <a:rPr lang="en-US"/>
              <a:pPr>
                <a:defRPr/>
              </a:pPr>
              <a:t>5/14/2020</a:t>
            </a:fld>
            <a:endParaRPr lang="en-US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780D2D-697A-459C-BA9C-028545AAE1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006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588EB5-EA5B-46A8-A520-972886E3DF49}" type="datetimeFigureOut">
              <a:rPr lang="en-US"/>
              <a:pPr>
                <a:defRPr/>
              </a:pPr>
              <a:t>5/14/2020</a:t>
            </a:fld>
            <a:endParaRPr lang="en-US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264CC4-9421-4F1E-80E6-BF1ED7A45B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786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C1793-908C-4108-B485-955AC6DAD124}" type="datetimeFigureOut">
              <a:rPr lang="en-US"/>
              <a:pPr>
                <a:defRPr/>
              </a:pPr>
              <a:t>5/14/2020</a:t>
            </a:fld>
            <a:endParaRPr lang="en-US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88FAA3-CF7C-4151-95DD-8C0AB14958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767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0E60A-9D47-442F-A3DD-A2155C1EA646}" type="datetimeFigureOut">
              <a:rPr lang="en-US"/>
              <a:pPr>
                <a:defRPr/>
              </a:pPr>
              <a:t>5/14/2020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C0E75-2B8B-4536-8626-7988B710E2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4273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180392-50A3-4561-A8A3-267348B06DE6}" type="datetimeFigureOut">
              <a:rPr lang="en-US"/>
              <a:pPr>
                <a:defRPr/>
              </a:pPr>
              <a:t>5/14/2020</a:t>
            </a:fld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087532-3822-44C2-8027-5F85BDF65D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0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074BF5-CCDC-44C3-946D-BCD3DD7C297B}" type="datetimeFigureOut">
              <a:rPr lang="en-US"/>
              <a:pPr>
                <a:defRPr/>
              </a:pPr>
              <a:t>5/14/2020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CA7EE0-FDDC-4822-A133-45C0A8AD7A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8922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09449-E132-4A70-AA2B-0DF59A647FC3}" type="datetimeFigureOut">
              <a:rPr lang="en-US"/>
              <a:pPr>
                <a:defRPr/>
              </a:pPr>
              <a:t>5/14/2020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67159-A232-4E81-A668-8C542A6F6E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125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B9D3B5C-FF46-4BA8-A692-57AADC2309CE}" type="datetimeFigureOut">
              <a:rPr lang="en-US"/>
              <a:pPr>
                <a:defRPr/>
              </a:pPr>
              <a:t>5/14/2020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593D0B9-5F7C-48C3-9793-C396BBAF7B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74038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33" r:id="rId1"/>
    <p:sldLayoutId id="2147484334" r:id="rId2"/>
    <p:sldLayoutId id="2147484335" r:id="rId3"/>
    <p:sldLayoutId id="2147484336" r:id="rId4"/>
    <p:sldLayoutId id="2147484337" r:id="rId5"/>
    <p:sldLayoutId id="2147484338" r:id="rId6"/>
    <p:sldLayoutId id="2147484339" r:id="rId7"/>
    <p:sldLayoutId id="2147484340" r:id="rId8"/>
    <p:sldLayoutId id="2147484341" r:id="rId9"/>
    <p:sldLayoutId id="2147484342" r:id="rId10"/>
    <p:sldLayoutId id="214748434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5.pn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603E7F-E8F1-498A-932A-69F05BD621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" y="1185204"/>
            <a:ext cx="7924800" cy="2167596"/>
          </a:xfrm>
        </p:spPr>
        <p:txBody>
          <a:bodyPr>
            <a:normAutofit fontScale="90000"/>
          </a:bodyPr>
          <a:lstStyle/>
          <a:p>
            <a:pPr algn="ctr"/>
            <a:br>
              <a:rPr lang="en-US" dirty="0"/>
            </a:br>
            <a:r>
              <a:rPr lang="en-US" dirty="0"/>
              <a:t>Unit 11. FSO Responsibilities</a:t>
            </a:r>
            <a:br>
              <a:rPr lang="en-US" dirty="0"/>
            </a:br>
            <a:r>
              <a:rPr lang="en-US" sz="4900" dirty="0"/>
              <a:t>Lesson 4.</a:t>
            </a:r>
            <a:br>
              <a:rPr lang="en-US" sz="4900" dirty="0"/>
            </a:br>
            <a:r>
              <a:rPr lang="en-US" sz="4900" dirty="0"/>
              <a:t> Disestablish and Reestablish</a:t>
            </a:r>
          </a:p>
        </p:txBody>
      </p:sp>
      <p:pic>
        <p:nvPicPr>
          <p:cNvPr id="7" name="Picture 4" descr="USCGShield.png">
            <a:extLst>
              <a:ext uri="{FF2B5EF4-FFF2-40B4-BE49-F238E27FC236}">
                <a16:creationId xmlns:a16="http://schemas.microsoft.com/office/drawing/2014/main" id="{CBA28187-62C7-4901-965B-FF565CA80C9C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7974" y="3962400"/>
            <a:ext cx="22225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62000" y="457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99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2590800"/>
            <a:ext cx="7772400" cy="3535363"/>
          </a:xfrm>
        </p:spPr>
        <p:txBody>
          <a:bodyPr/>
          <a:lstStyle/>
          <a:p>
            <a:r>
              <a:rPr lang="en-US" dirty="0"/>
              <a:t>Disestablish a CGDF</a:t>
            </a:r>
          </a:p>
          <a:p>
            <a:endParaRPr lang="en-US" dirty="0"/>
          </a:p>
          <a:p>
            <a:r>
              <a:rPr lang="en-US" dirty="0"/>
              <a:t>Reestablish a CGDF</a:t>
            </a:r>
          </a:p>
          <a:p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44E7BE8-74A5-4998-8AD2-1157F4F82A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pPr algn="ctr"/>
            <a:r>
              <a:rPr lang="en-US" sz="4800" dirty="0"/>
              <a:t>Objective(s)</a:t>
            </a:r>
          </a:p>
        </p:txBody>
      </p:sp>
      <p:pic>
        <p:nvPicPr>
          <p:cNvPr id="7" name="Picture 6" descr="USCGShield.png">
            <a:extLst>
              <a:ext uri="{FF2B5EF4-FFF2-40B4-BE49-F238E27FC236}">
                <a16:creationId xmlns:a16="http://schemas.microsoft.com/office/drawing/2014/main" id="{98951123-579D-477C-B1D1-82EBC37E9671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152400"/>
            <a:ext cx="990600" cy="91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24000" y="130492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469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74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Content Placeholder 2"/>
          <p:cNvSpPr>
            <a:spLocks noGrp="1"/>
          </p:cNvSpPr>
          <p:nvPr>
            <p:ph idx="1"/>
          </p:nvPr>
        </p:nvSpPr>
        <p:spPr>
          <a:xfrm>
            <a:off x="914400" y="2209800"/>
            <a:ext cx="7620000" cy="4191000"/>
          </a:xfrm>
        </p:spPr>
        <p:txBody>
          <a:bodyPr/>
          <a:lstStyle/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Notification Process</a:t>
            </a:r>
          </a:p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Managing Inventory</a:t>
            </a:r>
          </a:p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Alternate Messing</a:t>
            </a:r>
          </a:p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Documenting on CG-2576</a:t>
            </a:r>
          </a:p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Gleaning Program</a:t>
            </a:r>
          </a:p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Review</a:t>
            </a:r>
          </a:p>
          <a:p>
            <a:pPr marL="552450" indent="-552450">
              <a:buClr>
                <a:schemeClr val="tx1"/>
              </a:buClr>
              <a:buSzPct val="90000"/>
              <a:buFont typeface="Arial" charset="0"/>
              <a:buNone/>
              <a:defRPr/>
            </a:pPr>
            <a:endParaRPr lang="en-US" sz="3600" dirty="0"/>
          </a:p>
          <a:p>
            <a:pPr marL="552450" indent="-552450">
              <a:buClr>
                <a:schemeClr val="tx1"/>
              </a:buClr>
              <a:buSzPct val="90000"/>
              <a:buFont typeface="Arial" charset="0"/>
              <a:buNone/>
              <a:defRPr/>
            </a:pPr>
            <a:endParaRPr lang="en-US" sz="3600" dirty="0"/>
          </a:p>
          <a:p>
            <a:pPr marL="552450" indent="-552450">
              <a:buClr>
                <a:schemeClr val="tx1"/>
              </a:buClr>
              <a:buSzPct val="90000"/>
              <a:buFont typeface="Wingdings" pitchFamily="2" charset="2"/>
              <a:buAutoNum type="arabicPeriod"/>
              <a:defRPr/>
            </a:pPr>
            <a:endParaRPr lang="en-US" sz="3600" dirty="0"/>
          </a:p>
          <a:p>
            <a:pPr eaLnBrk="1" hangingPunct="1">
              <a:buClr>
                <a:srgbClr val="820000"/>
              </a:buClr>
              <a:buFont typeface="Arial" charset="0"/>
              <a:buNone/>
              <a:defRPr/>
            </a:pPr>
            <a:endParaRPr lang="en-US" sz="2800" dirty="0">
              <a:latin typeface="Arial" charset="0"/>
              <a:cs typeface="Arial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72FAA7A-3606-4599-BEAA-56A287261D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238250"/>
            <a:ext cx="8229600" cy="609600"/>
          </a:xfrm>
        </p:spPr>
        <p:txBody>
          <a:bodyPr/>
          <a:lstStyle/>
          <a:p>
            <a:pPr algn="ctr"/>
            <a:r>
              <a:rPr lang="en-US" sz="4800" dirty="0"/>
              <a:t>Agenda</a:t>
            </a:r>
          </a:p>
        </p:txBody>
      </p:sp>
      <p:pic>
        <p:nvPicPr>
          <p:cNvPr id="5" name="Picture 4" descr="USCGShield.png">
            <a:extLst>
              <a:ext uri="{FF2B5EF4-FFF2-40B4-BE49-F238E27FC236}">
                <a16:creationId xmlns:a16="http://schemas.microsoft.com/office/drawing/2014/main" id="{D5CA6533-BC48-4C2C-A291-FE77DA987434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53200" y="5029200"/>
            <a:ext cx="1612900" cy="1493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85800" y="55070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188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12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527CE58C-78DD-43CD-8109-9BFB07341B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19150"/>
          </a:xfrm>
        </p:spPr>
        <p:txBody>
          <a:bodyPr/>
          <a:lstStyle/>
          <a:p>
            <a:pPr algn="ctr"/>
            <a:r>
              <a:rPr lang="en-US" sz="4800" dirty="0"/>
              <a:t>Notification Process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828801"/>
            <a:ext cx="7620000" cy="4495800"/>
          </a:xfrm>
        </p:spPr>
        <p:txBody>
          <a:bodyPr/>
          <a:lstStyle/>
          <a:p>
            <a:pPr>
              <a:buClr>
                <a:schemeClr val="bg2">
                  <a:lumMod val="50000"/>
                </a:schemeClr>
              </a:buClr>
            </a:pPr>
            <a:r>
              <a:rPr lang="en-US" dirty="0"/>
              <a:t>Who do you need to notify?</a:t>
            </a:r>
          </a:p>
          <a:p>
            <a:pPr lvl="1">
              <a:buClr>
                <a:schemeClr val="bg2">
                  <a:lumMod val="50000"/>
                </a:schemeClr>
              </a:buClr>
            </a:pPr>
            <a:r>
              <a:rPr lang="en-US" dirty="0"/>
              <a:t>FINCEN CS </a:t>
            </a:r>
            <a:r>
              <a:rPr lang="en-US" dirty="0" err="1"/>
              <a:t>Liasons</a:t>
            </a:r>
            <a:endParaRPr lang="en-US" dirty="0"/>
          </a:p>
          <a:p>
            <a:pPr lvl="1">
              <a:buClr>
                <a:schemeClr val="bg2">
                  <a:lumMod val="50000"/>
                </a:schemeClr>
              </a:buClr>
            </a:pPr>
            <a:r>
              <a:rPr lang="en-US" dirty="0"/>
              <a:t>FSAT Representative</a:t>
            </a:r>
          </a:p>
          <a:p>
            <a:pPr lvl="1">
              <a:buClr>
                <a:schemeClr val="bg2">
                  <a:lumMod val="50000"/>
                </a:schemeClr>
              </a:buClr>
            </a:pPr>
            <a:endParaRPr lang="en-US" sz="1000" dirty="0"/>
          </a:p>
          <a:p>
            <a:pPr>
              <a:buClr>
                <a:schemeClr val="bg2">
                  <a:lumMod val="50000"/>
                </a:schemeClr>
              </a:buClr>
            </a:pPr>
            <a:r>
              <a:rPr lang="en-US" dirty="0"/>
              <a:t>Best method of notification?</a:t>
            </a:r>
          </a:p>
          <a:p>
            <a:pPr lvl="1">
              <a:buClr>
                <a:schemeClr val="bg2">
                  <a:lumMod val="50000"/>
                </a:schemeClr>
              </a:buClr>
            </a:pPr>
            <a:r>
              <a:rPr lang="en-US" dirty="0"/>
              <a:t>Email</a:t>
            </a:r>
          </a:p>
          <a:p>
            <a:pPr lvl="1">
              <a:buClr>
                <a:schemeClr val="bg2">
                  <a:lumMod val="50000"/>
                </a:schemeClr>
              </a:buClr>
            </a:pPr>
            <a:endParaRPr lang="en-US" sz="1000" dirty="0"/>
          </a:p>
          <a:p>
            <a:pPr>
              <a:buClr>
                <a:schemeClr val="bg2">
                  <a:lumMod val="50000"/>
                </a:schemeClr>
              </a:buClr>
            </a:pPr>
            <a:r>
              <a:rPr lang="en-US" dirty="0"/>
              <a:t>What are you notifying them of?</a:t>
            </a:r>
          </a:p>
          <a:p>
            <a:pPr lvl="1">
              <a:buClr>
                <a:schemeClr val="bg2">
                  <a:lumMod val="50000"/>
                </a:schemeClr>
              </a:buClr>
            </a:pPr>
            <a:r>
              <a:rPr lang="en-US" dirty="0"/>
              <a:t>Dates of disestablishment</a:t>
            </a:r>
          </a:p>
          <a:p>
            <a:pPr lvl="2">
              <a:buClr>
                <a:schemeClr val="bg2">
                  <a:lumMod val="50000"/>
                </a:schemeClr>
              </a:buClr>
            </a:pPr>
            <a:r>
              <a:rPr lang="en-US" dirty="0"/>
              <a:t>Can be an estimate</a:t>
            </a:r>
          </a:p>
          <a:p>
            <a:pPr lvl="1">
              <a:buClr>
                <a:schemeClr val="bg2">
                  <a:lumMod val="50000"/>
                </a:schemeClr>
              </a:buClr>
            </a:pPr>
            <a:r>
              <a:rPr lang="en-US" dirty="0"/>
              <a:t>Date of reestablishment</a:t>
            </a: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4800" y="568233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55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527CE58C-78DD-43CD-8109-9BFB07341B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19150"/>
          </a:xfrm>
        </p:spPr>
        <p:txBody>
          <a:bodyPr/>
          <a:lstStyle/>
          <a:p>
            <a:pPr algn="ctr"/>
            <a:r>
              <a:rPr lang="en-US" sz="4400" dirty="0"/>
              <a:t>Managing Inventory - Disestablish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828800"/>
            <a:ext cx="7620000" cy="4495801"/>
          </a:xfrm>
        </p:spPr>
        <p:txBody>
          <a:bodyPr/>
          <a:lstStyle/>
          <a:p>
            <a:pPr>
              <a:buClr>
                <a:schemeClr val="bg2">
                  <a:lumMod val="50000"/>
                </a:schemeClr>
              </a:buClr>
            </a:pPr>
            <a:r>
              <a:rPr lang="en-US" dirty="0"/>
              <a:t>Reduce by Use Prior to Disestablishment</a:t>
            </a:r>
          </a:p>
          <a:p>
            <a:pPr lvl="1">
              <a:buClr>
                <a:schemeClr val="bg2">
                  <a:lumMod val="50000"/>
                </a:schemeClr>
              </a:buClr>
            </a:pPr>
            <a:r>
              <a:rPr lang="en-US" dirty="0"/>
              <a:t>Plan menu to reduce inventory</a:t>
            </a:r>
          </a:p>
          <a:p>
            <a:pPr lvl="1">
              <a:buClr>
                <a:schemeClr val="bg2">
                  <a:lumMod val="50000"/>
                </a:schemeClr>
              </a:buClr>
            </a:pPr>
            <a:r>
              <a:rPr lang="en-US" dirty="0"/>
              <a:t>Avoid purchasing excess perishables</a:t>
            </a:r>
          </a:p>
          <a:p>
            <a:pPr lvl="1">
              <a:buClr>
                <a:schemeClr val="bg2">
                  <a:lumMod val="50000"/>
                </a:schemeClr>
              </a:buClr>
            </a:pPr>
            <a:r>
              <a:rPr lang="en-US" dirty="0"/>
              <a:t>Store non-perishable items</a:t>
            </a:r>
          </a:p>
          <a:p>
            <a:pPr lvl="1">
              <a:buClr>
                <a:schemeClr val="bg2">
                  <a:lumMod val="50000"/>
                </a:schemeClr>
              </a:buClr>
            </a:pPr>
            <a:endParaRPr lang="en-US" sz="1000" dirty="0"/>
          </a:p>
          <a:p>
            <a:pPr>
              <a:buClr>
                <a:schemeClr val="bg2">
                  <a:lumMod val="50000"/>
                </a:schemeClr>
              </a:buClr>
            </a:pPr>
            <a:r>
              <a:rPr lang="en-US" dirty="0"/>
              <a:t>Transfer Inventory to another CGDF</a:t>
            </a:r>
          </a:p>
          <a:p>
            <a:pPr>
              <a:buClr>
                <a:schemeClr val="bg2">
                  <a:lumMod val="50000"/>
                </a:schemeClr>
              </a:buClr>
            </a:pPr>
            <a:endParaRPr lang="en-US" sz="1000" dirty="0"/>
          </a:p>
          <a:p>
            <a:pPr>
              <a:buClr>
                <a:schemeClr val="bg2">
                  <a:lumMod val="50000"/>
                </a:schemeClr>
              </a:buClr>
            </a:pPr>
            <a:r>
              <a:rPr lang="en-US" dirty="0"/>
              <a:t>Commercial storage (paid for by unit)</a:t>
            </a:r>
          </a:p>
          <a:p>
            <a:pPr lvl="1">
              <a:buClr>
                <a:schemeClr val="bg2">
                  <a:lumMod val="50000"/>
                </a:schemeClr>
              </a:buClr>
            </a:pPr>
            <a:r>
              <a:rPr lang="en-US" dirty="0"/>
              <a:t>FSO must monitor stored food</a:t>
            </a:r>
          </a:p>
          <a:p>
            <a:pPr lvl="1">
              <a:buClr>
                <a:schemeClr val="bg2">
                  <a:lumMod val="50000"/>
                </a:schemeClr>
              </a:buClr>
            </a:pPr>
            <a:endParaRPr lang="en-US" sz="1000" dirty="0"/>
          </a:p>
          <a:p>
            <a:pPr>
              <a:buClr>
                <a:schemeClr val="bg2">
                  <a:lumMod val="50000"/>
                </a:schemeClr>
              </a:buClr>
            </a:pPr>
            <a:r>
              <a:rPr lang="en-US" dirty="0"/>
              <a:t>Coast Guard Gleaning Program</a:t>
            </a:r>
          </a:p>
          <a:p>
            <a:pPr lvl="1">
              <a:buClr>
                <a:schemeClr val="bg2">
                  <a:lumMod val="50000"/>
                </a:schemeClr>
              </a:buClr>
            </a:pPr>
            <a:r>
              <a:rPr lang="en-US" dirty="0"/>
              <a:t>Discussed in later slides</a:t>
            </a: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2400" y="2476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614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89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527CE58C-78DD-43CD-8109-9BFB07341B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91243"/>
            <a:ext cx="8229600" cy="819150"/>
          </a:xfrm>
        </p:spPr>
        <p:txBody>
          <a:bodyPr/>
          <a:lstStyle/>
          <a:p>
            <a:pPr algn="ctr"/>
            <a:r>
              <a:rPr lang="en-US" sz="4400" dirty="0"/>
              <a:t>Managing Inventory - Reestablish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981200"/>
            <a:ext cx="7620000" cy="4343401"/>
          </a:xfrm>
        </p:spPr>
        <p:txBody>
          <a:bodyPr/>
          <a:lstStyle/>
          <a:p>
            <a:pPr>
              <a:buClr>
                <a:schemeClr val="bg2">
                  <a:lumMod val="50000"/>
                </a:schemeClr>
              </a:buClr>
            </a:pPr>
            <a:r>
              <a:rPr lang="en-US" dirty="0"/>
              <a:t>Reverse the process</a:t>
            </a:r>
          </a:p>
          <a:p>
            <a:pPr>
              <a:buClr>
                <a:schemeClr val="bg2">
                  <a:lumMod val="50000"/>
                </a:schemeClr>
              </a:buClr>
            </a:pPr>
            <a:endParaRPr lang="en-US" sz="1000" dirty="0"/>
          </a:p>
          <a:p>
            <a:pPr>
              <a:buClr>
                <a:schemeClr val="bg2">
                  <a:lumMod val="50000"/>
                </a:schemeClr>
              </a:buClr>
            </a:pPr>
            <a:r>
              <a:rPr lang="en-US" dirty="0"/>
              <a:t>Retrieve any stored items</a:t>
            </a:r>
          </a:p>
          <a:p>
            <a:pPr>
              <a:buClr>
                <a:schemeClr val="bg2">
                  <a:lumMod val="50000"/>
                </a:schemeClr>
              </a:buClr>
            </a:pPr>
            <a:endParaRPr lang="en-US" sz="1000" dirty="0"/>
          </a:p>
          <a:p>
            <a:pPr>
              <a:buClr>
                <a:schemeClr val="bg2">
                  <a:lumMod val="50000"/>
                </a:schemeClr>
              </a:buClr>
            </a:pPr>
            <a:r>
              <a:rPr lang="en-US" dirty="0"/>
              <a:t>Purchase and re-stock food items</a:t>
            </a:r>
          </a:p>
          <a:p>
            <a:pPr>
              <a:buClr>
                <a:schemeClr val="bg2">
                  <a:lumMod val="50000"/>
                </a:schemeClr>
              </a:buClr>
            </a:pPr>
            <a:endParaRPr lang="en-US" sz="1000" dirty="0"/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62000" y="952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05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97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527CE58C-78DD-43CD-8109-9BFB07341B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19150"/>
          </a:xfrm>
        </p:spPr>
        <p:txBody>
          <a:bodyPr/>
          <a:lstStyle/>
          <a:p>
            <a:pPr algn="ctr"/>
            <a:r>
              <a:rPr lang="en-US" sz="4800" dirty="0"/>
              <a:t>Alternate Messing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981200"/>
            <a:ext cx="7620000" cy="4343401"/>
          </a:xfrm>
        </p:spPr>
        <p:txBody>
          <a:bodyPr/>
          <a:lstStyle/>
          <a:p>
            <a:pPr>
              <a:buClr>
                <a:schemeClr val="bg2">
                  <a:lumMod val="50000"/>
                </a:schemeClr>
              </a:buClr>
            </a:pPr>
            <a:r>
              <a:rPr lang="en-US" dirty="0"/>
              <a:t>Transfer SIK to another CGDF</a:t>
            </a:r>
          </a:p>
          <a:p>
            <a:pPr lvl="1">
              <a:buClr>
                <a:schemeClr val="bg2">
                  <a:lumMod val="50000"/>
                </a:schemeClr>
              </a:buClr>
            </a:pPr>
            <a:r>
              <a:rPr lang="en-US" dirty="0"/>
              <a:t>Local CG galley</a:t>
            </a:r>
          </a:p>
          <a:p>
            <a:pPr>
              <a:buClr>
                <a:schemeClr val="bg2">
                  <a:lumMod val="50000"/>
                </a:schemeClr>
              </a:buClr>
            </a:pPr>
            <a:endParaRPr lang="en-US" sz="1000" dirty="0"/>
          </a:p>
          <a:p>
            <a:pPr>
              <a:buClr>
                <a:schemeClr val="bg2">
                  <a:lumMod val="50000"/>
                </a:schemeClr>
              </a:buClr>
            </a:pPr>
            <a:r>
              <a:rPr lang="en-US" dirty="0"/>
              <a:t>Activate BAS</a:t>
            </a:r>
          </a:p>
          <a:p>
            <a:pPr lvl="1">
              <a:buClr>
                <a:schemeClr val="bg2">
                  <a:lumMod val="50000"/>
                </a:schemeClr>
              </a:buClr>
            </a:pPr>
            <a:r>
              <a:rPr lang="en-US" dirty="0"/>
              <a:t>Members eat on the economy</a:t>
            </a:r>
          </a:p>
          <a:p>
            <a:pPr>
              <a:buClr>
                <a:schemeClr val="bg2">
                  <a:lumMod val="50000"/>
                </a:schemeClr>
              </a:buClr>
            </a:pPr>
            <a:endParaRPr lang="en-US" sz="1000" dirty="0"/>
          </a:p>
          <a:p>
            <a:pPr>
              <a:buClr>
                <a:schemeClr val="bg2">
                  <a:lumMod val="50000"/>
                </a:schemeClr>
              </a:buClr>
            </a:pPr>
            <a:r>
              <a:rPr lang="en-US" dirty="0"/>
              <a:t>Contract Messing</a:t>
            </a:r>
          </a:p>
          <a:p>
            <a:pPr lvl="1">
              <a:buClr>
                <a:schemeClr val="bg2">
                  <a:lumMod val="50000"/>
                </a:schemeClr>
              </a:buClr>
            </a:pPr>
            <a:r>
              <a:rPr lang="en-US" dirty="0"/>
              <a:t>Food Trucks</a:t>
            </a:r>
          </a:p>
          <a:p>
            <a:pPr lvl="1">
              <a:buClr>
                <a:schemeClr val="bg2">
                  <a:lumMod val="50000"/>
                </a:schemeClr>
              </a:buClr>
            </a:pPr>
            <a:r>
              <a:rPr lang="en-US" dirty="0"/>
              <a:t>Local Restaurants</a:t>
            </a:r>
          </a:p>
          <a:p>
            <a:pPr lvl="1">
              <a:buClr>
                <a:schemeClr val="bg2">
                  <a:lumMod val="50000"/>
                </a:schemeClr>
              </a:buClr>
            </a:pPr>
            <a:endParaRPr lang="en-US" sz="1000" dirty="0"/>
          </a:p>
          <a:p>
            <a:pPr>
              <a:buClr>
                <a:schemeClr val="bg2">
                  <a:lumMod val="50000"/>
                </a:schemeClr>
              </a:buClr>
            </a:pPr>
            <a:r>
              <a:rPr lang="en-US" dirty="0"/>
              <a:t>Decision is processed by the Command</a:t>
            </a:r>
          </a:p>
          <a:p>
            <a:pPr>
              <a:buClr>
                <a:schemeClr val="bg2">
                  <a:lumMod val="50000"/>
                </a:schemeClr>
              </a:buClr>
            </a:pPr>
            <a:endParaRPr lang="en-US" sz="1000" dirty="0"/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4800" y="26506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556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25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527CE58C-78DD-43CD-8109-9BFB07341B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19150"/>
          </a:xfrm>
        </p:spPr>
        <p:txBody>
          <a:bodyPr/>
          <a:lstStyle/>
          <a:p>
            <a:pPr algn="ctr"/>
            <a:r>
              <a:rPr lang="en-US" sz="4800" dirty="0"/>
              <a:t>Documenting on CG-2576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981200"/>
            <a:ext cx="7620000" cy="4343401"/>
          </a:xfrm>
        </p:spPr>
        <p:txBody>
          <a:bodyPr/>
          <a:lstStyle/>
          <a:p>
            <a:pPr>
              <a:buClr>
                <a:schemeClr val="bg2">
                  <a:lumMod val="50000"/>
                </a:schemeClr>
              </a:buClr>
            </a:pPr>
            <a:r>
              <a:rPr lang="en-US" dirty="0"/>
              <a:t>Dates of Disestablishment or Reestablishment are documented in Block C. REMARKS section</a:t>
            </a:r>
          </a:p>
          <a:p>
            <a:pPr>
              <a:buClr>
                <a:schemeClr val="bg2">
                  <a:lumMod val="50000"/>
                </a:schemeClr>
              </a:buClr>
            </a:pPr>
            <a:endParaRPr lang="en-US" dirty="0"/>
          </a:p>
          <a:p>
            <a:pPr>
              <a:buClr>
                <a:schemeClr val="bg2">
                  <a:lumMod val="50000"/>
                </a:schemeClr>
              </a:buClr>
            </a:pPr>
            <a:r>
              <a:rPr lang="en-US" dirty="0"/>
              <a:t>10% does not apply if CGDF was not open for 30 consecutive days</a:t>
            </a:r>
          </a:p>
          <a:p>
            <a:pPr>
              <a:buClr>
                <a:schemeClr val="bg2">
                  <a:lumMod val="50000"/>
                </a:schemeClr>
              </a:buClr>
            </a:pPr>
            <a:endParaRPr lang="en-US" dirty="0"/>
          </a:p>
          <a:p>
            <a:pPr>
              <a:buClr>
                <a:schemeClr val="bg2">
                  <a:lumMod val="50000"/>
                </a:schemeClr>
              </a:buClr>
            </a:pPr>
            <a:r>
              <a:rPr lang="en-US" dirty="0"/>
              <a:t>Ensure correct numbers are carried over from date of disestablishment when reestablishing the CGDF</a:t>
            </a: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4800" y="1758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629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57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527CE58C-78DD-43CD-8109-9BFB07341B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19150"/>
          </a:xfrm>
        </p:spPr>
        <p:txBody>
          <a:bodyPr/>
          <a:lstStyle/>
          <a:p>
            <a:pPr algn="ctr"/>
            <a:r>
              <a:rPr lang="en-US" sz="4800" dirty="0"/>
              <a:t>CG Gleaning Program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981200"/>
            <a:ext cx="7620000" cy="4343401"/>
          </a:xfrm>
        </p:spPr>
        <p:txBody>
          <a:bodyPr/>
          <a:lstStyle/>
          <a:p>
            <a:pPr>
              <a:buClr>
                <a:schemeClr val="bg2">
                  <a:lumMod val="50000"/>
                </a:schemeClr>
              </a:buClr>
            </a:pPr>
            <a:r>
              <a:rPr lang="en-US" sz="2800" dirty="0"/>
              <a:t>Allows the CG to donate excess food</a:t>
            </a:r>
          </a:p>
          <a:p>
            <a:pPr>
              <a:buClr>
                <a:schemeClr val="bg2">
                  <a:lumMod val="50000"/>
                </a:schemeClr>
              </a:buClr>
            </a:pPr>
            <a:endParaRPr lang="en-US" sz="1000" dirty="0"/>
          </a:p>
          <a:p>
            <a:pPr>
              <a:buClr>
                <a:schemeClr val="bg2">
                  <a:lumMod val="50000"/>
                </a:schemeClr>
              </a:buClr>
            </a:pPr>
            <a:r>
              <a:rPr lang="en-US" sz="2800" dirty="0"/>
              <a:t>Who can we donate to?</a:t>
            </a:r>
          </a:p>
          <a:p>
            <a:pPr lvl="1">
              <a:buClr>
                <a:schemeClr val="bg2">
                  <a:lumMod val="50000"/>
                </a:schemeClr>
              </a:buClr>
            </a:pPr>
            <a:r>
              <a:rPr lang="en-US" sz="2600" dirty="0"/>
              <a:t>Non-Profit Organizations</a:t>
            </a:r>
          </a:p>
          <a:p>
            <a:pPr lvl="2">
              <a:buClr>
                <a:schemeClr val="bg2">
                  <a:lumMod val="50000"/>
                </a:schemeClr>
              </a:buClr>
            </a:pPr>
            <a:r>
              <a:rPr lang="en-US" sz="2400" dirty="0"/>
              <a:t>Congressional</a:t>
            </a:r>
          </a:p>
          <a:p>
            <a:pPr lvl="2">
              <a:buClr>
                <a:schemeClr val="bg2">
                  <a:lumMod val="50000"/>
                </a:schemeClr>
              </a:buClr>
            </a:pPr>
            <a:r>
              <a:rPr lang="en-US" sz="2400" dirty="0"/>
              <a:t>State</a:t>
            </a:r>
          </a:p>
          <a:p>
            <a:pPr lvl="2">
              <a:buClr>
                <a:schemeClr val="bg2">
                  <a:lumMod val="50000"/>
                </a:schemeClr>
              </a:buClr>
            </a:pPr>
            <a:r>
              <a:rPr lang="en-US" sz="2400" dirty="0"/>
              <a:t>Local</a:t>
            </a:r>
          </a:p>
          <a:p>
            <a:pPr lvl="3">
              <a:buClr>
                <a:schemeClr val="bg2">
                  <a:lumMod val="50000"/>
                </a:schemeClr>
              </a:buClr>
            </a:pPr>
            <a:r>
              <a:rPr lang="en-US" sz="2200" dirty="0"/>
              <a:t>For example: Salvation Army, local homeless or battered women’s shelters</a:t>
            </a:r>
          </a:p>
          <a:p>
            <a:pPr>
              <a:buClr>
                <a:schemeClr val="bg2">
                  <a:lumMod val="50000"/>
                </a:schemeClr>
              </a:buClr>
            </a:pPr>
            <a:endParaRPr lang="en-US" dirty="0"/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09600" y="54210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148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88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527CE58C-78DD-43CD-8109-9BFB07341B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19150"/>
          </a:xfrm>
        </p:spPr>
        <p:txBody>
          <a:bodyPr/>
          <a:lstStyle/>
          <a:p>
            <a:pPr algn="ctr"/>
            <a:r>
              <a:rPr lang="en-US" sz="4800" dirty="0"/>
              <a:t>CG Gleaning Program, continued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752600"/>
            <a:ext cx="7620000" cy="4572001"/>
          </a:xfrm>
        </p:spPr>
        <p:txBody>
          <a:bodyPr/>
          <a:lstStyle/>
          <a:p>
            <a:pPr>
              <a:buClr>
                <a:schemeClr val="bg2">
                  <a:lumMod val="50000"/>
                </a:schemeClr>
              </a:buClr>
            </a:pPr>
            <a:r>
              <a:rPr lang="en-US" sz="2400" dirty="0"/>
              <a:t>CGDF can donate any wholesome food that will not be utilized, consumed, or sold prior to expired date</a:t>
            </a:r>
          </a:p>
          <a:p>
            <a:pPr>
              <a:buClr>
                <a:schemeClr val="bg2">
                  <a:lumMod val="50000"/>
                </a:schemeClr>
              </a:buClr>
            </a:pPr>
            <a:endParaRPr lang="en-US" sz="1000" dirty="0"/>
          </a:p>
          <a:p>
            <a:pPr>
              <a:buClr>
                <a:schemeClr val="bg2">
                  <a:lumMod val="50000"/>
                </a:schemeClr>
              </a:buClr>
            </a:pPr>
            <a:r>
              <a:rPr lang="en-US" sz="2400" dirty="0"/>
              <a:t>Wholesome cooked or uncooked food items from picnics or morale events</a:t>
            </a:r>
          </a:p>
          <a:p>
            <a:pPr>
              <a:buClr>
                <a:schemeClr val="bg2">
                  <a:lumMod val="50000"/>
                </a:schemeClr>
              </a:buClr>
            </a:pPr>
            <a:endParaRPr lang="en-US" sz="1000" dirty="0"/>
          </a:p>
          <a:p>
            <a:pPr>
              <a:buClr>
                <a:schemeClr val="bg2">
                  <a:lumMod val="50000"/>
                </a:schemeClr>
              </a:buClr>
            </a:pPr>
            <a:r>
              <a:rPr lang="en-US" sz="2400" dirty="0"/>
              <a:t>Food items from Disestablished CGDF that cannot be sold or transferred to another government food service operation</a:t>
            </a:r>
          </a:p>
          <a:p>
            <a:pPr>
              <a:buClr>
                <a:schemeClr val="bg2">
                  <a:lumMod val="50000"/>
                </a:schemeClr>
              </a:buClr>
            </a:pPr>
            <a:endParaRPr lang="en-US" sz="1000" dirty="0"/>
          </a:p>
          <a:p>
            <a:pPr>
              <a:buClr>
                <a:schemeClr val="bg2">
                  <a:lumMod val="50000"/>
                </a:schemeClr>
              </a:buClr>
            </a:pPr>
            <a:r>
              <a:rPr lang="en-US" sz="2400" dirty="0"/>
              <a:t>Situations where sale or transfer of food items is not possible and immediate disposition is necessary</a:t>
            </a:r>
          </a:p>
          <a:p>
            <a:pPr>
              <a:buClr>
                <a:schemeClr val="bg2">
                  <a:lumMod val="50000"/>
                </a:schemeClr>
              </a:buClr>
            </a:pPr>
            <a:endParaRPr lang="en-US" dirty="0"/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62000" y="1714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918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69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527CE58C-78DD-43CD-8109-9BFB07341B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19150"/>
          </a:xfrm>
        </p:spPr>
        <p:txBody>
          <a:bodyPr/>
          <a:lstStyle/>
          <a:p>
            <a:pPr algn="ctr"/>
            <a:r>
              <a:rPr lang="en-US" sz="4800" dirty="0"/>
              <a:t>CG Gleaning Program, continued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981200"/>
            <a:ext cx="7620000" cy="4343401"/>
          </a:xfrm>
        </p:spPr>
        <p:txBody>
          <a:bodyPr/>
          <a:lstStyle/>
          <a:p>
            <a:pPr>
              <a:buClr>
                <a:schemeClr val="bg2">
                  <a:lumMod val="50000"/>
                </a:schemeClr>
              </a:buClr>
            </a:pPr>
            <a:r>
              <a:rPr lang="en-US" sz="2400" dirty="0"/>
              <a:t>List of donated items kept on Right side of Monthly Folder</a:t>
            </a:r>
          </a:p>
          <a:p>
            <a:pPr lvl="1">
              <a:buClr>
                <a:schemeClr val="bg2">
                  <a:lumMod val="50000"/>
                </a:schemeClr>
              </a:buClr>
            </a:pPr>
            <a:r>
              <a:rPr lang="en-US" sz="2200" dirty="0"/>
              <a:t>No specific form required (CG-2581 recommended)</a:t>
            </a:r>
          </a:p>
          <a:p>
            <a:pPr>
              <a:buClr>
                <a:schemeClr val="bg2">
                  <a:lumMod val="50000"/>
                </a:schemeClr>
              </a:buClr>
            </a:pPr>
            <a:endParaRPr lang="en-US" sz="1000" dirty="0"/>
          </a:p>
          <a:p>
            <a:pPr>
              <a:buClr>
                <a:schemeClr val="bg2">
                  <a:lumMod val="50000"/>
                </a:schemeClr>
              </a:buClr>
            </a:pPr>
            <a:r>
              <a:rPr lang="en-US" sz="2400" dirty="0"/>
              <a:t>Release of Liability signed</a:t>
            </a:r>
          </a:p>
          <a:p>
            <a:pPr lvl="1">
              <a:buClr>
                <a:schemeClr val="bg2">
                  <a:lumMod val="50000"/>
                </a:schemeClr>
              </a:buClr>
            </a:pPr>
            <a:r>
              <a:rPr lang="en-US" sz="2200" dirty="0"/>
              <a:t>Kept on file at CGDF</a:t>
            </a:r>
          </a:p>
          <a:p>
            <a:pPr lvl="1">
              <a:buClr>
                <a:schemeClr val="bg2">
                  <a:lumMod val="50000"/>
                </a:schemeClr>
              </a:buClr>
            </a:pPr>
            <a:r>
              <a:rPr lang="en-US" sz="2200" dirty="0"/>
              <a:t>Template on CS Portal</a:t>
            </a:r>
          </a:p>
          <a:p>
            <a:pPr lvl="1">
              <a:buClr>
                <a:schemeClr val="bg2">
                  <a:lumMod val="50000"/>
                </a:schemeClr>
              </a:buClr>
            </a:pPr>
            <a:endParaRPr lang="en-US" sz="1000" dirty="0"/>
          </a:p>
          <a:p>
            <a:pPr>
              <a:buClr>
                <a:schemeClr val="bg2">
                  <a:lumMod val="50000"/>
                </a:schemeClr>
              </a:buClr>
            </a:pPr>
            <a:r>
              <a:rPr lang="en-US" sz="2400" dirty="0"/>
              <a:t>Receiving Agency pays for any Pick-up costs</a:t>
            </a:r>
            <a:endParaRPr lang="en-US" sz="2200" dirty="0"/>
          </a:p>
          <a:p>
            <a:pPr>
              <a:buClr>
                <a:schemeClr val="bg2">
                  <a:lumMod val="50000"/>
                </a:schemeClr>
              </a:buClr>
            </a:pPr>
            <a:endParaRPr lang="en-US" sz="800" dirty="0"/>
          </a:p>
          <a:p>
            <a:pPr marL="0" indent="0">
              <a:buClr>
                <a:schemeClr val="bg2">
                  <a:lumMod val="50000"/>
                </a:schemeClr>
              </a:buClr>
              <a:buNone/>
            </a:pPr>
            <a:endParaRPr lang="en-US" dirty="0"/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19200" y="653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75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45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527CE58C-78DD-43CD-8109-9BFB07341B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19150"/>
          </a:xfrm>
        </p:spPr>
        <p:txBody>
          <a:bodyPr/>
          <a:lstStyle/>
          <a:p>
            <a:pPr algn="ctr"/>
            <a:r>
              <a:rPr lang="en-US" sz="4800" dirty="0"/>
              <a:t>CG Gleaning Program, continued</a:t>
            </a:r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09800" y="2022672"/>
            <a:ext cx="4724400" cy="4615758"/>
          </a:xfrm>
          <a:prstGeom prst="rect">
            <a:avLst/>
          </a:prstGeom>
          <a:noFill/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457200" y="1561007"/>
            <a:ext cx="822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+mn-lt"/>
              </a:rPr>
              <a:t>Release of Liability</a:t>
            </a: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447800" y="228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848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93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\\D11MS-WTRPEFP05\Public\Training-Division\TPSB\Curriculum_Development_Team_(ISD)\FS_MasterShare\FS-C_IDFSO_2013\SCHOOL TPO Test Out Folder\TPO 5.1 TempDisestablishment\Disestablish.pn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47800" y="914400"/>
            <a:ext cx="6248400" cy="577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04800" y="990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91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0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\\D11MS-WTRPEFP05\Public\Training-Division\TPSB\Curriculum_Development_Team_(ISD)\FS_MasterShare\FS-C_IDFSO_2013\SCHOOL TPO Test Out Folder\TPO 5.2 Establishment\FS_IDFSO_5.2_Reestablish_HW.pn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47800" y="914400"/>
            <a:ext cx="64008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85800" y="609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361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5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Content Placeholder 2"/>
          <p:cNvSpPr>
            <a:spLocks noGrp="1"/>
          </p:cNvSpPr>
          <p:nvPr>
            <p:ph idx="1"/>
          </p:nvPr>
        </p:nvSpPr>
        <p:spPr>
          <a:xfrm>
            <a:off x="914400" y="2209800"/>
            <a:ext cx="7620000" cy="4191000"/>
          </a:xfrm>
        </p:spPr>
        <p:txBody>
          <a:bodyPr/>
          <a:lstStyle/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Notification Process</a:t>
            </a:r>
          </a:p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Managing Inventory</a:t>
            </a:r>
          </a:p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Alternate Messing</a:t>
            </a:r>
          </a:p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Documenting on CG-2576</a:t>
            </a:r>
          </a:p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Gleaning Program</a:t>
            </a:r>
          </a:p>
          <a:p>
            <a:pPr>
              <a:buClr>
                <a:schemeClr val="bg2">
                  <a:lumMod val="50000"/>
                </a:schemeClr>
              </a:buClr>
              <a:buSzPct val="90000"/>
              <a:defRPr/>
            </a:pPr>
            <a:r>
              <a:rPr lang="en-US" dirty="0"/>
              <a:t>Questions?</a:t>
            </a:r>
          </a:p>
          <a:p>
            <a:pPr marL="552450" indent="-552450">
              <a:buClr>
                <a:schemeClr val="tx1"/>
              </a:buClr>
              <a:buSzPct val="90000"/>
              <a:buFont typeface="Arial" charset="0"/>
              <a:buNone/>
              <a:defRPr/>
            </a:pPr>
            <a:endParaRPr lang="en-US" sz="3600" dirty="0"/>
          </a:p>
          <a:p>
            <a:pPr marL="552450" indent="-552450">
              <a:buClr>
                <a:schemeClr val="tx1"/>
              </a:buClr>
              <a:buSzPct val="90000"/>
              <a:buFont typeface="Arial" charset="0"/>
              <a:buNone/>
              <a:defRPr/>
            </a:pPr>
            <a:endParaRPr lang="en-US" sz="3600" dirty="0"/>
          </a:p>
          <a:p>
            <a:pPr marL="552450" indent="-552450">
              <a:buClr>
                <a:schemeClr val="tx1"/>
              </a:buClr>
              <a:buSzPct val="90000"/>
              <a:buFont typeface="Wingdings" pitchFamily="2" charset="2"/>
              <a:buAutoNum type="arabicPeriod"/>
              <a:defRPr/>
            </a:pPr>
            <a:endParaRPr lang="en-US" sz="3600" dirty="0"/>
          </a:p>
          <a:p>
            <a:pPr eaLnBrk="1" hangingPunct="1">
              <a:buClr>
                <a:srgbClr val="820000"/>
              </a:buClr>
              <a:buFont typeface="Arial" charset="0"/>
              <a:buNone/>
              <a:defRPr/>
            </a:pPr>
            <a:endParaRPr lang="en-US" sz="2800" dirty="0">
              <a:latin typeface="Arial" charset="0"/>
              <a:cs typeface="Arial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72FAA7A-3606-4599-BEAA-56A287261D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pPr algn="ctr"/>
            <a:r>
              <a:rPr lang="en-US" sz="4800" dirty="0"/>
              <a:t>Summary and Review</a:t>
            </a:r>
          </a:p>
        </p:txBody>
      </p:sp>
      <p:pic>
        <p:nvPicPr>
          <p:cNvPr id="5" name="Picture 4" descr="USCGShield.png">
            <a:extLst>
              <a:ext uri="{FF2B5EF4-FFF2-40B4-BE49-F238E27FC236}">
                <a16:creationId xmlns:a16="http://schemas.microsoft.com/office/drawing/2014/main" id="{D5CA6533-BC48-4C2C-A291-FE77DA987434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53200" y="5029200"/>
            <a:ext cx="1612900" cy="1493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600200" y="21907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684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15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603E7F-E8F1-498A-932A-69F05BD621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878389"/>
            <a:ext cx="8600440" cy="1621656"/>
          </a:xfrm>
        </p:spPr>
        <p:txBody>
          <a:bodyPr>
            <a:normAutofit fontScale="90000"/>
          </a:bodyPr>
          <a:lstStyle/>
          <a:p>
            <a:pPr algn="ctr"/>
            <a:br>
              <a:rPr lang="en-US" dirty="0"/>
            </a:br>
            <a:r>
              <a:rPr lang="en-US" dirty="0"/>
              <a:t>Congratulations!</a:t>
            </a:r>
            <a:br>
              <a:rPr lang="en-US" dirty="0"/>
            </a:br>
            <a:r>
              <a:rPr lang="en-US" sz="3600" dirty="0">
                <a:solidFill>
                  <a:schemeClr val="tx1"/>
                </a:solidFill>
              </a:rPr>
              <a:t>You have completed the LECTURE for Unit 11. Lesson 4. Disestablish and Reestablish</a:t>
            </a:r>
          </a:p>
        </p:txBody>
      </p:sp>
      <p:pic>
        <p:nvPicPr>
          <p:cNvPr id="7" name="Picture 4" descr="USCGShield.png">
            <a:extLst>
              <a:ext uri="{FF2B5EF4-FFF2-40B4-BE49-F238E27FC236}">
                <a16:creationId xmlns:a16="http://schemas.microsoft.com/office/drawing/2014/main" id="{CBA28187-62C7-4901-965B-FF565CA80C9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2800" y="2667000"/>
            <a:ext cx="1790700" cy="1621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71D402A-D623-4ECE-83A1-329D2491C03D}"/>
              </a:ext>
            </a:extLst>
          </p:cNvPr>
          <p:cNvSpPr txBox="1"/>
          <p:nvPr/>
        </p:nvSpPr>
        <p:spPr>
          <a:xfrm>
            <a:off x="228600" y="4419600"/>
            <a:ext cx="89154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+mn-lt"/>
              </a:rPr>
              <a:t>Next Steps: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>
                <a:latin typeface="+mn-lt"/>
              </a:rPr>
              <a:t>Refer to User Guide (Unit 11, Lesson 4) for instructions on how to complete PRACTICE. 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>
                <a:latin typeface="+mn-lt"/>
              </a:rPr>
              <a:t>Access </a:t>
            </a:r>
            <a:r>
              <a:rPr lang="en-US" sz="2000" dirty="0" err="1">
                <a:latin typeface="+mn-lt"/>
              </a:rPr>
              <a:t>milSuite</a:t>
            </a:r>
            <a:r>
              <a:rPr lang="en-US" sz="2000" dirty="0">
                <a:latin typeface="+mn-lt"/>
              </a:rPr>
              <a:t> U11,L4 “PRACTICE” section to complete Practice. 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>
                <a:latin typeface="+mn-lt"/>
              </a:rPr>
              <a:t>Submit your practice to instructor for feedback. 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000" dirty="0">
                <a:latin typeface="+mn-lt"/>
              </a:rPr>
              <a:t>After successful completion of your practice activity, access User Guide and </a:t>
            </a:r>
            <a:r>
              <a:rPr lang="en-US" sz="2000" dirty="0" err="1">
                <a:latin typeface="+mn-lt"/>
              </a:rPr>
              <a:t>milSuite</a:t>
            </a:r>
            <a:r>
              <a:rPr lang="en-US" sz="2000" dirty="0">
                <a:latin typeface="+mn-lt"/>
              </a:rPr>
              <a:t> to complete ASSESSMENT, then submit for instructor evaluation.</a:t>
            </a:r>
          </a:p>
        </p:txBody>
      </p:sp>
    </p:spTree>
    <p:extLst>
      <p:ext uri="{BB962C8B-B14F-4D97-AF65-F5344CB8AC3E}">
        <p14:creationId xmlns:p14="http://schemas.microsoft.com/office/powerpoint/2010/main" val="2183888906"/>
      </p:ext>
    </p:extLst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b9d87d8e-2e07-46b2-92a5-8b8b5755d768">DC3HDHFYPPD6-822790947-1</_dlc_DocId>
    <_dlc_DocIdUrl xmlns="b9d87d8e-2e07-46b2-92a5-8b8b5755d768">
      <Url>https://cg.portal.uscg.mil/communities/erats/CS/FSO-PVA FOT/_layouts/DocIdRedir.aspx?ID=DC3HDHFYPPD6-822790947-1</Url>
      <Description>DC3HDHFYPPD6-822790947-1</Description>
    </_dlc_DocIdUrl>
  </documentManagement>
</p:properti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1B2F2E8C117C43BFBD03CBCBB9DECE" ma:contentTypeVersion="0" ma:contentTypeDescription="Create a new document." ma:contentTypeScope="" ma:versionID="6b2ddaaf4460b4a75e3585f674339e2a">
  <xsd:schema xmlns:xsd="http://www.w3.org/2001/XMLSchema" xmlns:xs="http://www.w3.org/2001/XMLSchema" xmlns:p="http://schemas.microsoft.com/office/2006/metadata/properties" xmlns:ns2="b9d87d8e-2e07-46b2-92a5-8b8b5755d768" targetNamespace="http://schemas.microsoft.com/office/2006/metadata/properties" ma:root="true" ma:fieldsID="0e77461395c912487d40392114bd15f3" ns2:_="">
    <xsd:import namespace="b9d87d8e-2e07-46b2-92a5-8b8b5755d768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9d87d8e-2e07-46b2-92a5-8b8b5755d76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B2398DE-57F4-4551-9545-EE701E563FC3}">
  <ds:schemaRefs>
    <ds:schemaRef ds:uri="http://schemas.microsoft.com/sharepoint/events"/>
  </ds:schemaRefs>
</ds:datastoreItem>
</file>

<file path=customXml/itemProps2.xml><?xml version="1.0" encoding="utf-8"?>
<ds:datastoreItem xmlns:ds="http://schemas.openxmlformats.org/officeDocument/2006/customXml" ds:itemID="{95BEBEE5-3522-4A32-A9EF-98BE4E43801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5F94432-F1DA-4A0B-90A6-C5789D2FE7FE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b9d87d8e-2e07-46b2-92a5-8b8b5755d768"/>
    <ds:schemaRef ds:uri="http://www.w3.org/XML/1998/namespace"/>
  </ds:schemaRefs>
</ds:datastoreItem>
</file>

<file path=customXml/itemProps4.xml><?xml version="1.0" encoding="utf-8"?>
<ds:datastoreItem xmlns:ds="http://schemas.openxmlformats.org/officeDocument/2006/customXml" ds:itemID="{0A3E163B-A4FD-42F5-AFDA-E635AD69DD32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25492</TotalTime>
  <Words>796</Words>
  <Application>Microsoft Office PowerPoint</Application>
  <PresentationFormat>On-screen Show (4:3)</PresentationFormat>
  <Paragraphs>136</Paragraphs>
  <Slides>16</Slides>
  <Notes>15</Notes>
  <HiddenSlides>0</HiddenSlides>
  <MMClips>15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Arial</vt:lpstr>
      <vt:lpstr>Calibri</vt:lpstr>
      <vt:lpstr>Constantia</vt:lpstr>
      <vt:lpstr>Trebuchet MS</vt:lpstr>
      <vt:lpstr>Verdana</vt:lpstr>
      <vt:lpstr>Wingdings</vt:lpstr>
      <vt:lpstr>Wingdings 2</vt:lpstr>
      <vt:lpstr>Flow</vt:lpstr>
      <vt:lpstr> Unit 11. FSO Responsibilities Lesson 4.  Disestablish and Reestablish</vt:lpstr>
      <vt:lpstr>Objective(s)</vt:lpstr>
      <vt:lpstr>Agenda</vt:lpstr>
      <vt:lpstr>Notification Process</vt:lpstr>
      <vt:lpstr>Managing Inventory - Disestablish</vt:lpstr>
      <vt:lpstr>Managing Inventory - Reestablish</vt:lpstr>
      <vt:lpstr>Alternate Messing</vt:lpstr>
      <vt:lpstr>Documenting on CG-2576</vt:lpstr>
      <vt:lpstr>CG Gleaning Program</vt:lpstr>
      <vt:lpstr>CG Gleaning Program, continued</vt:lpstr>
      <vt:lpstr>CG Gleaning Program, continued</vt:lpstr>
      <vt:lpstr>CG Gleaning Program, continued</vt:lpstr>
      <vt:lpstr>PowerPoint Presentation</vt:lpstr>
      <vt:lpstr>PowerPoint Presentation</vt:lpstr>
      <vt:lpstr>Summary and Review</vt:lpstr>
      <vt:lpstr> Congratulations! You have completed the LECTURE for Unit 11. Lesson 4. Disestablish and Reestablish</vt:lpstr>
    </vt:vector>
  </TitlesOfParts>
  <Company>University of Central Florida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rashley</dc:creator>
  <cp:lastModifiedBy>LJ pfeifer</cp:lastModifiedBy>
  <cp:revision>2139</cp:revision>
  <dcterms:created xsi:type="dcterms:W3CDTF">2004-08-24T01:58:17Z</dcterms:created>
  <dcterms:modified xsi:type="dcterms:W3CDTF">2020-05-15T01:11:36Z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0x010100641B2F2E8C117C43BFBD03CBCBB9DECE</vt:lpwstr>
  </property>
  <property fmtid="{D5CDD505-2E9C-101B-9397-08002B2CF9AE}" pid="3" name="_dlc_DocIdItemGuid">
    <vt:lpwstr>97cbc983-50ed-409b-8548-9630f96390ef</vt:lpwstr>
  </property>
</Properties>
</file>