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5"/>
  </p:sldMasterIdLst>
  <p:notesMasterIdLst>
    <p:notesMasterId r:id="rId16"/>
  </p:notesMasterIdLst>
  <p:handoutMasterIdLst>
    <p:handoutMasterId r:id="rId17"/>
  </p:handoutMasterIdLst>
  <p:sldIdLst>
    <p:sldId id="353" r:id="rId6"/>
    <p:sldId id="359" r:id="rId7"/>
    <p:sldId id="352" r:id="rId8"/>
    <p:sldId id="356" r:id="rId9"/>
    <p:sldId id="357" r:id="rId10"/>
    <p:sldId id="358" r:id="rId11"/>
    <p:sldId id="363" r:id="rId12"/>
    <p:sldId id="315" r:id="rId13"/>
    <p:sldId id="319" r:id="rId14"/>
    <p:sldId id="341" r:id="rId1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lls, Melinda B CTR" initials="MMBC" lastIdx="1" clrIdx="0">
    <p:extLst>
      <p:ext uri="{19B8F6BF-5375-455C-9EA6-DF929625EA0E}">
        <p15:presenceInfo xmlns:p15="http://schemas.microsoft.com/office/powerpoint/2012/main" userId="S-1-5-21-4290293029-226652851-1696308051-3384995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3D27C"/>
    <a:srgbClr val="F090E2"/>
    <a:srgbClr val="FDDF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048" autoAdjust="0"/>
    <p:restoredTop sz="79819" autoAdjust="0"/>
  </p:normalViewPr>
  <p:slideViewPr>
    <p:cSldViewPr>
      <p:cViewPr varScale="1">
        <p:scale>
          <a:sx n="68" d="100"/>
          <a:sy n="68" d="100"/>
        </p:scale>
        <p:origin x="1589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presProps" Target="presProps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81ED73-5C1B-4092-B162-9FD618D97CE3}" type="datetimeFigureOut">
              <a:rPr lang="en-US" smtClean="0"/>
              <a:t>5/14/2020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10E47A-0428-4E2F-ADF5-BE9F1C59B4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14265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BE27156E-2262-4195-BB86-6A2E133D6550}" type="datetimeFigureOut">
              <a:rPr lang="en-US"/>
              <a:pPr>
                <a:defRPr/>
              </a:pPr>
              <a:t>5/14/2020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DFFAB117-F1DD-471B-810B-3AC88332F2F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HELLO AND WELCOME TO UNIT 12, Annual</a:t>
            </a:r>
            <a:r>
              <a:rPr lang="en-US" baseline="0" dirty="0"/>
              <a:t> Audit</a:t>
            </a:r>
            <a:r>
              <a:rPr lang="en-US" dirty="0"/>
              <a:t>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My name is Senior Chief Adam</a:t>
            </a:r>
            <a:r>
              <a:rPr lang="en-US" sz="1200" kern="1200" baseline="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 Shelton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 with</a:t>
            </a:r>
            <a:r>
              <a:rPr lang="en-US" sz="1200" kern="1200" baseline="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 the Food Service Assistance and Training Team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here at Training Center Petaluma.  I WILL BE YOUR INSTRUCTOR FOR THIS LESSON.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sz="1200" kern="1200" dirty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THIS SECOND LESSON IN UNIT 12 IS VERIFY</a:t>
            </a:r>
            <a:r>
              <a:rPr lang="en-US" baseline="0" dirty="0"/>
              <a:t> AN</a:t>
            </a:r>
            <a:r>
              <a:rPr lang="en-US" dirty="0"/>
              <a:t> ANNUAL</a:t>
            </a:r>
            <a:r>
              <a:rPr lang="en-US" baseline="0" dirty="0"/>
              <a:t> AUDIT. </a:t>
            </a:r>
            <a:r>
              <a:rPr lang="en-US" dirty="0"/>
              <a:t>LESSON 2 PROVIDES KNOWLEDGE AND A FOUNDATIONAL UNDERSTANDING OF VERIFYING AN ANNUAL AUDIT FOR SUBMISSION.  The goal of this lesson is to ensure every FSO attending this course has foundational knowledge critical</a:t>
            </a:r>
            <a:r>
              <a:rPr lang="en-US" baseline="0" dirty="0"/>
              <a:t> to verifying an Annual Audit for their dining facility</a:t>
            </a:r>
            <a:r>
              <a:rPr lang="en-US" dirty="0"/>
              <a:t>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r>
              <a:rPr lang="en-US" baseline="0" dirty="0"/>
              <a:t>ONCE THIS LESSON IS COMPLETE, YOU WILL PERFORM AN ACTIVITY OR KNOWLEDGE CHECK IN WHICH YOU DEMOSTRATE YOUR UNDERSTADNING OF VERIFYING AN ANNUAL AUDIT FOR YOUR COAST GUARD DINING FACILITY.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FFAB117-F1DD-471B-810B-3AC88332F2FC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69681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READ SLIDE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FFAB117-F1DD-471B-810B-3AC88332F2FC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65375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The Annual Audit</a:t>
            </a:r>
            <a:r>
              <a:rPr lang="en-US" baseline="0" dirty="0"/>
              <a:t> memo is routed from the auditor(s) to the Command. Once the Command reviews the memo, the report is then forwarded to the FSO for submission.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FFAB117-F1DD-471B-810B-3AC88332F2FC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64344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The difference</a:t>
            </a:r>
            <a:r>
              <a:rPr lang="en-US" baseline="0" dirty="0"/>
              <a:t> in submission of your normal end of the month report and submission that coincides with an Annual Audit is….READ SLIDE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FFAB117-F1DD-471B-810B-3AC88332F2FC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86283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When</a:t>
            </a:r>
            <a:r>
              <a:rPr lang="en-US" baseline="0" dirty="0"/>
              <a:t> submitting a end of the month report with the Annual Audit you will check the regular and memorandum boxes on the CG-2576.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FFAB117-F1DD-471B-810B-3AC88332F2FC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83221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You</a:t>
            </a:r>
            <a:r>
              <a:rPr lang="en-US" baseline="0" dirty="0"/>
              <a:t> will also check the regular and verification boxes on the CG-4261.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FFAB117-F1DD-471B-810B-3AC88332F2FC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34067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When</a:t>
            </a:r>
            <a:r>
              <a:rPr lang="en-US" baseline="0" dirty="0"/>
              <a:t> completing the inventory CG-4261 for the Annual Audit, the auditor will sign in Block A and the CO/OIC will sign in Block F.  The FSO will not sign the CG-4261.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FFAB117-F1DD-471B-810B-3AC88332F2FC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47348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The following documents need to be converted</a:t>
            </a:r>
            <a:r>
              <a:rPr lang="en-US" baseline="0" dirty="0"/>
              <a:t> into PDFs for submission…..READ SLIDE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FFAB117-F1DD-471B-810B-3AC88332F2FC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54792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Your Annual Audit</a:t>
            </a:r>
            <a:r>
              <a:rPr lang="en-US" baseline="0" dirty="0"/>
              <a:t> with corresponding end of month report should be submitted to the FINCEN and the Subsistence Product Line or SPL.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FFAB117-F1DD-471B-810B-3AC88332F2FC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12633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In this lesson you have learned the steps involved in verifying</a:t>
            </a:r>
            <a:r>
              <a:rPr lang="en-US" baseline="0" dirty="0"/>
              <a:t> an Annual Audit for submission including….READ SLIDE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FFAB117-F1DD-471B-810B-3AC88332F2FC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29667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4C03D5-01FE-4C10-B0F0-470CBE20E365}" type="datetimeFigureOut">
              <a:rPr lang="en-US"/>
              <a:pPr>
                <a:defRPr/>
              </a:pPr>
              <a:t>5/14/2020</a:t>
            </a:fld>
            <a:endParaRPr lang="en-US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DC78C7-0D4F-433A-98A2-8CA82786CB6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CE2E1A-B7B0-4BAA-84A3-BBC653742801}" type="datetimeFigureOut">
              <a:rPr lang="en-US"/>
              <a:pPr>
                <a:defRPr/>
              </a:pPr>
              <a:t>5/14/2020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DCC296-493F-4B33-BEC7-B13E230C735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85BC4A-53BD-42EF-82AA-4FD11BACAE5F}" type="datetimeFigureOut">
              <a:rPr lang="en-US"/>
              <a:pPr>
                <a:defRPr/>
              </a:pPr>
              <a:t>5/14/2020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BAB247-D44D-424D-8FE5-241E1DF97AE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B08998-8E54-46B3-AF38-61DB482E5737}" type="datetimeFigureOut">
              <a:rPr lang="en-US"/>
              <a:pPr>
                <a:defRPr/>
              </a:pPr>
              <a:t>5/14/2020</a:t>
            </a:fld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8C3A3D-0B7C-43A2-81DE-7A681BB4CB9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6B3196-B6AE-4261-AF97-1F042034C125}" type="datetimeFigureOut">
              <a:rPr lang="en-US"/>
              <a:pPr>
                <a:defRPr/>
              </a:pPr>
              <a:t>5/14/2020</a:t>
            </a:fld>
            <a:endParaRPr lang="en-US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780D2D-697A-459C-BA9C-028545AAE1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588EB5-EA5B-46A8-A520-972886E3DF49}" type="datetimeFigureOut">
              <a:rPr lang="en-US"/>
              <a:pPr>
                <a:defRPr/>
              </a:pPr>
              <a:t>5/14/2020</a:t>
            </a:fld>
            <a:endParaRPr lang="en-US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264CC4-9421-4F1E-80E6-BF1ED7A45B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7C1793-908C-4108-B485-955AC6DAD124}" type="datetimeFigureOut">
              <a:rPr lang="en-US"/>
              <a:pPr>
                <a:defRPr/>
              </a:pPr>
              <a:t>5/14/2020</a:t>
            </a:fld>
            <a:endParaRPr lang="en-US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88FAA3-CF7C-4151-95DD-8C0AB149589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C0E60A-9D47-442F-A3DD-A2155C1EA646}" type="datetimeFigureOut">
              <a:rPr lang="en-US"/>
              <a:pPr>
                <a:defRPr/>
              </a:pPr>
              <a:t>5/14/2020</a:t>
            </a:fld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3C0E75-2B8B-4536-8626-7988B710E2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ight Triangle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180392-50A3-4561-A8A3-267348B06DE6}" type="datetimeFigureOut">
              <a:rPr lang="en-US"/>
              <a:pPr>
                <a:defRPr/>
              </a:pPr>
              <a:t>5/14/2020</a:t>
            </a:fld>
            <a:endParaRPr lang="en-US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087532-3822-44C2-8027-5F85BDF65D6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074BF5-CCDC-44C3-946D-BCD3DD7C297B}" type="datetimeFigureOut">
              <a:rPr lang="en-US"/>
              <a:pPr>
                <a:defRPr/>
              </a:pPr>
              <a:t>5/14/2020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CA7EE0-FDDC-4822-A133-45C0A8AD7AC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009449-E132-4A70-AA2B-0DF59A647FC3}" type="datetimeFigureOut">
              <a:rPr lang="en-US"/>
              <a:pPr>
                <a:defRPr/>
              </a:pPr>
              <a:t>5/14/2020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367159-A232-4E81-A668-8C542A6F6E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B9D3B5C-FF46-4BA8-A692-57AADC2309CE}" type="datetimeFigureOut">
              <a:rPr lang="en-US"/>
              <a:pPr>
                <a:defRPr/>
              </a:pPr>
              <a:t>5/14/2020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593D0B9-5F7C-48C3-9793-C396BBAF7B1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71" r:id="rId1"/>
    <p:sldLayoutId id="2147483963" r:id="rId2"/>
    <p:sldLayoutId id="2147483972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73" r:id="rId9"/>
    <p:sldLayoutId id="2147483969" r:id="rId10"/>
    <p:sldLayoutId id="2147483970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globedia.com/aplicaciones-semana-google-docs-unlimtones-bubblegum-cartoon-camera-wifi-test-auditor" TargetMode="External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jp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3.xml"/><Relationship Id="rId9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5.png"/><Relationship Id="rId5" Type="http://schemas.openxmlformats.org/officeDocument/2006/relationships/image" Target="../media/image9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5.png"/><Relationship Id="rId5" Type="http://schemas.openxmlformats.org/officeDocument/2006/relationships/image" Target="../media/image10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5.png"/><Relationship Id="rId5" Type="http://schemas.openxmlformats.org/officeDocument/2006/relationships/image" Target="../media/image11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5.png"/><Relationship Id="rId5" Type="http://schemas.openxmlformats.org/officeDocument/2006/relationships/image" Target="../media/image12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685800"/>
            <a:ext cx="8689848" cy="2399864"/>
          </a:xfrm>
        </p:spPr>
        <p:txBody>
          <a:bodyPr/>
          <a:lstStyle/>
          <a:p>
            <a:pPr algn="ctr"/>
            <a:r>
              <a:rPr lang="en-US" sz="5000" dirty="0">
                <a:solidFill>
                  <a:schemeClr val="accent3"/>
                </a:solidFill>
              </a:rPr>
              <a:t>Unit 12: Annual Audit</a:t>
            </a:r>
            <a:br>
              <a:rPr lang="en-US" sz="5000" dirty="0">
                <a:solidFill>
                  <a:schemeClr val="accent3"/>
                </a:solidFill>
              </a:rPr>
            </a:br>
            <a:r>
              <a:rPr lang="en-US" sz="5000" dirty="0">
                <a:solidFill>
                  <a:schemeClr val="accent3"/>
                </a:solidFill>
              </a:rPr>
              <a:t>Lesson 2.</a:t>
            </a:r>
            <a:br>
              <a:rPr lang="en-US" sz="5000" dirty="0">
                <a:solidFill>
                  <a:schemeClr val="accent3"/>
                </a:solidFill>
              </a:rPr>
            </a:br>
            <a:r>
              <a:rPr lang="en-US" sz="5000" dirty="0">
                <a:solidFill>
                  <a:schemeClr val="accent3"/>
                </a:solidFill>
              </a:rPr>
              <a:t>Verify an Annual Audit</a:t>
            </a:r>
          </a:p>
        </p:txBody>
      </p:sp>
      <p:pic>
        <p:nvPicPr>
          <p:cNvPr id="4" name="Picture 4" descr="USCGShield.png">
            <a:extLst>
              <a:ext uri="{FF2B5EF4-FFF2-40B4-BE49-F238E27FC236}">
                <a16:creationId xmlns:a16="http://schemas.microsoft.com/office/drawing/2014/main" id="{2986B35A-1ED8-4247-9231-7FE8EE1E3E98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60750" y="3185676"/>
            <a:ext cx="22225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Slide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0316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59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/>
          <a:lstStyle/>
          <a:p>
            <a:pPr algn="ctr" eaLnBrk="1" hangingPunct="1"/>
            <a:r>
              <a:rPr lang="en-US" sz="3600" dirty="0"/>
              <a:t>Objective(s)</a:t>
            </a:r>
            <a:endParaRPr lang="en-US" sz="3600" b="1" dirty="0"/>
          </a:p>
        </p:txBody>
      </p:sp>
      <p:pic>
        <p:nvPicPr>
          <p:cNvPr id="7172" name="Picture 3" descr="USCGShield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152400"/>
            <a:ext cx="990600" cy="91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497540" y="1809653"/>
            <a:ext cx="8153400" cy="4618037"/>
          </a:xfrm>
        </p:spPr>
        <p:txBody>
          <a:bodyPr anchor="t"/>
          <a:lstStyle/>
          <a:p>
            <a:pPr lvl="0"/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After this lesson, you will be prepared to: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/>
              <a:t>Verify paperwork from a completed annual audit</a:t>
            </a:r>
          </a:p>
          <a:p>
            <a:pPr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dirty="0"/>
          </a:p>
        </p:txBody>
      </p:sp>
      <p:pic>
        <p:nvPicPr>
          <p:cNvPr id="2" name="Slid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225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65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/>
              <a:t>Annual Audit (Report) Memorandum</a:t>
            </a:r>
          </a:p>
        </p:txBody>
      </p:sp>
      <p:pic>
        <p:nvPicPr>
          <p:cNvPr id="7" name="Content Placeholder 6"/>
          <p:cNvPicPr>
            <a:picLocks noGrp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8062" y="2763042"/>
            <a:ext cx="1600200" cy="1961357"/>
          </a:xfrm>
          <a:prstGeom prst="rect">
            <a:avLst/>
          </a:prstGeom>
        </p:spPr>
      </p:pic>
      <p:sp>
        <p:nvSpPr>
          <p:cNvPr id="8" name="Right Arrow 7"/>
          <p:cNvSpPr/>
          <p:nvPr/>
        </p:nvSpPr>
        <p:spPr>
          <a:xfrm>
            <a:off x="2730847" y="3446269"/>
            <a:ext cx="381000" cy="4572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3487706" y="4724399"/>
            <a:ext cx="15569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/>
              <a:t>To Command</a:t>
            </a:r>
          </a:p>
        </p:txBody>
      </p:sp>
      <p:sp>
        <p:nvSpPr>
          <p:cNvPr id="10" name="Right Arrow 9"/>
          <p:cNvSpPr/>
          <p:nvPr/>
        </p:nvSpPr>
        <p:spPr>
          <a:xfrm>
            <a:off x="5293520" y="3433119"/>
            <a:ext cx="381000" cy="4572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6821404" y="5562600"/>
            <a:ext cx="966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To </a:t>
            </a:r>
            <a:r>
              <a:rPr lang="en-US" dirty="0" err="1"/>
              <a:t>FSO</a:t>
            </a:r>
            <a:endParaRPr lang="en-US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0168" y="2409910"/>
            <a:ext cx="2409468" cy="296081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B7C78A2-72CD-4AC5-92CA-D75C3F51CBDF}"/>
              </a:ext>
            </a:extLst>
          </p:cNvPr>
          <p:cNvSpPr txBox="1"/>
          <p:nvPr/>
        </p:nvSpPr>
        <p:spPr>
          <a:xfrm>
            <a:off x="1059866" y="4724399"/>
            <a:ext cx="9156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/>
              <a:t>Auditor</a:t>
            </a:r>
          </a:p>
        </p:txBody>
      </p:sp>
      <p:pic>
        <p:nvPicPr>
          <p:cNvPr id="5" name="Picture 4" descr="A picture containing drawing&#10;&#10;Description automatically generated">
            <a:extLst>
              <a:ext uri="{FF2B5EF4-FFF2-40B4-BE49-F238E27FC236}">
                <a16:creationId xmlns:a16="http://schemas.microsoft.com/office/drawing/2014/main" id="{093CDC60-AA0B-46A5-9A8F-33832F6D125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730284" y="2874319"/>
            <a:ext cx="1574800" cy="1574800"/>
          </a:xfrm>
          <a:prstGeom prst="rect">
            <a:avLst/>
          </a:prstGeom>
        </p:spPr>
      </p:pic>
      <p:pic>
        <p:nvPicPr>
          <p:cNvPr id="6" name="Slide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3944807" y="343892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5856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07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4699257"/>
            <a:ext cx="3543943" cy="191109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Annual Audit VS End of Month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58743"/>
            <a:ext cx="8229600" cy="2971800"/>
          </a:xfrm>
        </p:spPr>
        <p:txBody>
          <a:bodyPr/>
          <a:lstStyle/>
          <a:p>
            <a:r>
              <a:rPr lang="en-US" sz="2400" dirty="0"/>
              <a:t>Three differences in submitting EOM and Annual reports:</a:t>
            </a:r>
          </a:p>
          <a:p>
            <a:endParaRPr lang="en-US" sz="2400" dirty="0"/>
          </a:p>
          <a:p>
            <a:pPr marL="850900" lvl="1" indent="-457200">
              <a:buFont typeface="+mj-lt"/>
              <a:buAutoNum type="arabicPeriod"/>
            </a:pPr>
            <a:r>
              <a:rPr lang="en-US" sz="2000" dirty="0"/>
              <a:t>Type of Reports you mark on CG-2576 and CG-4261 are different</a:t>
            </a:r>
          </a:p>
          <a:p>
            <a:pPr marL="850900" lvl="1" indent="-457200">
              <a:buFont typeface="+mj-lt"/>
              <a:buAutoNum type="arabicPeriod"/>
            </a:pPr>
            <a:r>
              <a:rPr lang="en-US" sz="2000" dirty="0"/>
              <a:t>Signatures on CG-4261 are different</a:t>
            </a:r>
          </a:p>
          <a:p>
            <a:pPr marL="850900" lvl="1" indent="-457200">
              <a:buFont typeface="+mj-lt"/>
              <a:buAutoNum type="arabicPeriod"/>
            </a:pPr>
            <a:r>
              <a:rPr lang="en-US" sz="2000" dirty="0"/>
              <a:t>For an Annual Audit you add the two Annual Audit memos along with the other files you deliver</a:t>
            </a:r>
            <a:endParaRPr lang="en-US" dirty="0"/>
          </a:p>
        </p:txBody>
      </p:sp>
      <p:pic>
        <p:nvPicPr>
          <p:cNvPr id="4" name="Slide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0124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75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8126"/>
            <a:ext cx="8229600" cy="1143000"/>
          </a:xfrm>
        </p:spPr>
        <p:txBody>
          <a:bodyPr/>
          <a:lstStyle/>
          <a:p>
            <a:r>
              <a:rPr lang="en-US" dirty="0"/>
              <a:t>Type of Report (CG-2576)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1745157"/>
            <a:ext cx="7646773" cy="1666056"/>
          </a:xfrm>
        </p:spPr>
      </p:pic>
      <p:sp>
        <p:nvSpPr>
          <p:cNvPr id="9" name="TextBox 8"/>
          <p:cNvSpPr txBox="1"/>
          <p:nvPr/>
        </p:nvSpPr>
        <p:spPr>
          <a:xfrm>
            <a:off x="5546125" y="3716314"/>
            <a:ext cx="2347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Annual Audit Report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011063" y="3745244"/>
            <a:ext cx="243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End of Month Report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3F14E0CB-506E-47B3-9781-2D047E109129}"/>
              </a:ext>
            </a:extLst>
          </p:cNvPr>
          <p:cNvGrpSpPr/>
          <p:nvPr/>
        </p:nvGrpSpPr>
        <p:grpSpPr>
          <a:xfrm>
            <a:off x="3352800" y="2438400"/>
            <a:ext cx="3124200" cy="1516193"/>
            <a:chOff x="3352800" y="2729838"/>
            <a:chExt cx="3124200" cy="1516193"/>
          </a:xfrm>
        </p:grpSpPr>
        <p:sp>
          <p:nvSpPr>
            <p:cNvPr id="6" name="Oval 5"/>
            <p:cNvSpPr/>
            <p:nvPr/>
          </p:nvSpPr>
          <p:spPr>
            <a:xfrm>
              <a:off x="3505201" y="2743200"/>
              <a:ext cx="1219200" cy="685800"/>
            </a:xfrm>
            <a:prstGeom prst="ellipse">
              <a:avLst/>
            </a:prstGeom>
            <a:noFill/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aa</a:t>
              </a:r>
            </a:p>
          </p:txBody>
        </p:sp>
        <p:cxnSp>
          <p:nvCxnSpPr>
            <p:cNvPr id="8" name="Straight Arrow Connector 7"/>
            <p:cNvCxnSpPr/>
            <p:nvPr/>
          </p:nvCxnSpPr>
          <p:spPr>
            <a:xfrm flipH="1" flipV="1">
              <a:off x="5791200" y="3429001"/>
              <a:ext cx="685800" cy="817030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Oval 10"/>
            <p:cNvSpPr/>
            <p:nvPr/>
          </p:nvSpPr>
          <p:spPr>
            <a:xfrm>
              <a:off x="5257800" y="2729838"/>
              <a:ext cx="1219200" cy="685800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rgbClr val="FF0000"/>
                </a:solidFill>
              </a:endParaRPr>
            </a:p>
          </p:txBody>
        </p:sp>
        <p:cxnSp>
          <p:nvCxnSpPr>
            <p:cNvPr id="12" name="Straight Arrow Connector 11"/>
            <p:cNvCxnSpPr/>
            <p:nvPr/>
          </p:nvCxnSpPr>
          <p:spPr>
            <a:xfrm flipV="1">
              <a:off x="3352800" y="3411262"/>
              <a:ext cx="700217" cy="680995"/>
            </a:xfrm>
            <a:prstGeom prst="straightConnector1">
              <a:avLst/>
            </a:prstGeom>
            <a:ln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9ED58918-FF3A-4963-9299-BCBA40B39802}"/>
              </a:ext>
            </a:extLst>
          </p:cNvPr>
          <p:cNvSpPr txBox="1"/>
          <p:nvPr/>
        </p:nvSpPr>
        <p:spPr>
          <a:xfrm>
            <a:off x="685800" y="4558549"/>
            <a:ext cx="78486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+mn-lt"/>
              </a:rPr>
              <a:t>For an Annual Audit Report, check the box marked: </a:t>
            </a:r>
            <a:r>
              <a:rPr lang="en-US" b="1" dirty="0">
                <a:latin typeface="+mn-lt"/>
              </a:rPr>
              <a:t>Memorandum</a:t>
            </a:r>
            <a:r>
              <a:rPr lang="en-US" dirty="0">
                <a:latin typeface="+mn-lt"/>
              </a:rPr>
              <a:t> on your CG-2576</a:t>
            </a:r>
          </a:p>
          <a:p>
            <a:pPr lvl="0"/>
            <a:endParaRPr lang="en-US" dirty="0">
              <a:latin typeface="+mn-lt"/>
            </a:endParaRPr>
          </a:p>
          <a:p>
            <a:pPr lvl="0"/>
            <a:r>
              <a:rPr lang="en-US" dirty="0">
                <a:latin typeface="+mn-lt"/>
              </a:rPr>
              <a:t>If you are submitting your Annual Audit along with your EOM report, also check the </a:t>
            </a:r>
            <a:r>
              <a:rPr lang="en-US" b="1" dirty="0">
                <a:latin typeface="+mn-lt"/>
              </a:rPr>
              <a:t>Regular</a:t>
            </a:r>
            <a:r>
              <a:rPr lang="en-US" dirty="0">
                <a:latin typeface="+mn-lt"/>
              </a:rPr>
              <a:t> box.  </a:t>
            </a:r>
            <a:r>
              <a:rPr lang="en-US" u="sng" dirty="0">
                <a:latin typeface="+mn-lt"/>
              </a:rPr>
              <a:t>Note</a:t>
            </a:r>
            <a:r>
              <a:rPr lang="en-US" dirty="0">
                <a:latin typeface="+mn-lt"/>
              </a:rPr>
              <a:t>: if you are submitting the Annual report along with your Monthly report, you do NOT have to send two copies.</a:t>
            </a:r>
          </a:p>
          <a:p>
            <a:endParaRPr lang="en-US" dirty="0"/>
          </a:p>
        </p:txBody>
      </p:sp>
      <p:pic>
        <p:nvPicPr>
          <p:cNvPr id="7" name="Slide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0228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000"/>
    </mc:Choice>
    <mc:Fallback xmlns="">
      <p:transition spd="slow" advTm="2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77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070" y="130701"/>
            <a:ext cx="8229600" cy="1143000"/>
          </a:xfrm>
        </p:spPr>
        <p:txBody>
          <a:bodyPr/>
          <a:lstStyle/>
          <a:p>
            <a:r>
              <a:rPr lang="en-US" dirty="0"/>
              <a:t>Type of Report (CG-4261)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70" y="1600200"/>
            <a:ext cx="8229600" cy="1520811"/>
          </a:xfrm>
        </p:spPr>
      </p:pic>
      <p:sp>
        <p:nvSpPr>
          <p:cNvPr id="7" name="Oval 6"/>
          <p:cNvSpPr/>
          <p:nvPr/>
        </p:nvSpPr>
        <p:spPr>
          <a:xfrm>
            <a:off x="1332670" y="1883658"/>
            <a:ext cx="1050325" cy="304800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494470" y="3479966"/>
            <a:ext cx="243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End of Month Report</a:t>
            </a:r>
          </a:p>
        </p:txBody>
      </p:sp>
      <p:cxnSp>
        <p:nvCxnSpPr>
          <p:cNvPr id="9" name="Straight Arrow Connector 8"/>
          <p:cNvCxnSpPr>
            <a:endCxn id="7" idx="3"/>
          </p:cNvCxnSpPr>
          <p:nvPr/>
        </p:nvCxnSpPr>
        <p:spPr>
          <a:xfrm flipV="1">
            <a:off x="1157616" y="2143821"/>
            <a:ext cx="328871" cy="1235935"/>
          </a:xfrm>
          <a:prstGeom prst="straightConnector1">
            <a:avLst/>
          </a:prstGeom>
          <a:ln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3923470" y="3480896"/>
            <a:ext cx="243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Annual Audit Report</a:t>
            </a:r>
          </a:p>
        </p:txBody>
      </p:sp>
      <p:cxnSp>
        <p:nvCxnSpPr>
          <p:cNvPr id="15" name="Straight Arrow Connector 14"/>
          <p:cNvCxnSpPr/>
          <p:nvPr/>
        </p:nvCxnSpPr>
        <p:spPr>
          <a:xfrm flipH="1" flipV="1">
            <a:off x="2617773" y="2395013"/>
            <a:ext cx="1305697" cy="108495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val 15"/>
          <p:cNvSpPr/>
          <p:nvPr/>
        </p:nvSpPr>
        <p:spPr>
          <a:xfrm>
            <a:off x="1435001" y="2242613"/>
            <a:ext cx="1182772" cy="3048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4B3C1AB-B502-49F5-883B-33CF2C57B682}"/>
              </a:ext>
            </a:extLst>
          </p:cNvPr>
          <p:cNvSpPr txBox="1"/>
          <p:nvPr/>
        </p:nvSpPr>
        <p:spPr>
          <a:xfrm>
            <a:off x="399635" y="4648200"/>
            <a:ext cx="8344730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+mn-lt"/>
              </a:rPr>
              <a:t>For an Annual Audit Report, check the box marked: </a:t>
            </a:r>
          </a:p>
          <a:p>
            <a:r>
              <a:rPr lang="en-US" b="1" dirty="0">
                <a:latin typeface="+mn-lt"/>
              </a:rPr>
              <a:t>Verification</a:t>
            </a:r>
            <a:r>
              <a:rPr lang="en-US" dirty="0">
                <a:latin typeface="+mn-lt"/>
              </a:rPr>
              <a:t> on your CG-4261</a:t>
            </a:r>
          </a:p>
          <a:p>
            <a:endParaRPr lang="en-US" sz="1600" b="1" dirty="0">
              <a:latin typeface="+mn-lt"/>
            </a:endParaRPr>
          </a:p>
          <a:p>
            <a:pPr lvl="0"/>
            <a:r>
              <a:rPr lang="en-US" dirty="0">
                <a:latin typeface="+mn-lt"/>
              </a:rPr>
              <a:t>If you are submitting your Annual Audit along with your EOM report, also check the </a:t>
            </a:r>
            <a:r>
              <a:rPr lang="en-US" b="1" dirty="0">
                <a:latin typeface="+mn-lt"/>
              </a:rPr>
              <a:t>Regular</a:t>
            </a:r>
            <a:r>
              <a:rPr lang="en-US" dirty="0">
                <a:latin typeface="+mn-lt"/>
              </a:rPr>
              <a:t> box. </a:t>
            </a:r>
            <a:r>
              <a:rPr lang="en-US" u="sng" dirty="0">
                <a:latin typeface="+mn-lt"/>
              </a:rPr>
              <a:t>Note</a:t>
            </a:r>
            <a:r>
              <a:rPr lang="en-US" dirty="0">
                <a:latin typeface="+mn-lt"/>
              </a:rPr>
              <a:t>: Again, if you are submitting the Annual report along with your Monthly report, you do NOT have to send two copies.</a:t>
            </a:r>
          </a:p>
        </p:txBody>
      </p:sp>
      <p:pic>
        <p:nvPicPr>
          <p:cNvPr id="4" name="Slide 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7809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000"/>
    </mc:Choice>
    <mc:Fallback xmlns="">
      <p:transition spd="slow" advTm="2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55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624CE04-9AC6-4D40-A8C8-CB30CEE48821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0" y="2209800"/>
            <a:ext cx="6181725" cy="40386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37E4531-626E-4C84-BAED-A11905CB36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Check Signatures (CG-4261)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FE72A3-5EC4-4091-BAB4-073ED15A78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935163"/>
            <a:ext cx="2438400" cy="4217987"/>
          </a:xfrm>
        </p:spPr>
        <p:txBody>
          <a:bodyPr/>
          <a:lstStyle/>
          <a:p>
            <a:pPr marL="0" indent="0">
              <a:buNone/>
            </a:pPr>
            <a:endParaRPr lang="en-US" sz="1600" dirty="0"/>
          </a:p>
          <a:p>
            <a:pPr marL="0" indent="0">
              <a:buNone/>
            </a:pPr>
            <a:endParaRPr lang="en-US" sz="1600" dirty="0"/>
          </a:p>
          <a:p>
            <a:pPr marL="0" indent="0">
              <a:buNone/>
            </a:pPr>
            <a:endParaRPr lang="en-US" sz="1600" dirty="0"/>
          </a:p>
          <a:p>
            <a:pPr marL="0" indent="0">
              <a:buNone/>
            </a:pPr>
            <a:endParaRPr lang="en-US" sz="1600" dirty="0"/>
          </a:p>
          <a:p>
            <a:pPr marL="0" indent="0">
              <a:buNone/>
            </a:pPr>
            <a:endParaRPr lang="en-US" sz="1600" dirty="0"/>
          </a:p>
          <a:p>
            <a:pPr marL="0" indent="0">
              <a:buNone/>
            </a:pPr>
            <a:endParaRPr lang="en-US" sz="1600" dirty="0"/>
          </a:p>
          <a:p>
            <a:pPr marL="0" indent="0">
              <a:buNone/>
            </a:pPr>
            <a:endParaRPr lang="en-US" sz="1600" dirty="0"/>
          </a:p>
          <a:p>
            <a:pPr marL="0" indent="0">
              <a:buNone/>
            </a:pPr>
            <a:endParaRPr lang="en-US" sz="1200" dirty="0"/>
          </a:p>
          <a:p>
            <a:pPr marL="0" indent="0">
              <a:buNone/>
            </a:pPr>
            <a:r>
              <a:rPr lang="en-US" sz="1600" dirty="0"/>
              <a:t>Auditor(s) signed Certification Box A. </a:t>
            </a:r>
          </a:p>
          <a:p>
            <a:pPr marL="0" indent="0">
              <a:buNone/>
            </a:pPr>
            <a:endParaRPr lang="en-US" sz="1600" dirty="0"/>
          </a:p>
          <a:p>
            <a:pPr marL="0" indent="0">
              <a:buNone/>
            </a:pPr>
            <a:endParaRPr lang="en-US" sz="1600" dirty="0"/>
          </a:p>
          <a:p>
            <a:pPr marL="0" indent="0">
              <a:buNone/>
            </a:pPr>
            <a:endParaRPr lang="en-US" sz="1600" dirty="0"/>
          </a:p>
          <a:p>
            <a:pPr marL="0" indent="0">
              <a:buNone/>
            </a:pPr>
            <a:r>
              <a:rPr lang="en-US" sz="1600" dirty="0"/>
              <a:t>CO/OIC signed in Box F</a:t>
            </a:r>
          </a:p>
          <a:p>
            <a:endParaRPr lang="en-US" sz="1600" dirty="0"/>
          </a:p>
          <a:p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CC7777F-18EB-4113-ADC3-243F23FEB965}"/>
              </a:ext>
            </a:extLst>
          </p:cNvPr>
          <p:cNvSpPr txBox="1"/>
          <p:nvPr/>
        </p:nvSpPr>
        <p:spPr>
          <a:xfrm>
            <a:off x="451790" y="1972909"/>
            <a:ext cx="220503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 lvl="0"/>
            <a:r>
              <a:rPr lang="en-US" sz="1400" u="sng" dirty="0"/>
              <a:t>Remember</a:t>
            </a:r>
            <a:r>
              <a:rPr lang="en-US" sz="1400" dirty="0"/>
              <a:t>: </a:t>
            </a:r>
            <a:br>
              <a:rPr lang="en-US" sz="1400" dirty="0"/>
            </a:br>
            <a:r>
              <a:rPr lang="en-US" sz="1400" dirty="0"/>
              <a:t>The CG-4261 is NOT signed by the FSO this time because the FSO was not involved in the physical audit.</a:t>
            </a:r>
          </a:p>
          <a:p>
            <a:endParaRPr lang="en-US" dirty="0"/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87382F91-649A-4BF0-AB11-D46CDB94C159}"/>
              </a:ext>
            </a:extLst>
          </p:cNvPr>
          <p:cNvSpPr/>
          <p:nvPr/>
        </p:nvSpPr>
        <p:spPr>
          <a:xfrm>
            <a:off x="2570455" y="4215044"/>
            <a:ext cx="1219200" cy="304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Arrow: Right 6">
            <a:extLst>
              <a:ext uri="{FF2B5EF4-FFF2-40B4-BE49-F238E27FC236}">
                <a16:creationId xmlns:a16="http://schemas.microsoft.com/office/drawing/2014/main" id="{700AFF30-5739-42A5-8046-EEE2BC092BD6}"/>
              </a:ext>
            </a:extLst>
          </p:cNvPr>
          <p:cNvSpPr/>
          <p:nvPr/>
        </p:nvSpPr>
        <p:spPr>
          <a:xfrm>
            <a:off x="3165259" y="5715000"/>
            <a:ext cx="1219200" cy="304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Slide 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2531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416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9558" y="991137"/>
            <a:ext cx="8444884" cy="815608"/>
          </a:xfrm>
        </p:spPr>
        <p:txBody>
          <a:bodyPr wrap="square">
            <a:spAutoFit/>
          </a:bodyPr>
          <a:lstStyle/>
          <a:p>
            <a:r>
              <a:rPr lang="en-US" dirty="0"/>
              <a:t>Converting Documents into PDFs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3563" y="3048000"/>
            <a:ext cx="6576874" cy="2913964"/>
          </a:xfrm>
        </p:spPr>
        <p:txBody>
          <a:bodyPr/>
          <a:lstStyle/>
          <a:p>
            <a:r>
              <a:rPr lang="en-US" sz="2000" dirty="0"/>
              <a:t>Annual Audit Designation Memorandum</a:t>
            </a:r>
          </a:p>
          <a:p>
            <a:r>
              <a:rPr lang="en-US" sz="2000" dirty="0"/>
              <a:t>CG-2576 (PVAISW)</a:t>
            </a:r>
          </a:p>
          <a:p>
            <a:pPr lvl="0"/>
            <a:r>
              <a:rPr lang="en-US" sz="2000" dirty="0"/>
              <a:t>CG-4261 (IMWPVA)</a:t>
            </a:r>
          </a:p>
          <a:p>
            <a:pPr lvl="0"/>
            <a:r>
              <a:rPr lang="en-US" sz="2000" dirty="0"/>
              <a:t>Auditor’s CG-4971 (if your unit takes cash)</a:t>
            </a:r>
          </a:p>
          <a:p>
            <a:pPr lvl="0"/>
            <a:r>
              <a:rPr lang="en-US" sz="2000" dirty="0"/>
              <a:t>Annual Audit Memorandum (final report)</a:t>
            </a:r>
          </a:p>
          <a:p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DBCEB33-3FA4-4069-ABB7-EEF526C46E72}"/>
              </a:ext>
            </a:extLst>
          </p:cNvPr>
          <p:cNvSpPr txBox="1"/>
          <p:nvPr/>
        </p:nvSpPr>
        <p:spPr>
          <a:xfrm>
            <a:off x="480874" y="2286000"/>
            <a:ext cx="843452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+mn-lt"/>
              </a:rPr>
              <a:t>Once everything is verified, turn the following documents into PDFs.</a:t>
            </a:r>
          </a:p>
          <a:p>
            <a:endParaRPr lang="en-US" sz="1400" dirty="0"/>
          </a:p>
        </p:txBody>
      </p:sp>
      <p:pic>
        <p:nvPicPr>
          <p:cNvPr id="5" name="Slide 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9859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25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Where to email your Audit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276600"/>
            <a:ext cx="8229600" cy="3048000"/>
          </a:xfrm>
        </p:spPr>
        <p:txBody>
          <a:bodyPr/>
          <a:lstStyle/>
          <a:p>
            <a:r>
              <a:rPr lang="en-US" dirty="0" err="1"/>
              <a:t>FINCEN</a:t>
            </a:r>
            <a:endParaRPr lang="en-US" dirty="0"/>
          </a:p>
          <a:p>
            <a:r>
              <a:rPr lang="en-US" dirty="0"/>
              <a:t>SPL (Subsistence Product Line)</a:t>
            </a:r>
          </a:p>
        </p:txBody>
      </p:sp>
      <p:pic>
        <p:nvPicPr>
          <p:cNvPr id="4" name="Slide 9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6021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16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Summary and Review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438400"/>
            <a:ext cx="8229600" cy="3886200"/>
          </a:xfrm>
        </p:spPr>
        <p:txBody>
          <a:bodyPr/>
          <a:lstStyle/>
          <a:p>
            <a:r>
              <a:rPr lang="en-US" sz="2000" dirty="0"/>
              <a:t>In this lesson, you learned the steps involved in verifying your Annual Audit Report, including:</a:t>
            </a:r>
          </a:p>
          <a:p>
            <a:pPr lvl="1"/>
            <a:r>
              <a:rPr lang="en-US" sz="1800" dirty="0"/>
              <a:t>Proper report types to use</a:t>
            </a:r>
          </a:p>
          <a:p>
            <a:pPr lvl="1"/>
            <a:r>
              <a:rPr lang="en-US" sz="1800" dirty="0"/>
              <a:t>Proper signature requirements</a:t>
            </a:r>
          </a:p>
          <a:p>
            <a:pPr lvl="1"/>
            <a:r>
              <a:rPr lang="en-US" sz="1800" dirty="0"/>
              <a:t>How to prepare your files for submission</a:t>
            </a:r>
          </a:p>
          <a:p>
            <a:pPr lvl="1"/>
            <a:r>
              <a:rPr lang="en-US" sz="1800" dirty="0"/>
              <a:t>Where to send your Annual Audit</a:t>
            </a:r>
          </a:p>
          <a:p>
            <a:r>
              <a:rPr lang="en-US" sz="2200" dirty="0"/>
              <a:t>Questions?</a:t>
            </a:r>
          </a:p>
          <a:p>
            <a:endParaRPr lang="en-US" sz="2200" dirty="0"/>
          </a:p>
          <a:p>
            <a:r>
              <a:rPr lang="en-US" sz="2200" dirty="0"/>
              <a:t>Next steps: Follow instructions in your User Guide to do the Practice exercise.</a:t>
            </a:r>
          </a:p>
        </p:txBody>
      </p:sp>
      <p:pic>
        <p:nvPicPr>
          <p:cNvPr id="4" name="Slide 10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8539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54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>
    <a:lnDef>
      <a:spPr>
        <a:ln>
          <a:solidFill>
            <a:srgbClr val="FF0000"/>
          </a:solidFill>
          <a:tailEnd type="triangl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2AC987DD119584E963F7A00C718B8B7" ma:contentTypeVersion="0" ma:contentTypeDescription="Create a new document." ma:contentTypeScope="" ma:versionID="6d1876c5033be2e66658171b28f19b48">
  <xsd:schema xmlns:xsd="http://www.w3.org/2001/XMLSchema" xmlns:xs="http://www.w3.org/2001/XMLSchema" xmlns:p="http://schemas.microsoft.com/office/2006/metadata/properties" xmlns:ns2="b9d87d8e-2e07-46b2-92a5-8b8b5755d768" targetNamespace="http://schemas.microsoft.com/office/2006/metadata/properties" ma:root="true" ma:fieldsID="0e77461395c912487d40392114bd15f3" ns2:_="">
    <xsd:import namespace="b9d87d8e-2e07-46b2-92a5-8b8b5755d768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9d87d8e-2e07-46b2-92a5-8b8b5755d76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b9d87d8e-2e07-46b2-92a5-8b8b5755d768">DC3HDHFYPPD6-258449710-1</_dlc_DocId>
    <_dlc_DocIdUrl xmlns="b9d87d8e-2e07-46b2-92a5-8b8b5755d768">
      <Url>https://cg.portal.uscg.mil/communities/erats/CS/FSO-PVA FOT/_layouts/DocIdRedir.aspx?ID=DC3HDHFYPPD6-258449710-1</Url>
      <Description>DC3HDHFYPPD6-258449710-1</Description>
    </_dlc_DocIdUrl>
  </documentManagement>
</p:properties>
</file>

<file path=customXml/itemProps1.xml><?xml version="1.0" encoding="utf-8"?>
<ds:datastoreItem xmlns:ds="http://schemas.openxmlformats.org/officeDocument/2006/customXml" ds:itemID="{A41E5763-D9C6-430D-BF66-8626F4E56A7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68D4034-0E6D-453D-963A-449950C5D6A8}">
  <ds:schemaRefs>
    <ds:schemaRef ds:uri="http://schemas.microsoft.com/sharepoint/events"/>
  </ds:schemaRefs>
</ds:datastoreItem>
</file>

<file path=customXml/itemProps3.xml><?xml version="1.0" encoding="utf-8"?>
<ds:datastoreItem xmlns:ds="http://schemas.openxmlformats.org/officeDocument/2006/customXml" ds:itemID="{CBD14110-3BC9-41BE-8AD1-9636B34CAEAD}"/>
</file>

<file path=customXml/itemProps4.xml><?xml version="1.0" encoding="utf-8"?>
<ds:datastoreItem xmlns:ds="http://schemas.openxmlformats.org/officeDocument/2006/customXml" ds:itemID="{2C8F74F3-ADC9-4FEC-8E99-E87B5B3CE41B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schemas.microsoft.com/office/infopath/2007/PartnerControls"/>
    <ds:schemaRef ds:uri="b9d87d8e-2e07-46b2-92a5-8b8b5755d768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8204</TotalTime>
  <Words>727</Words>
  <Application>Microsoft Office PowerPoint</Application>
  <PresentationFormat>On-screen Show (4:3)</PresentationFormat>
  <Paragraphs>89</Paragraphs>
  <Slides>10</Slides>
  <Notes>10</Notes>
  <HiddenSlides>0</HiddenSlides>
  <MMClips>10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Constantia</vt:lpstr>
      <vt:lpstr>Wingdings 2</vt:lpstr>
      <vt:lpstr>Flow</vt:lpstr>
      <vt:lpstr>Unit 12: Annual Audit Lesson 2. Verify an Annual Audit</vt:lpstr>
      <vt:lpstr>Objective(s)</vt:lpstr>
      <vt:lpstr>Annual Audit (Report) Memorandum</vt:lpstr>
      <vt:lpstr>Annual Audit VS End of Month</vt:lpstr>
      <vt:lpstr>Type of Report (CG-2576)</vt:lpstr>
      <vt:lpstr>Type of Report (CG-4261)</vt:lpstr>
      <vt:lpstr>Check Signatures (CG-4261)</vt:lpstr>
      <vt:lpstr>Converting Documents into PDFs</vt:lpstr>
      <vt:lpstr>Where to email your Audit</vt:lpstr>
      <vt:lpstr>Summary and Review</vt:lpstr>
    </vt:vector>
  </TitlesOfParts>
  <Company>Department of Homeland Security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Ketchum, Joshua T CSC</dc:creator>
  <cp:lastModifiedBy>Melinda Mills</cp:lastModifiedBy>
  <cp:revision>393</cp:revision>
  <dcterms:created xsi:type="dcterms:W3CDTF">2015-10-14T14:23:03Z</dcterms:created>
  <dcterms:modified xsi:type="dcterms:W3CDTF">2020-05-14T22:26:10Z</dcterms:modified>
  <cp:contentStatus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0x010100D2AC987DD119584E963F7A00C718B8B7</vt:lpwstr>
  </property>
  <property fmtid="{D5CDD505-2E9C-101B-9397-08002B2CF9AE}" pid="3" name="_dlc_DocIdItemGuid">
    <vt:lpwstr>68edcc54-dfd8-4583-af5e-217607b4eea4</vt:lpwstr>
  </property>
</Properties>
</file>